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mp4" ContentType="video/mp4"/>
  <Default Extension="png" ContentType="image/png"/>
  <Default Extension="rels" ContentType="application/vnd.openxmlformats-package.relationships+xml"/>
  <Default Extension="svg" ContentType="image/svg+xml"/>
  <Default Extension="vtt" ContentType="text/vtt"/>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9"/>
  </p:notesMasterIdLst>
  <p:handoutMasterIdLst>
    <p:handoutMasterId r:id="rId50"/>
  </p:handoutMasterIdLst>
  <p:sldIdLst>
    <p:sldId id="2147138974" r:id="rId2"/>
    <p:sldId id="1440" r:id="rId3"/>
    <p:sldId id="2171" r:id="rId4"/>
    <p:sldId id="1860" r:id="rId5"/>
    <p:sldId id="2169" r:id="rId6"/>
    <p:sldId id="2170" r:id="rId7"/>
    <p:sldId id="1981" r:id="rId8"/>
    <p:sldId id="2008" r:id="rId9"/>
    <p:sldId id="2173" r:id="rId10"/>
    <p:sldId id="2174" r:id="rId11"/>
    <p:sldId id="2175" r:id="rId12"/>
    <p:sldId id="2176" r:id="rId13"/>
    <p:sldId id="2177" r:id="rId14"/>
    <p:sldId id="2178" r:id="rId15"/>
    <p:sldId id="2179" r:id="rId16"/>
    <p:sldId id="2180" r:id="rId17"/>
    <p:sldId id="2181" r:id="rId18"/>
    <p:sldId id="2242" r:id="rId19"/>
    <p:sldId id="2153" r:id="rId20"/>
    <p:sldId id="2147138970" r:id="rId21"/>
    <p:sldId id="2094" r:id="rId22"/>
    <p:sldId id="2093" r:id="rId23"/>
    <p:sldId id="2120" r:id="rId24"/>
    <p:sldId id="2121" r:id="rId25"/>
    <p:sldId id="2172" r:id="rId26"/>
    <p:sldId id="1982" r:id="rId27"/>
    <p:sldId id="2183" r:id="rId28"/>
    <p:sldId id="2184" r:id="rId29"/>
    <p:sldId id="2187" r:id="rId30"/>
    <p:sldId id="1776" r:id="rId31"/>
    <p:sldId id="2188" r:id="rId32"/>
    <p:sldId id="2189" r:id="rId33"/>
    <p:sldId id="2190" r:id="rId34"/>
    <p:sldId id="2191" r:id="rId35"/>
    <p:sldId id="2192" r:id="rId36"/>
    <p:sldId id="2233" r:id="rId37"/>
    <p:sldId id="2234" r:id="rId38"/>
    <p:sldId id="2193" r:id="rId39"/>
    <p:sldId id="2194" r:id="rId40"/>
    <p:sldId id="2235" r:id="rId41"/>
    <p:sldId id="2236" r:id="rId42"/>
    <p:sldId id="2237" r:id="rId43"/>
    <p:sldId id="2238" r:id="rId44"/>
    <p:sldId id="2239" r:id="rId45"/>
    <p:sldId id="2240" r:id="rId46"/>
    <p:sldId id="2196" r:id="rId47"/>
    <p:sldId id="2197" r:id="rId48"/>
  </p:sldIdLst>
  <p:sldSz cx="12192000" cy="6858000"/>
  <p:notesSz cx="7315200" cy="9601200"/>
  <p:defaultTextStyle>
    <a:defPPr>
      <a:defRPr lang="en-CA"/>
    </a:defPPr>
    <a:lvl1pPr algn="l" rtl="0" eaLnBrk="0" fontAlgn="base" hangingPunct="0">
      <a:lnSpc>
        <a:spcPct val="110000"/>
      </a:lnSpc>
      <a:spcBef>
        <a:spcPct val="10000"/>
      </a:spcBef>
      <a:spcAft>
        <a:spcPct val="10000"/>
      </a:spcAft>
      <a:defRPr sz="2400" kern="1200">
        <a:solidFill>
          <a:schemeClr val="tx1"/>
        </a:solidFill>
        <a:latin typeface="Georgia" pitchFamily="18" charset="0"/>
        <a:ea typeface="+mn-ea"/>
        <a:cs typeface="+mn-cs"/>
      </a:defRPr>
    </a:lvl1pPr>
    <a:lvl2pPr marL="457200" algn="l" rtl="0" eaLnBrk="0" fontAlgn="base" hangingPunct="0">
      <a:lnSpc>
        <a:spcPct val="110000"/>
      </a:lnSpc>
      <a:spcBef>
        <a:spcPct val="10000"/>
      </a:spcBef>
      <a:spcAft>
        <a:spcPct val="10000"/>
      </a:spcAft>
      <a:defRPr sz="2400" kern="1200">
        <a:solidFill>
          <a:schemeClr val="tx1"/>
        </a:solidFill>
        <a:latin typeface="Georgia" pitchFamily="18" charset="0"/>
        <a:ea typeface="+mn-ea"/>
        <a:cs typeface="+mn-cs"/>
      </a:defRPr>
    </a:lvl2pPr>
    <a:lvl3pPr marL="914400" algn="l" rtl="0" eaLnBrk="0" fontAlgn="base" hangingPunct="0">
      <a:lnSpc>
        <a:spcPct val="110000"/>
      </a:lnSpc>
      <a:spcBef>
        <a:spcPct val="10000"/>
      </a:spcBef>
      <a:spcAft>
        <a:spcPct val="10000"/>
      </a:spcAft>
      <a:defRPr sz="2400" kern="1200">
        <a:solidFill>
          <a:schemeClr val="tx1"/>
        </a:solidFill>
        <a:latin typeface="Georgia" pitchFamily="18" charset="0"/>
        <a:ea typeface="+mn-ea"/>
        <a:cs typeface="+mn-cs"/>
      </a:defRPr>
    </a:lvl3pPr>
    <a:lvl4pPr marL="1371600" algn="l" rtl="0" eaLnBrk="0" fontAlgn="base" hangingPunct="0">
      <a:lnSpc>
        <a:spcPct val="110000"/>
      </a:lnSpc>
      <a:spcBef>
        <a:spcPct val="10000"/>
      </a:spcBef>
      <a:spcAft>
        <a:spcPct val="10000"/>
      </a:spcAft>
      <a:defRPr sz="2400" kern="1200">
        <a:solidFill>
          <a:schemeClr val="tx1"/>
        </a:solidFill>
        <a:latin typeface="Georgia" pitchFamily="18" charset="0"/>
        <a:ea typeface="+mn-ea"/>
        <a:cs typeface="+mn-cs"/>
      </a:defRPr>
    </a:lvl4pPr>
    <a:lvl5pPr marL="1828800" algn="l" rtl="0" eaLnBrk="0" fontAlgn="base" hangingPunct="0">
      <a:lnSpc>
        <a:spcPct val="110000"/>
      </a:lnSpc>
      <a:spcBef>
        <a:spcPct val="10000"/>
      </a:spcBef>
      <a:spcAft>
        <a:spcPct val="10000"/>
      </a:spcAft>
      <a:defRPr sz="2400" kern="1200">
        <a:solidFill>
          <a:schemeClr val="tx1"/>
        </a:solidFill>
        <a:latin typeface="Georgia" pitchFamily="18" charset="0"/>
        <a:ea typeface="+mn-ea"/>
        <a:cs typeface="+mn-cs"/>
      </a:defRPr>
    </a:lvl5pPr>
    <a:lvl6pPr marL="2286000" algn="l" defTabSz="914400" rtl="0" eaLnBrk="1" latinLnBrk="0" hangingPunct="1">
      <a:defRPr sz="2400" kern="1200">
        <a:solidFill>
          <a:schemeClr val="tx1"/>
        </a:solidFill>
        <a:latin typeface="Georgia" pitchFamily="18" charset="0"/>
        <a:ea typeface="+mn-ea"/>
        <a:cs typeface="+mn-cs"/>
      </a:defRPr>
    </a:lvl6pPr>
    <a:lvl7pPr marL="2743200" algn="l" defTabSz="914400" rtl="0" eaLnBrk="1" latinLnBrk="0" hangingPunct="1">
      <a:defRPr sz="2400" kern="1200">
        <a:solidFill>
          <a:schemeClr val="tx1"/>
        </a:solidFill>
        <a:latin typeface="Georgia" pitchFamily="18" charset="0"/>
        <a:ea typeface="+mn-ea"/>
        <a:cs typeface="+mn-cs"/>
      </a:defRPr>
    </a:lvl7pPr>
    <a:lvl8pPr marL="3200400" algn="l" defTabSz="914400" rtl="0" eaLnBrk="1" latinLnBrk="0" hangingPunct="1">
      <a:defRPr sz="2400" kern="1200">
        <a:solidFill>
          <a:schemeClr val="tx1"/>
        </a:solidFill>
        <a:latin typeface="Georgia" pitchFamily="18" charset="0"/>
        <a:ea typeface="+mn-ea"/>
        <a:cs typeface="+mn-cs"/>
      </a:defRPr>
    </a:lvl8pPr>
    <a:lvl9pPr marL="3657600" algn="l" defTabSz="914400" rtl="0" eaLnBrk="1" latinLnBrk="0" hangingPunct="1">
      <a:defRPr sz="2400" kern="1200">
        <a:solidFill>
          <a:schemeClr val="tx1"/>
        </a:solidFill>
        <a:latin typeface="Georgia" pitchFamily="18" charset="0"/>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00"/>
    <a:srgbClr val="FFC5C5"/>
    <a:srgbClr val="FFEAA7"/>
    <a:srgbClr val="008345"/>
    <a:srgbClr val="FFFFD5"/>
    <a:srgbClr val="FFB9B9"/>
    <a:srgbClr val="78B931"/>
    <a:srgbClr val="B2DE82"/>
    <a:srgbClr val="BBBBEF"/>
    <a:srgbClr val="E7E7F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D49FF0C-D403-4F8C-8967-53864DE7641E}" v="1" dt="2025-03-19T22:17:55.06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4650" autoAdjust="0"/>
    <p:restoredTop sz="96283" autoAdjust="0"/>
  </p:normalViewPr>
  <p:slideViewPr>
    <p:cSldViewPr>
      <p:cViewPr varScale="1">
        <p:scale>
          <a:sx n="108" d="100"/>
          <a:sy n="108" d="100"/>
        </p:scale>
        <p:origin x="1224" y="120"/>
      </p:cViewPr>
      <p:guideLst>
        <p:guide orient="horz" pos="2160"/>
        <p:guide pos="3840"/>
      </p:guideLst>
    </p:cSldViewPr>
  </p:slideViewPr>
  <p:outlineViewPr>
    <p:cViewPr>
      <p:scale>
        <a:sx n="33" d="100"/>
        <a:sy n="33" d="100"/>
      </p:scale>
      <p:origin x="0" y="0"/>
    </p:cViewPr>
  </p:outlineViewPr>
  <p:notesTextViewPr>
    <p:cViewPr>
      <p:scale>
        <a:sx n="150" d="100"/>
        <a:sy n="150" d="100"/>
      </p:scale>
      <p:origin x="0" y="0"/>
    </p:cViewPr>
  </p:notesTextViewPr>
  <p:sorterViewPr>
    <p:cViewPr varScale="1">
      <p:scale>
        <a:sx n="1" d="1"/>
        <a:sy n="1" d="1"/>
      </p:scale>
      <p:origin x="0" y="0"/>
    </p:cViewPr>
  </p:sorterViewPr>
  <p:notesViewPr>
    <p:cSldViewPr>
      <p:cViewPr varScale="1">
        <p:scale>
          <a:sx n="81" d="100"/>
          <a:sy n="81" d="100"/>
        </p:scale>
        <p:origin x="3780" y="96"/>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handoutMaster" Target="handoutMasters/handoutMaster1.xml"/><Relationship Id="rId55"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microsoft.com/office/2015/10/relationships/revisionInfo" Target="revisionInfo.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laa Khamis" userId="e9d8d96f-0e91-4cdd-8b6b-d0984d6e299e" providerId="ADAL" clId="{6D49FF0C-D403-4F8C-8967-53864DE7641E}"/>
    <pc:docChg chg="addSld delSld modSld">
      <pc:chgData name="Alaa Khamis" userId="e9d8d96f-0e91-4cdd-8b6b-d0984d6e299e" providerId="ADAL" clId="{6D49FF0C-D403-4F8C-8967-53864DE7641E}" dt="2025-03-19T22:18:39.839" v="8" actId="47"/>
      <pc:docMkLst>
        <pc:docMk/>
      </pc:docMkLst>
      <pc:sldChg chg="del">
        <pc:chgData name="Alaa Khamis" userId="e9d8d96f-0e91-4cdd-8b6b-d0984d6e299e" providerId="ADAL" clId="{6D49FF0C-D403-4F8C-8967-53864DE7641E}" dt="2025-03-19T22:18:21.329" v="7" actId="47"/>
        <pc:sldMkLst>
          <pc:docMk/>
          <pc:sldMk cId="1080670522" sldId="1494"/>
        </pc:sldMkLst>
      </pc:sldChg>
      <pc:sldChg chg="del">
        <pc:chgData name="Alaa Khamis" userId="e9d8d96f-0e91-4cdd-8b6b-d0984d6e299e" providerId="ADAL" clId="{6D49FF0C-D403-4F8C-8967-53864DE7641E}" dt="2025-03-19T22:18:39.839" v="8" actId="47"/>
        <pc:sldMkLst>
          <pc:docMk/>
          <pc:sldMk cId="2742832896" sldId="2147138971"/>
        </pc:sldMkLst>
      </pc:sldChg>
      <pc:sldChg chg="del">
        <pc:chgData name="Alaa Khamis" userId="e9d8d96f-0e91-4cdd-8b6b-d0984d6e299e" providerId="ADAL" clId="{6D49FF0C-D403-4F8C-8967-53864DE7641E}" dt="2025-03-19T22:18:39.839" v="8" actId="47"/>
        <pc:sldMkLst>
          <pc:docMk/>
          <pc:sldMk cId="3869323346" sldId="2147138972"/>
        </pc:sldMkLst>
      </pc:sldChg>
      <pc:sldChg chg="del">
        <pc:chgData name="Alaa Khamis" userId="e9d8d96f-0e91-4cdd-8b6b-d0984d6e299e" providerId="ADAL" clId="{6D49FF0C-D403-4F8C-8967-53864DE7641E}" dt="2025-03-19T22:18:39.839" v="8" actId="47"/>
        <pc:sldMkLst>
          <pc:docMk/>
          <pc:sldMk cId="1182615527" sldId="2147138973"/>
        </pc:sldMkLst>
      </pc:sldChg>
      <pc:sldChg chg="modSp add mod">
        <pc:chgData name="Alaa Khamis" userId="e9d8d96f-0e91-4cdd-8b6b-d0984d6e299e" providerId="ADAL" clId="{6D49FF0C-D403-4F8C-8967-53864DE7641E}" dt="2025-03-19T22:18:15.312" v="6" actId="20577"/>
        <pc:sldMkLst>
          <pc:docMk/>
          <pc:sldMk cId="526068420" sldId="2147138974"/>
        </pc:sldMkLst>
        <pc:spChg chg="mod">
          <ac:chgData name="Alaa Khamis" userId="e9d8d96f-0e91-4cdd-8b6b-d0984d6e299e" providerId="ADAL" clId="{6D49FF0C-D403-4F8C-8967-53864DE7641E}" dt="2025-03-19T22:18:15.312" v="6" actId="20577"/>
          <ac:spMkLst>
            <pc:docMk/>
            <pc:sldMk cId="526068420" sldId="2147138974"/>
            <ac:spMk id="22" creationId="{15432DD1-B568-48EE-BA6B-A80B23EA0530}"/>
          </ac:spMkLst>
        </pc:spChg>
      </pc:sldChg>
    </pc:docChg>
  </pc:docChgLst>
  <pc:docChgLst>
    <pc:chgData name="Alaa Khamis" userId="e9d8d96f-0e91-4cdd-8b6b-d0984d6e299e" providerId="ADAL" clId="{808CCBA0-6CFD-429B-8041-374ABD6F40BD}"/>
    <pc:docChg chg="undo redo custSel addSld delSld modSld sldOrd">
      <pc:chgData name="Alaa Khamis" userId="e9d8d96f-0e91-4cdd-8b6b-d0984d6e299e" providerId="ADAL" clId="{808CCBA0-6CFD-429B-8041-374ABD6F40BD}" dt="2024-12-15T05:40:02.778" v="794" actId="47"/>
      <pc:docMkLst>
        <pc:docMk/>
      </pc:docMkLst>
      <pc:sldChg chg="addSp delSp modSp mod">
        <pc:chgData name="Alaa Khamis" userId="e9d8d96f-0e91-4cdd-8b6b-d0984d6e299e" providerId="ADAL" clId="{808CCBA0-6CFD-429B-8041-374ABD6F40BD}" dt="2024-12-12T06:29:49.702" v="318" actId="478"/>
        <pc:sldMkLst>
          <pc:docMk/>
          <pc:sldMk cId="1080670522" sldId="1494"/>
        </pc:sldMkLst>
      </pc:sldChg>
      <pc:sldChg chg="add del">
        <pc:chgData name="Alaa Khamis" userId="e9d8d96f-0e91-4cdd-8b6b-d0984d6e299e" providerId="ADAL" clId="{808CCBA0-6CFD-429B-8041-374ABD6F40BD}" dt="2024-12-10T12:11:24.775" v="257" actId="47"/>
        <pc:sldMkLst>
          <pc:docMk/>
          <pc:sldMk cId="3850604720" sldId="1772"/>
        </pc:sldMkLst>
      </pc:sldChg>
      <pc:sldChg chg="add del">
        <pc:chgData name="Alaa Khamis" userId="e9d8d96f-0e91-4cdd-8b6b-d0984d6e299e" providerId="ADAL" clId="{808CCBA0-6CFD-429B-8041-374ABD6F40BD}" dt="2024-12-10T12:11:26.689" v="258" actId="47"/>
        <pc:sldMkLst>
          <pc:docMk/>
          <pc:sldMk cId="4156035473" sldId="1773"/>
        </pc:sldMkLst>
      </pc:sldChg>
      <pc:sldChg chg="modSp add del mod">
        <pc:chgData name="Alaa Khamis" userId="e9d8d96f-0e91-4cdd-8b6b-d0984d6e299e" providerId="ADAL" clId="{808CCBA0-6CFD-429B-8041-374ABD6F40BD}" dt="2024-12-12T09:17:26.097" v="589"/>
        <pc:sldMkLst>
          <pc:docMk/>
          <pc:sldMk cId="362405437" sldId="1774"/>
        </pc:sldMkLst>
      </pc:sldChg>
      <pc:sldChg chg="modSp mod ord">
        <pc:chgData name="Alaa Khamis" userId="e9d8d96f-0e91-4cdd-8b6b-d0984d6e299e" providerId="ADAL" clId="{808CCBA0-6CFD-429B-8041-374ABD6F40BD}" dt="2024-12-12T09:17:15.650" v="587" actId="20577"/>
        <pc:sldMkLst>
          <pc:docMk/>
          <pc:sldMk cId="3077816041" sldId="1776"/>
        </pc:sldMkLst>
      </pc:sldChg>
      <pc:sldChg chg="modSp add del mod">
        <pc:chgData name="Alaa Khamis" userId="e9d8d96f-0e91-4cdd-8b6b-d0984d6e299e" providerId="ADAL" clId="{808CCBA0-6CFD-429B-8041-374ABD6F40BD}" dt="2024-12-15T05:39:44.330" v="791" actId="1076"/>
        <pc:sldMkLst>
          <pc:docMk/>
          <pc:sldMk cId="2232956928" sldId="1777"/>
        </pc:sldMkLst>
      </pc:sldChg>
      <pc:sldChg chg="modSp mod">
        <pc:chgData name="Alaa Khamis" userId="e9d8d96f-0e91-4cdd-8b6b-d0984d6e299e" providerId="ADAL" clId="{808CCBA0-6CFD-429B-8041-374ABD6F40BD}" dt="2024-12-15T05:38:00.803" v="768" actId="6549"/>
        <pc:sldMkLst>
          <pc:docMk/>
          <pc:sldMk cId="1927273272" sldId="1790"/>
        </pc:sldMkLst>
      </pc:sldChg>
      <pc:sldChg chg="modSp mod">
        <pc:chgData name="Alaa Khamis" userId="e9d8d96f-0e91-4cdd-8b6b-d0984d6e299e" providerId="ADAL" clId="{808CCBA0-6CFD-429B-8041-374ABD6F40BD}" dt="2024-12-15T05:39:51.437" v="792" actId="6549"/>
        <pc:sldMkLst>
          <pc:docMk/>
          <pc:sldMk cId="2374329020" sldId="1791"/>
        </pc:sldMkLst>
      </pc:sldChg>
      <pc:sldChg chg="modSp mod">
        <pc:chgData name="Alaa Khamis" userId="e9d8d96f-0e91-4cdd-8b6b-d0984d6e299e" providerId="ADAL" clId="{808CCBA0-6CFD-429B-8041-374ABD6F40BD}" dt="2024-12-15T05:39:56.435" v="793" actId="6549"/>
        <pc:sldMkLst>
          <pc:docMk/>
          <pc:sldMk cId="2963922251" sldId="1795"/>
        </pc:sldMkLst>
      </pc:sldChg>
      <pc:sldChg chg="del">
        <pc:chgData name="Alaa Khamis" userId="e9d8d96f-0e91-4cdd-8b6b-d0984d6e299e" providerId="ADAL" clId="{808CCBA0-6CFD-429B-8041-374ABD6F40BD}" dt="2024-12-15T05:37:14.769" v="764" actId="47"/>
        <pc:sldMkLst>
          <pc:docMk/>
          <pc:sldMk cId="229966385" sldId="1800"/>
        </pc:sldMkLst>
      </pc:sldChg>
      <pc:sldChg chg="del">
        <pc:chgData name="Alaa Khamis" userId="e9d8d96f-0e91-4cdd-8b6b-d0984d6e299e" providerId="ADAL" clId="{808CCBA0-6CFD-429B-8041-374ABD6F40BD}" dt="2024-12-15T05:37:11.718" v="763" actId="47"/>
        <pc:sldMkLst>
          <pc:docMk/>
          <pc:sldMk cId="1802310836" sldId="1802"/>
        </pc:sldMkLst>
      </pc:sldChg>
      <pc:sldChg chg="modSp mod">
        <pc:chgData name="Alaa Khamis" userId="e9d8d96f-0e91-4cdd-8b6b-d0984d6e299e" providerId="ADAL" clId="{808CCBA0-6CFD-429B-8041-374ABD6F40BD}" dt="2024-12-15T05:37:17.633" v="765" actId="6549"/>
        <pc:sldMkLst>
          <pc:docMk/>
          <pc:sldMk cId="2957293204" sldId="1804"/>
        </pc:sldMkLst>
      </pc:sldChg>
      <pc:sldChg chg="modSp mod">
        <pc:chgData name="Alaa Khamis" userId="e9d8d96f-0e91-4cdd-8b6b-d0984d6e299e" providerId="ADAL" clId="{808CCBA0-6CFD-429B-8041-374ABD6F40BD}" dt="2024-12-15T05:37:58.866" v="767" actId="6549"/>
        <pc:sldMkLst>
          <pc:docMk/>
          <pc:sldMk cId="1349857674" sldId="1815"/>
        </pc:sldMkLst>
      </pc:sldChg>
      <pc:sldChg chg="modSp">
        <pc:chgData name="Alaa Khamis" userId="e9d8d96f-0e91-4cdd-8b6b-d0984d6e299e" providerId="ADAL" clId="{808CCBA0-6CFD-429B-8041-374ABD6F40BD}" dt="2024-12-12T09:19:47.233" v="615" actId="255"/>
        <pc:sldMkLst>
          <pc:docMk/>
          <pc:sldMk cId="3644014082" sldId="1825"/>
        </pc:sldMkLst>
      </pc:sldChg>
      <pc:sldChg chg="addSp delSp modSp mod">
        <pc:chgData name="Alaa Khamis" userId="e9d8d96f-0e91-4cdd-8b6b-d0984d6e299e" providerId="ADAL" clId="{808CCBA0-6CFD-429B-8041-374ABD6F40BD}" dt="2024-12-12T09:10:14.029" v="417" actId="948"/>
        <pc:sldMkLst>
          <pc:docMk/>
          <pc:sldMk cId="210761876" sldId="1838"/>
        </pc:sldMkLst>
      </pc:sldChg>
      <pc:sldChg chg="addSp modSp del">
        <pc:chgData name="Alaa Khamis" userId="e9d8d96f-0e91-4cdd-8b6b-d0984d6e299e" providerId="ADAL" clId="{808CCBA0-6CFD-429B-8041-374ABD6F40BD}" dt="2024-12-15T05:40:02.778" v="794" actId="47"/>
        <pc:sldMkLst>
          <pc:docMk/>
          <pc:sldMk cId="3223571018" sldId="1868"/>
        </pc:sldMkLst>
      </pc:sldChg>
      <pc:sldChg chg="modSp mod">
        <pc:chgData name="Alaa Khamis" userId="e9d8d96f-0e91-4cdd-8b6b-d0984d6e299e" providerId="ADAL" clId="{808CCBA0-6CFD-429B-8041-374ABD6F40BD}" dt="2024-12-15T05:36:58.687" v="762" actId="20577"/>
        <pc:sldMkLst>
          <pc:docMk/>
          <pc:sldMk cId="1250582016" sldId="1869"/>
        </pc:sldMkLst>
      </pc:sldChg>
      <pc:sldChg chg="modSp mod ord">
        <pc:chgData name="Alaa Khamis" userId="e9d8d96f-0e91-4cdd-8b6b-d0984d6e299e" providerId="ADAL" clId="{808CCBA0-6CFD-429B-8041-374ABD6F40BD}" dt="2024-12-12T09:11:22.850" v="424" actId="255"/>
        <pc:sldMkLst>
          <pc:docMk/>
          <pc:sldMk cId="3555376500" sldId="2147138957"/>
        </pc:sldMkLst>
      </pc:sldChg>
      <pc:sldChg chg="del">
        <pc:chgData name="Alaa Khamis" userId="e9d8d96f-0e91-4cdd-8b6b-d0984d6e299e" providerId="ADAL" clId="{808CCBA0-6CFD-429B-8041-374ABD6F40BD}" dt="2024-12-15T05:37:44.155" v="766" actId="47"/>
        <pc:sldMkLst>
          <pc:docMk/>
          <pc:sldMk cId="1703023252" sldId="2147138963"/>
        </pc:sldMkLst>
      </pc:sldChg>
      <pc:sldChg chg="addSp delSp modSp mod">
        <pc:chgData name="Alaa Khamis" userId="e9d8d96f-0e91-4cdd-8b6b-d0984d6e299e" providerId="ADAL" clId="{808CCBA0-6CFD-429B-8041-374ABD6F40BD}" dt="2024-12-10T12:07:54.712" v="131" actId="20577"/>
        <pc:sldMkLst>
          <pc:docMk/>
          <pc:sldMk cId="1010048198" sldId="2147138965"/>
        </pc:sldMkLst>
      </pc:sldChg>
      <pc:sldChg chg="modSp mod ord">
        <pc:chgData name="Alaa Khamis" userId="e9d8d96f-0e91-4cdd-8b6b-d0984d6e299e" providerId="ADAL" clId="{808CCBA0-6CFD-429B-8041-374ABD6F40BD}" dt="2024-12-12T09:19:16.421" v="610" actId="1076"/>
        <pc:sldMkLst>
          <pc:docMk/>
          <pc:sldMk cId="2189834049" sldId="2147138968"/>
        </pc:sldMkLst>
      </pc:sldChg>
      <pc:sldChg chg="addSp delSp modSp add mod">
        <pc:chgData name="Alaa Khamis" userId="e9d8d96f-0e91-4cdd-8b6b-d0984d6e299e" providerId="ADAL" clId="{808CCBA0-6CFD-429B-8041-374ABD6F40BD}" dt="2024-12-12T09:17:22.094" v="588"/>
        <pc:sldMkLst>
          <pc:docMk/>
          <pc:sldMk cId="1526427345" sldId="2147138969"/>
        </pc:sldMkLst>
      </pc:sldChg>
      <pc:sldChg chg="delSp modSp add mod">
        <pc:chgData name="Alaa Khamis" userId="e9d8d96f-0e91-4cdd-8b6b-d0984d6e299e" providerId="ADAL" clId="{808CCBA0-6CFD-429B-8041-374ABD6F40BD}" dt="2024-12-15T05:36:35.173" v="758" actId="20577"/>
        <pc:sldMkLst>
          <pc:docMk/>
          <pc:sldMk cId="2394861405" sldId="2147138970"/>
        </pc:sldMkLst>
      </pc:sldChg>
    </pc:docChg>
  </pc:docChgLst>
  <pc:docChgLst>
    <pc:chgData name="Alaa Khamis" userId="e9d8d96f-0e91-4cdd-8b6b-d0984d6e299e" providerId="ADAL" clId="{CA57A0DD-F27F-480B-8D94-EBDCE1EA937B}"/>
    <pc:docChg chg="undo custSel addSld delSld modSld sldOrd">
      <pc:chgData name="Alaa Khamis" userId="e9d8d96f-0e91-4cdd-8b6b-d0984d6e299e" providerId="ADAL" clId="{CA57A0DD-F27F-480B-8D94-EBDCE1EA937B}" dt="2025-01-15T08:39:26.449" v="756" actId="2696"/>
      <pc:docMkLst>
        <pc:docMk/>
      </pc:docMkLst>
      <pc:sldChg chg="modSp mod">
        <pc:chgData name="Alaa Khamis" userId="e9d8d96f-0e91-4cdd-8b6b-d0984d6e299e" providerId="ADAL" clId="{CA57A0DD-F27F-480B-8D94-EBDCE1EA937B}" dt="2025-01-14T12:48:49.774" v="9" actId="1035"/>
        <pc:sldMkLst>
          <pc:docMk/>
          <pc:sldMk cId="1875216593" sldId="1860"/>
        </pc:sldMkLst>
        <pc:spChg chg="mod">
          <ac:chgData name="Alaa Khamis" userId="e9d8d96f-0e91-4cdd-8b6b-d0984d6e299e" providerId="ADAL" clId="{CA57A0DD-F27F-480B-8D94-EBDCE1EA937B}" dt="2025-01-14T12:48:49.774" v="9" actId="1035"/>
          <ac:spMkLst>
            <pc:docMk/>
            <pc:sldMk cId="1875216593" sldId="1860"/>
            <ac:spMk id="25" creationId="{00000000-0000-0000-0000-000000000000}"/>
          </ac:spMkLst>
        </pc:spChg>
        <pc:spChg chg="mod">
          <ac:chgData name="Alaa Khamis" userId="e9d8d96f-0e91-4cdd-8b6b-d0984d6e299e" providerId="ADAL" clId="{CA57A0DD-F27F-480B-8D94-EBDCE1EA937B}" dt="2025-01-14T12:48:46.324" v="7" actId="1035"/>
          <ac:spMkLst>
            <pc:docMk/>
            <pc:sldMk cId="1875216593" sldId="1860"/>
            <ac:spMk id="31" creationId="{00000000-0000-0000-0000-000000000000}"/>
          </ac:spMkLst>
        </pc:spChg>
        <pc:spChg chg="mod">
          <ac:chgData name="Alaa Khamis" userId="e9d8d96f-0e91-4cdd-8b6b-d0984d6e299e" providerId="ADAL" clId="{CA57A0DD-F27F-480B-8D94-EBDCE1EA937B}" dt="2025-01-14T12:48:46.324" v="7" actId="1035"/>
          <ac:spMkLst>
            <pc:docMk/>
            <pc:sldMk cId="1875216593" sldId="1860"/>
            <ac:spMk id="32" creationId="{00000000-0000-0000-0000-000000000000}"/>
          </ac:spMkLst>
        </pc:spChg>
        <pc:spChg chg="mod">
          <ac:chgData name="Alaa Khamis" userId="e9d8d96f-0e91-4cdd-8b6b-d0984d6e299e" providerId="ADAL" clId="{CA57A0DD-F27F-480B-8D94-EBDCE1EA937B}" dt="2025-01-14T12:48:46.324" v="7" actId="1035"/>
          <ac:spMkLst>
            <pc:docMk/>
            <pc:sldMk cId="1875216593" sldId="1860"/>
            <ac:spMk id="33" creationId="{00000000-0000-0000-0000-000000000000}"/>
          </ac:spMkLst>
        </pc:spChg>
        <pc:graphicFrameChg chg="mod">
          <ac:chgData name="Alaa Khamis" userId="e9d8d96f-0e91-4cdd-8b6b-d0984d6e299e" providerId="ADAL" clId="{CA57A0DD-F27F-480B-8D94-EBDCE1EA937B}" dt="2025-01-14T12:48:46.324" v="7" actId="1035"/>
          <ac:graphicFrameMkLst>
            <pc:docMk/>
            <pc:sldMk cId="1875216593" sldId="1860"/>
            <ac:graphicFrameMk id="28" creationId="{00000000-0000-0000-0000-000000000000}"/>
          </ac:graphicFrameMkLst>
        </pc:graphicFrameChg>
        <pc:graphicFrameChg chg="mod">
          <ac:chgData name="Alaa Khamis" userId="e9d8d96f-0e91-4cdd-8b6b-d0984d6e299e" providerId="ADAL" clId="{CA57A0DD-F27F-480B-8D94-EBDCE1EA937B}" dt="2025-01-14T12:48:46.324" v="7" actId="1035"/>
          <ac:graphicFrameMkLst>
            <pc:docMk/>
            <pc:sldMk cId="1875216593" sldId="1860"/>
            <ac:graphicFrameMk id="30" creationId="{00000000-0000-0000-0000-000000000000}"/>
          </ac:graphicFrameMkLst>
        </pc:graphicFrameChg>
      </pc:sldChg>
      <pc:sldChg chg="modSp del mod">
        <pc:chgData name="Alaa Khamis" userId="e9d8d96f-0e91-4cdd-8b6b-d0984d6e299e" providerId="ADAL" clId="{CA57A0DD-F27F-480B-8D94-EBDCE1EA937B}" dt="2025-01-14T13:50:25.054" v="328" actId="47"/>
        <pc:sldMkLst>
          <pc:docMk/>
          <pc:sldMk cId="1910243697" sldId="2092"/>
        </pc:sldMkLst>
      </pc:sldChg>
      <pc:sldChg chg="addSp delSp modSp add mod">
        <pc:chgData name="Alaa Khamis" userId="e9d8d96f-0e91-4cdd-8b6b-d0984d6e299e" providerId="ADAL" clId="{CA57A0DD-F27F-480B-8D94-EBDCE1EA937B}" dt="2025-01-14T14:54:15.740" v="521" actId="313"/>
        <pc:sldMkLst>
          <pc:docMk/>
          <pc:sldMk cId="1301791476" sldId="2093"/>
        </pc:sldMkLst>
        <pc:spChg chg="mod">
          <ac:chgData name="Alaa Khamis" userId="e9d8d96f-0e91-4cdd-8b6b-d0984d6e299e" providerId="ADAL" clId="{CA57A0DD-F27F-480B-8D94-EBDCE1EA937B}" dt="2025-01-14T14:54:15.740" v="521" actId="313"/>
          <ac:spMkLst>
            <pc:docMk/>
            <pc:sldMk cId="1301791476" sldId="2093"/>
            <ac:spMk id="2" creationId="{00000000-0000-0000-0000-000000000000}"/>
          </ac:spMkLst>
        </pc:spChg>
        <pc:spChg chg="add mod">
          <ac:chgData name="Alaa Khamis" userId="e9d8d96f-0e91-4cdd-8b6b-d0984d6e299e" providerId="ADAL" clId="{CA57A0DD-F27F-480B-8D94-EBDCE1EA937B}" dt="2025-01-14T13:49:47.186" v="323"/>
          <ac:spMkLst>
            <pc:docMk/>
            <pc:sldMk cId="1301791476" sldId="2093"/>
            <ac:spMk id="3" creationId="{F5DAD6E4-4A4F-2CD7-7B6A-AA1700D77615}"/>
          </ac:spMkLst>
        </pc:spChg>
        <pc:spChg chg="add mod">
          <ac:chgData name="Alaa Khamis" userId="e9d8d96f-0e91-4cdd-8b6b-d0984d6e299e" providerId="ADAL" clId="{CA57A0DD-F27F-480B-8D94-EBDCE1EA937B}" dt="2025-01-14T13:49:47.186" v="323"/>
          <ac:spMkLst>
            <pc:docMk/>
            <pc:sldMk cId="1301791476" sldId="2093"/>
            <ac:spMk id="4" creationId="{0BEFCE9C-0744-3DAB-64E8-5327CBF5F193}"/>
          </ac:spMkLst>
        </pc:spChg>
      </pc:sldChg>
      <pc:sldChg chg="addSp delSp modSp add mod">
        <pc:chgData name="Alaa Khamis" userId="e9d8d96f-0e91-4cdd-8b6b-d0984d6e299e" providerId="ADAL" clId="{CA57A0DD-F27F-480B-8D94-EBDCE1EA937B}" dt="2025-01-14T13:49:40.635" v="321"/>
        <pc:sldMkLst>
          <pc:docMk/>
          <pc:sldMk cId="1144702484" sldId="2094"/>
        </pc:sldMkLst>
        <pc:spChg chg="add mod">
          <ac:chgData name="Alaa Khamis" userId="e9d8d96f-0e91-4cdd-8b6b-d0984d6e299e" providerId="ADAL" clId="{CA57A0DD-F27F-480B-8D94-EBDCE1EA937B}" dt="2025-01-14T13:49:40.635" v="321"/>
          <ac:spMkLst>
            <pc:docMk/>
            <pc:sldMk cId="1144702484" sldId="2094"/>
            <ac:spMk id="2" creationId="{701F909E-FB84-AA87-F1CE-F2452937DC9B}"/>
          </ac:spMkLst>
        </pc:spChg>
        <pc:spChg chg="add mod">
          <ac:chgData name="Alaa Khamis" userId="e9d8d96f-0e91-4cdd-8b6b-d0984d6e299e" providerId="ADAL" clId="{CA57A0DD-F27F-480B-8D94-EBDCE1EA937B}" dt="2025-01-14T13:49:40.635" v="321"/>
          <ac:spMkLst>
            <pc:docMk/>
            <pc:sldMk cId="1144702484" sldId="2094"/>
            <ac:spMk id="3" creationId="{BFF6DB98-93F1-B539-F243-4C0686DABB78}"/>
          </ac:spMkLst>
        </pc:spChg>
      </pc:sldChg>
      <pc:sldChg chg="addSp delSp modSp add mod">
        <pc:chgData name="Alaa Khamis" userId="e9d8d96f-0e91-4cdd-8b6b-d0984d6e299e" providerId="ADAL" clId="{CA57A0DD-F27F-480B-8D94-EBDCE1EA937B}" dt="2025-01-14T13:49:51.833" v="325"/>
        <pc:sldMkLst>
          <pc:docMk/>
          <pc:sldMk cId="3814667206" sldId="2120"/>
        </pc:sldMkLst>
        <pc:spChg chg="add mod">
          <ac:chgData name="Alaa Khamis" userId="e9d8d96f-0e91-4cdd-8b6b-d0984d6e299e" providerId="ADAL" clId="{CA57A0DD-F27F-480B-8D94-EBDCE1EA937B}" dt="2025-01-14T13:49:51.833" v="325"/>
          <ac:spMkLst>
            <pc:docMk/>
            <pc:sldMk cId="3814667206" sldId="2120"/>
            <ac:spMk id="3" creationId="{B92B961D-ED28-5FA9-6526-D635B7ECC32B}"/>
          </ac:spMkLst>
        </pc:spChg>
        <pc:spChg chg="add mod">
          <ac:chgData name="Alaa Khamis" userId="e9d8d96f-0e91-4cdd-8b6b-d0984d6e299e" providerId="ADAL" clId="{CA57A0DD-F27F-480B-8D94-EBDCE1EA937B}" dt="2025-01-14T13:49:51.833" v="325"/>
          <ac:spMkLst>
            <pc:docMk/>
            <pc:sldMk cId="3814667206" sldId="2120"/>
            <ac:spMk id="4" creationId="{43BB533E-65BD-A497-E0E1-7E17686F6A13}"/>
          </ac:spMkLst>
        </pc:spChg>
      </pc:sldChg>
      <pc:sldChg chg="addSp delSp modSp add mod">
        <pc:chgData name="Alaa Khamis" userId="e9d8d96f-0e91-4cdd-8b6b-d0984d6e299e" providerId="ADAL" clId="{CA57A0DD-F27F-480B-8D94-EBDCE1EA937B}" dt="2025-01-14T13:49:56.809" v="327"/>
        <pc:sldMkLst>
          <pc:docMk/>
          <pc:sldMk cId="2975250129" sldId="2121"/>
        </pc:sldMkLst>
        <pc:spChg chg="add mod">
          <ac:chgData name="Alaa Khamis" userId="e9d8d96f-0e91-4cdd-8b6b-d0984d6e299e" providerId="ADAL" clId="{CA57A0DD-F27F-480B-8D94-EBDCE1EA937B}" dt="2025-01-14T13:49:56.809" v="327"/>
          <ac:spMkLst>
            <pc:docMk/>
            <pc:sldMk cId="2975250129" sldId="2121"/>
            <ac:spMk id="2" creationId="{D996E101-D92F-D0E3-75C8-A9BA2F73F196}"/>
          </ac:spMkLst>
        </pc:spChg>
        <pc:spChg chg="add mod">
          <ac:chgData name="Alaa Khamis" userId="e9d8d96f-0e91-4cdd-8b6b-d0984d6e299e" providerId="ADAL" clId="{CA57A0DD-F27F-480B-8D94-EBDCE1EA937B}" dt="2025-01-14T13:49:56.809" v="327"/>
          <ac:spMkLst>
            <pc:docMk/>
            <pc:sldMk cId="2975250129" sldId="2121"/>
            <ac:spMk id="3" creationId="{4CEDC4C2-FE36-6EBE-1D0C-75DC6D5F91FC}"/>
          </ac:spMkLst>
        </pc:spChg>
      </pc:sldChg>
      <pc:sldChg chg="addSp delSp modSp add mod">
        <pc:chgData name="Alaa Khamis" userId="e9d8d96f-0e91-4cdd-8b6b-d0984d6e299e" providerId="ADAL" clId="{CA57A0DD-F27F-480B-8D94-EBDCE1EA937B}" dt="2025-01-14T13:48:59.857" v="306" actId="478"/>
        <pc:sldMkLst>
          <pc:docMk/>
          <pc:sldMk cId="3040066172" sldId="2153"/>
        </pc:sldMkLst>
        <pc:spChg chg="add mod">
          <ac:chgData name="Alaa Khamis" userId="e9d8d96f-0e91-4cdd-8b6b-d0984d6e299e" providerId="ADAL" clId="{CA57A0DD-F27F-480B-8D94-EBDCE1EA937B}" dt="2025-01-14T13:48:52.464" v="302"/>
          <ac:spMkLst>
            <pc:docMk/>
            <pc:sldMk cId="3040066172" sldId="2153"/>
            <ac:spMk id="2" creationId="{41717940-7302-4EB9-3AEA-FFEE5446BAB3}"/>
          </ac:spMkLst>
        </pc:spChg>
        <pc:spChg chg="add mod">
          <ac:chgData name="Alaa Khamis" userId="e9d8d96f-0e91-4cdd-8b6b-d0984d6e299e" providerId="ADAL" clId="{CA57A0DD-F27F-480B-8D94-EBDCE1EA937B}" dt="2025-01-14T13:48:57.870" v="305" actId="20577"/>
          <ac:spMkLst>
            <pc:docMk/>
            <pc:sldMk cId="3040066172" sldId="2153"/>
            <ac:spMk id="3" creationId="{A0B78E07-2B8E-D695-AC4D-EE417C687BCC}"/>
          </ac:spMkLst>
        </pc:spChg>
      </pc:sldChg>
      <pc:sldChg chg="del mod modShow">
        <pc:chgData name="Alaa Khamis" userId="e9d8d96f-0e91-4cdd-8b6b-d0984d6e299e" providerId="ADAL" clId="{CA57A0DD-F27F-480B-8D94-EBDCE1EA937B}" dt="2025-01-14T13:50:25.054" v="328" actId="47"/>
        <pc:sldMkLst>
          <pc:docMk/>
          <pc:sldMk cId="429692226" sldId="2155"/>
        </pc:sldMkLst>
      </pc:sldChg>
      <pc:sldChg chg="del mod modShow">
        <pc:chgData name="Alaa Khamis" userId="e9d8d96f-0e91-4cdd-8b6b-d0984d6e299e" providerId="ADAL" clId="{CA57A0DD-F27F-480B-8D94-EBDCE1EA937B}" dt="2025-01-14T13:50:25.054" v="328" actId="47"/>
        <pc:sldMkLst>
          <pc:docMk/>
          <pc:sldMk cId="3158331562" sldId="2156"/>
        </pc:sldMkLst>
      </pc:sldChg>
      <pc:sldChg chg="del">
        <pc:chgData name="Alaa Khamis" userId="e9d8d96f-0e91-4cdd-8b6b-d0984d6e299e" providerId="ADAL" clId="{CA57A0DD-F27F-480B-8D94-EBDCE1EA937B}" dt="2025-01-14T13:20:18.143" v="271" actId="47"/>
        <pc:sldMkLst>
          <pc:docMk/>
          <pc:sldMk cId="2501386903" sldId="2157"/>
        </pc:sldMkLst>
      </pc:sldChg>
      <pc:sldChg chg="del">
        <pc:chgData name="Alaa Khamis" userId="e9d8d96f-0e91-4cdd-8b6b-d0984d6e299e" providerId="ADAL" clId="{CA57A0DD-F27F-480B-8D94-EBDCE1EA937B}" dt="2025-01-14T13:50:25.054" v="328" actId="47"/>
        <pc:sldMkLst>
          <pc:docMk/>
          <pc:sldMk cId="1642793188" sldId="2158"/>
        </pc:sldMkLst>
      </pc:sldChg>
      <pc:sldChg chg="del">
        <pc:chgData name="Alaa Khamis" userId="e9d8d96f-0e91-4cdd-8b6b-d0984d6e299e" providerId="ADAL" clId="{CA57A0DD-F27F-480B-8D94-EBDCE1EA937B}" dt="2025-01-14T13:50:25.054" v="328" actId="47"/>
        <pc:sldMkLst>
          <pc:docMk/>
          <pc:sldMk cId="1375281633" sldId="2159"/>
        </pc:sldMkLst>
      </pc:sldChg>
      <pc:sldChg chg="del">
        <pc:chgData name="Alaa Khamis" userId="e9d8d96f-0e91-4cdd-8b6b-d0984d6e299e" providerId="ADAL" clId="{CA57A0DD-F27F-480B-8D94-EBDCE1EA937B}" dt="2025-01-14T13:50:25.054" v="328" actId="47"/>
        <pc:sldMkLst>
          <pc:docMk/>
          <pc:sldMk cId="1870641087" sldId="2160"/>
        </pc:sldMkLst>
      </pc:sldChg>
      <pc:sldChg chg="del">
        <pc:chgData name="Alaa Khamis" userId="e9d8d96f-0e91-4cdd-8b6b-d0984d6e299e" providerId="ADAL" clId="{CA57A0DD-F27F-480B-8D94-EBDCE1EA937B}" dt="2025-01-14T13:50:29.633" v="329" actId="47"/>
        <pc:sldMkLst>
          <pc:docMk/>
          <pc:sldMk cId="3292492840" sldId="2161"/>
        </pc:sldMkLst>
      </pc:sldChg>
      <pc:sldChg chg="del">
        <pc:chgData name="Alaa Khamis" userId="e9d8d96f-0e91-4cdd-8b6b-d0984d6e299e" providerId="ADAL" clId="{CA57A0DD-F27F-480B-8D94-EBDCE1EA937B}" dt="2025-01-14T13:50:31.135" v="330" actId="47"/>
        <pc:sldMkLst>
          <pc:docMk/>
          <pc:sldMk cId="4145850278" sldId="2162"/>
        </pc:sldMkLst>
      </pc:sldChg>
      <pc:sldChg chg="del mod modShow">
        <pc:chgData name="Alaa Khamis" userId="e9d8d96f-0e91-4cdd-8b6b-d0984d6e299e" providerId="ADAL" clId="{CA57A0DD-F27F-480B-8D94-EBDCE1EA937B}" dt="2025-01-14T13:50:25.054" v="328" actId="47"/>
        <pc:sldMkLst>
          <pc:docMk/>
          <pc:sldMk cId="3728591863" sldId="2163"/>
        </pc:sldMkLst>
      </pc:sldChg>
      <pc:sldChg chg="del">
        <pc:chgData name="Alaa Khamis" userId="e9d8d96f-0e91-4cdd-8b6b-d0984d6e299e" providerId="ADAL" clId="{CA57A0DD-F27F-480B-8D94-EBDCE1EA937B}" dt="2025-01-14T13:50:25.054" v="328" actId="47"/>
        <pc:sldMkLst>
          <pc:docMk/>
          <pc:sldMk cId="2150260979" sldId="2166"/>
        </pc:sldMkLst>
      </pc:sldChg>
      <pc:sldChg chg="del mod modShow">
        <pc:chgData name="Alaa Khamis" userId="e9d8d96f-0e91-4cdd-8b6b-d0984d6e299e" providerId="ADAL" clId="{CA57A0DD-F27F-480B-8D94-EBDCE1EA937B}" dt="2025-01-14T13:50:25.054" v="328" actId="47"/>
        <pc:sldMkLst>
          <pc:docMk/>
          <pc:sldMk cId="626895807" sldId="2167"/>
        </pc:sldMkLst>
      </pc:sldChg>
      <pc:sldChg chg="del">
        <pc:chgData name="Alaa Khamis" userId="e9d8d96f-0e91-4cdd-8b6b-d0984d6e299e" providerId="ADAL" clId="{CA57A0DD-F27F-480B-8D94-EBDCE1EA937B}" dt="2025-01-14T13:50:25.054" v="328" actId="47"/>
        <pc:sldMkLst>
          <pc:docMk/>
          <pc:sldMk cId="3450638070" sldId="2168"/>
        </pc:sldMkLst>
      </pc:sldChg>
      <pc:sldChg chg="addSp modSp mod">
        <pc:chgData name="Alaa Khamis" userId="e9d8d96f-0e91-4cdd-8b6b-d0984d6e299e" providerId="ADAL" clId="{CA57A0DD-F27F-480B-8D94-EBDCE1EA937B}" dt="2025-01-14T14:55:00.362" v="522" actId="113"/>
        <pc:sldMkLst>
          <pc:docMk/>
          <pc:sldMk cId="3640704924" sldId="2169"/>
        </pc:sldMkLst>
        <pc:spChg chg="add mod">
          <ac:chgData name="Alaa Khamis" userId="e9d8d96f-0e91-4cdd-8b6b-d0984d6e299e" providerId="ADAL" clId="{CA57A0DD-F27F-480B-8D94-EBDCE1EA937B}" dt="2025-01-14T13:01:03.206" v="124" actId="1036"/>
          <ac:spMkLst>
            <pc:docMk/>
            <pc:sldMk cId="3640704924" sldId="2169"/>
            <ac:spMk id="3" creationId="{8836ECEC-5E6D-E93E-CCCC-4BAE2CB72409}"/>
          </ac:spMkLst>
        </pc:spChg>
        <pc:spChg chg="mod">
          <ac:chgData name="Alaa Khamis" userId="e9d8d96f-0e91-4cdd-8b6b-d0984d6e299e" providerId="ADAL" clId="{CA57A0DD-F27F-480B-8D94-EBDCE1EA937B}" dt="2025-01-14T14:55:00.362" v="522" actId="113"/>
          <ac:spMkLst>
            <pc:docMk/>
            <pc:sldMk cId="3640704924" sldId="2169"/>
            <ac:spMk id="4" creationId="{FEB730DA-1D7C-4B9A-B5F2-CD816993FB81}"/>
          </ac:spMkLst>
        </pc:spChg>
        <pc:spChg chg="mod">
          <ac:chgData name="Alaa Khamis" userId="e9d8d96f-0e91-4cdd-8b6b-d0984d6e299e" providerId="ADAL" clId="{CA57A0DD-F27F-480B-8D94-EBDCE1EA937B}" dt="2025-01-14T13:01:09.847" v="131" actId="1037"/>
          <ac:spMkLst>
            <pc:docMk/>
            <pc:sldMk cId="3640704924" sldId="2169"/>
            <ac:spMk id="13" creationId="{71E0B44F-CDDE-FF6E-7B18-342A0A36011D}"/>
          </ac:spMkLst>
        </pc:spChg>
        <pc:picChg chg="mod">
          <ac:chgData name="Alaa Khamis" userId="e9d8d96f-0e91-4cdd-8b6b-d0984d6e299e" providerId="ADAL" clId="{CA57A0DD-F27F-480B-8D94-EBDCE1EA937B}" dt="2025-01-14T13:01:09.847" v="131" actId="1037"/>
          <ac:picMkLst>
            <pc:docMk/>
            <pc:sldMk cId="3640704924" sldId="2169"/>
            <ac:picMk id="15" creationId="{4AF2D765-9C45-1253-64D2-C659C318D172}"/>
          </ac:picMkLst>
        </pc:picChg>
      </pc:sldChg>
      <pc:sldChg chg="modSp mod">
        <pc:chgData name="Alaa Khamis" userId="e9d8d96f-0e91-4cdd-8b6b-d0984d6e299e" providerId="ADAL" clId="{CA57A0DD-F27F-480B-8D94-EBDCE1EA937B}" dt="2025-01-14T13:01:37.526" v="132" actId="14100"/>
        <pc:sldMkLst>
          <pc:docMk/>
          <pc:sldMk cId="1631765362" sldId="2173"/>
        </pc:sldMkLst>
        <pc:spChg chg="mod">
          <ac:chgData name="Alaa Khamis" userId="e9d8d96f-0e91-4cdd-8b6b-d0984d6e299e" providerId="ADAL" clId="{CA57A0DD-F27F-480B-8D94-EBDCE1EA937B}" dt="2025-01-14T13:01:37.526" v="132" actId="14100"/>
          <ac:spMkLst>
            <pc:docMk/>
            <pc:sldMk cId="1631765362" sldId="2173"/>
            <ac:spMk id="3" creationId="{6DEA3773-C3F0-BB13-9EB5-22F259DE6FC6}"/>
          </ac:spMkLst>
        </pc:spChg>
      </pc:sldChg>
      <pc:sldChg chg="modSp mod">
        <pc:chgData name="Alaa Khamis" userId="e9d8d96f-0e91-4cdd-8b6b-d0984d6e299e" providerId="ADAL" clId="{CA57A0DD-F27F-480B-8D94-EBDCE1EA937B}" dt="2025-01-14T13:01:54.136" v="134" actId="1036"/>
        <pc:sldMkLst>
          <pc:docMk/>
          <pc:sldMk cId="801027332" sldId="2175"/>
        </pc:sldMkLst>
        <pc:spChg chg="mod">
          <ac:chgData name="Alaa Khamis" userId="e9d8d96f-0e91-4cdd-8b6b-d0984d6e299e" providerId="ADAL" clId="{CA57A0DD-F27F-480B-8D94-EBDCE1EA937B}" dt="2025-01-14T13:01:54.136" v="134" actId="1036"/>
          <ac:spMkLst>
            <pc:docMk/>
            <pc:sldMk cId="801027332" sldId="2175"/>
            <ac:spMk id="7" creationId="{9AB845EE-5391-2E67-204F-9AE5EA71503D}"/>
          </ac:spMkLst>
        </pc:spChg>
        <pc:picChg chg="mod">
          <ac:chgData name="Alaa Khamis" userId="e9d8d96f-0e91-4cdd-8b6b-d0984d6e299e" providerId="ADAL" clId="{CA57A0DD-F27F-480B-8D94-EBDCE1EA937B}" dt="2025-01-14T13:01:54.136" v="134" actId="1036"/>
          <ac:picMkLst>
            <pc:docMk/>
            <pc:sldMk cId="801027332" sldId="2175"/>
            <ac:picMk id="6" creationId="{18B350D5-6061-D163-1A3D-C7ED5F800F9A}"/>
          </ac:picMkLst>
        </pc:picChg>
        <pc:cxnChg chg="mod">
          <ac:chgData name="Alaa Khamis" userId="e9d8d96f-0e91-4cdd-8b6b-d0984d6e299e" providerId="ADAL" clId="{CA57A0DD-F27F-480B-8D94-EBDCE1EA937B}" dt="2025-01-14T13:01:54.136" v="134" actId="1036"/>
          <ac:cxnSpMkLst>
            <pc:docMk/>
            <pc:sldMk cId="801027332" sldId="2175"/>
            <ac:cxnSpMk id="12" creationId="{0CA802B1-4349-695D-F21E-3871F9CECAED}"/>
          </ac:cxnSpMkLst>
        </pc:cxnChg>
      </pc:sldChg>
      <pc:sldChg chg="modAnim">
        <pc:chgData name="Alaa Khamis" userId="e9d8d96f-0e91-4cdd-8b6b-d0984d6e299e" providerId="ADAL" clId="{CA57A0DD-F27F-480B-8D94-EBDCE1EA937B}" dt="2025-01-14T13:02:40.434" v="135"/>
        <pc:sldMkLst>
          <pc:docMk/>
          <pc:sldMk cId="3027364865" sldId="2180"/>
        </pc:sldMkLst>
      </pc:sldChg>
      <pc:sldChg chg="modSp mod">
        <pc:chgData name="Alaa Khamis" userId="e9d8d96f-0e91-4cdd-8b6b-d0984d6e299e" providerId="ADAL" clId="{CA57A0DD-F27F-480B-8D94-EBDCE1EA937B}" dt="2025-01-14T13:38:40.763" v="278" actId="14100"/>
        <pc:sldMkLst>
          <pc:docMk/>
          <pc:sldMk cId="842445843" sldId="2183"/>
        </pc:sldMkLst>
        <pc:spChg chg="mod">
          <ac:chgData name="Alaa Khamis" userId="e9d8d96f-0e91-4cdd-8b6b-d0984d6e299e" providerId="ADAL" clId="{CA57A0DD-F27F-480B-8D94-EBDCE1EA937B}" dt="2025-01-14T13:38:40.763" v="278" actId="14100"/>
          <ac:spMkLst>
            <pc:docMk/>
            <pc:sldMk cId="842445843" sldId="2183"/>
            <ac:spMk id="29" creationId="{BBB9798C-0610-D3A5-EDD4-833CB1BE222D}"/>
          </ac:spMkLst>
        </pc:spChg>
      </pc:sldChg>
      <pc:sldChg chg="addSp modSp mod modAnim">
        <pc:chgData name="Alaa Khamis" userId="e9d8d96f-0e91-4cdd-8b6b-d0984d6e299e" providerId="ADAL" clId="{CA57A0DD-F27F-480B-8D94-EBDCE1EA937B}" dt="2025-01-14T13:16:52.660" v="258"/>
        <pc:sldMkLst>
          <pc:docMk/>
          <pc:sldMk cId="1643872536" sldId="2189"/>
        </pc:sldMkLst>
        <pc:spChg chg="add mod">
          <ac:chgData name="Alaa Khamis" userId="e9d8d96f-0e91-4cdd-8b6b-d0984d6e299e" providerId="ADAL" clId="{CA57A0DD-F27F-480B-8D94-EBDCE1EA937B}" dt="2025-01-14T13:16:21.276" v="251" actId="122"/>
          <ac:spMkLst>
            <pc:docMk/>
            <pc:sldMk cId="1643872536" sldId="2189"/>
            <ac:spMk id="4" creationId="{148755E9-4F44-002B-A8A3-0A33CED5486F}"/>
          </ac:spMkLst>
        </pc:spChg>
        <pc:spChg chg="add mod">
          <ac:chgData name="Alaa Khamis" userId="e9d8d96f-0e91-4cdd-8b6b-d0984d6e299e" providerId="ADAL" clId="{CA57A0DD-F27F-480B-8D94-EBDCE1EA937B}" dt="2025-01-14T13:16:17.833" v="250" actId="1037"/>
          <ac:spMkLst>
            <pc:docMk/>
            <pc:sldMk cId="1643872536" sldId="2189"/>
            <ac:spMk id="10" creationId="{CDF4D30B-6F09-717C-0838-B8072307A69D}"/>
          </ac:spMkLst>
        </pc:spChg>
        <pc:spChg chg="mod">
          <ac:chgData name="Alaa Khamis" userId="e9d8d96f-0e91-4cdd-8b6b-d0984d6e299e" providerId="ADAL" clId="{CA57A0DD-F27F-480B-8D94-EBDCE1EA937B}" dt="2025-01-14T13:05:28.707" v="137" actId="14100"/>
          <ac:spMkLst>
            <pc:docMk/>
            <pc:sldMk cId="1643872536" sldId="2189"/>
            <ac:spMk id="11" creationId="{A7981F01-5970-6E2A-79FE-78E386EEDB52}"/>
          </ac:spMkLst>
        </pc:spChg>
        <pc:picChg chg="add mod">
          <ac:chgData name="Alaa Khamis" userId="e9d8d96f-0e91-4cdd-8b6b-d0984d6e299e" providerId="ADAL" clId="{CA57A0DD-F27F-480B-8D94-EBDCE1EA937B}" dt="2025-01-14T13:15:09.082" v="206" actId="1036"/>
          <ac:picMkLst>
            <pc:docMk/>
            <pc:sldMk cId="1643872536" sldId="2189"/>
            <ac:picMk id="3" creationId="{F5B38F92-306E-E6B2-ABFD-B6244C488FB7}"/>
          </ac:picMkLst>
        </pc:picChg>
        <pc:picChg chg="add mod">
          <ac:chgData name="Alaa Khamis" userId="e9d8d96f-0e91-4cdd-8b6b-d0984d6e299e" providerId="ADAL" clId="{CA57A0DD-F27F-480B-8D94-EBDCE1EA937B}" dt="2025-01-14T13:15:13.230" v="209" actId="1035"/>
          <ac:picMkLst>
            <pc:docMk/>
            <pc:sldMk cId="1643872536" sldId="2189"/>
            <ac:picMk id="6" creationId="{B5B8FF3D-655D-B8B8-9C65-4153FBF35FCA}"/>
          </ac:picMkLst>
        </pc:picChg>
        <pc:picChg chg="add mod">
          <ac:chgData name="Alaa Khamis" userId="e9d8d96f-0e91-4cdd-8b6b-d0984d6e299e" providerId="ADAL" clId="{CA57A0DD-F27F-480B-8D94-EBDCE1EA937B}" dt="2025-01-14T13:15:13.230" v="209" actId="1035"/>
          <ac:picMkLst>
            <pc:docMk/>
            <pc:sldMk cId="1643872536" sldId="2189"/>
            <ac:picMk id="9" creationId="{7F77DD9D-23B5-A32C-8E7E-163A0BF3D0BD}"/>
          </ac:picMkLst>
        </pc:picChg>
        <pc:picChg chg="add mod">
          <ac:chgData name="Alaa Khamis" userId="e9d8d96f-0e91-4cdd-8b6b-d0984d6e299e" providerId="ADAL" clId="{CA57A0DD-F27F-480B-8D94-EBDCE1EA937B}" dt="2025-01-14T13:15:09.082" v="206" actId="1036"/>
          <ac:picMkLst>
            <pc:docMk/>
            <pc:sldMk cId="1643872536" sldId="2189"/>
            <ac:picMk id="1026" creationId="{A5BD9003-A2A9-496D-F8E2-F68DEC33C2CA}"/>
          </ac:picMkLst>
        </pc:picChg>
      </pc:sldChg>
      <pc:sldChg chg="modSp mod">
        <pc:chgData name="Alaa Khamis" userId="e9d8d96f-0e91-4cdd-8b6b-d0984d6e299e" providerId="ADAL" clId="{CA57A0DD-F27F-480B-8D94-EBDCE1EA937B}" dt="2025-01-14T13:17:17.433" v="263" actId="1035"/>
        <pc:sldMkLst>
          <pc:docMk/>
          <pc:sldMk cId="3659534915" sldId="2190"/>
        </pc:sldMkLst>
        <pc:spChg chg="mod">
          <ac:chgData name="Alaa Khamis" userId="e9d8d96f-0e91-4cdd-8b6b-d0984d6e299e" providerId="ADAL" clId="{CA57A0DD-F27F-480B-8D94-EBDCE1EA937B}" dt="2025-01-14T13:17:17.433" v="263" actId="1035"/>
          <ac:spMkLst>
            <pc:docMk/>
            <pc:sldMk cId="3659534915" sldId="2190"/>
            <ac:spMk id="19" creationId="{E7AE1BB4-638F-158C-AF88-C706A13B3A46}"/>
          </ac:spMkLst>
        </pc:spChg>
      </pc:sldChg>
      <pc:sldChg chg="modSp mod">
        <pc:chgData name="Alaa Khamis" userId="e9d8d96f-0e91-4cdd-8b6b-d0984d6e299e" providerId="ADAL" clId="{CA57A0DD-F27F-480B-8D94-EBDCE1EA937B}" dt="2025-01-14T13:18:59.796" v="270" actId="1035"/>
        <pc:sldMkLst>
          <pc:docMk/>
          <pc:sldMk cId="2307129792" sldId="2197"/>
        </pc:sldMkLst>
        <pc:picChg chg="mod modCrop">
          <ac:chgData name="Alaa Khamis" userId="e9d8d96f-0e91-4cdd-8b6b-d0984d6e299e" providerId="ADAL" clId="{CA57A0DD-F27F-480B-8D94-EBDCE1EA937B}" dt="2025-01-14T13:18:59.796" v="270" actId="1035"/>
          <ac:picMkLst>
            <pc:docMk/>
            <pc:sldMk cId="2307129792" sldId="2197"/>
            <ac:picMk id="2" creationId="{7BF31313-CCE6-83F4-A05F-EEEDEF82CC8B}"/>
          </ac:picMkLst>
        </pc:picChg>
      </pc:sldChg>
      <pc:sldChg chg="del">
        <pc:chgData name="Alaa Khamis" userId="e9d8d96f-0e91-4cdd-8b6b-d0984d6e299e" providerId="ADAL" clId="{CA57A0DD-F27F-480B-8D94-EBDCE1EA937B}" dt="2025-01-14T15:26:17.916" v="535" actId="47"/>
        <pc:sldMkLst>
          <pc:docMk/>
          <pc:sldMk cId="2307671489" sldId="2198"/>
        </pc:sldMkLst>
      </pc:sldChg>
      <pc:sldChg chg="del">
        <pc:chgData name="Alaa Khamis" userId="e9d8d96f-0e91-4cdd-8b6b-d0984d6e299e" providerId="ADAL" clId="{CA57A0DD-F27F-480B-8D94-EBDCE1EA937B}" dt="2025-01-14T15:26:17.916" v="535" actId="47"/>
        <pc:sldMkLst>
          <pc:docMk/>
          <pc:sldMk cId="1549896989" sldId="2200"/>
        </pc:sldMkLst>
      </pc:sldChg>
      <pc:sldChg chg="del">
        <pc:chgData name="Alaa Khamis" userId="e9d8d96f-0e91-4cdd-8b6b-d0984d6e299e" providerId="ADAL" clId="{CA57A0DD-F27F-480B-8D94-EBDCE1EA937B}" dt="2025-01-14T15:26:17.916" v="535" actId="47"/>
        <pc:sldMkLst>
          <pc:docMk/>
          <pc:sldMk cId="3648823192" sldId="2201"/>
        </pc:sldMkLst>
      </pc:sldChg>
      <pc:sldChg chg="del">
        <pc:chgData name="Alaa Khamis" userId="e9d8d96f-0e91-4cdd-8b6b-d0984d6e299e" providerId="ADAL" clId="{CA57A0DD-F27F-480B-8D94-EBDCE1EA937B}" dt="2025-01-14T15:26:17.916" v="535" actId="47"/>
        <pc:sldMkLst>
          <pc:docMk/>
          <pc:sldMk cId="991512988" sldId="2202"/>
        </pc:sldMkLst>
      </pc:sldChg>
      <pc:sldChg chg="del">
        <pc:chgData name="Alaa Khamis" userId="e9d8d96f-0e91-4cdd-8b6b-d0984d6e299e" providerId="ADAL" clId="{CA57A0DD-F27F-480B-8D94-EBDCE1EA937B}" dt="2025-01-14T15:26:17.916" v="535" actId="47"/>
        <pc:sldMkLst>
          <pc:docMk/>
          <pc:sldMk cId="1995549907" sldId="2203"/>
        </pc:sldMkLst>
      </pc:sldChg>
      <pc:sldChg chg="del">
        <pc:chgData name="Alaa Khamis" userId="e9d8d96f-0e91-4cdd-8b6b-d0984d6e299e" providerId="ADAL" clId="{CA57A0DD-F27F-480B-8D94-EBDCE1EA937B}" dt="2025-01-14T15:26:17.916" v="535" actId="47"/>
        <pc:sldMkLst>
          <pc:docMk/>
          <pc:sldMk cId="3465234230" sldId="2204"/>
        </pc:sldMkLst>
      </pc:sldChg>
      <pc:sldChg chg="modSp mod">
        <pc:chgData name="Alaa Khamis" userId="e9d8d96f-0e91-4cdd-8b6b-d0984d6e299e" providerId="ADAL" clId="{CA57A0DD-F27F-480B-8D94-EBDCE1EA937B}" dt="2025-01-14T13:39:23.956" v="281" actId="120"/>
        <pc:sldMkLst>
          <pc:docMk/>
          <pc:sldMk cId="387470171" sldId="2234"/>
        </pc:sldMkLst>
        <pc:graphicFrameChg chg="modGraphic">
          <ac:chgData name="Alaa Khamis" userId="e9d8d96f-0e91-4cdd-8b6b-d0984d6e299e" providerId="ADAL" clId="{CA57A0DD-F27F-480B-8D94-EBDCE1EA937B}" dt="2025-01-14T13:39:23.956" v="281" actId="120"/>
          <ac:graphicFrameMkLst>
            <pc:docMk/>
            <pc:sldMk cId="387470171" sldId="2234"/>
            <ac:graphicFrameMk id="3" creationId="{779D446E-F75F-F598-997F-CD2C378592C5}"/>
          </ac:graphicFrameMkLst>
        </pc:graphicFrameChg>
      </pc:sldChg>
      <pc:sldChg chg="modNotesTx">
        <pc:chgData name="Alaa Khamis" userId="e9d8d96f-0e91-4cdd-8b6b-d0984d6e299e" providerId="ADAL" clId="{CA57A0DD-F27F-480B-8D94-EBDCE1EA937B}" dt="2025-01-14T13:18:28.757" v="265" actId="20577"/>
        <pc:sldMkLst>
          <pc:docMk/>
          <pc:sldMk cId="4266793809" sldId="2236"/>
        </pc:sldMkLst>
      </pc:sldChg>
      <pc:sldChg chg="del">
        <pc:chgData name="Alaa Khamis" userId="e9d8d96f-0e91-4cdd-8b6b-d0984d6e299e" providerId="ADAL" clId="{CA57A0DD-F27F-480B-8D94-EBDCE1EA937B}" dt="2025-01-14T15:26:17.916" v="535" actId="47"/>
        <pc:sldMkLst>
          <pc:docMk/>
          <pc:sldMk cId="2785779006" sldId="2241"/>
        </pc:sldMkLst>
      </pc:sldChg>
      <pc:sldChg chg="addSp delSp modSp add mod modMedia modAnim modNotesTx">
        <pc:chgData name="Alaa Khamis" userId="e9d8d96f-0e91-4cdd-8b6b-d0984d6e299e" providerId="ADAL" clId="{CA57A0DD-F27F-480B-8D94-EBDCE1EA937B}" dt="2025-01-14T14:58:13.709" v="534" actId="1076"/>
        <pc:sldMkLst>
          <pc:docMk/>
          <pc:sldMk cId="110646080" sldId="2242"/>
        </pc:sldMkLst>
        <pc:spChg chg="add mod">
          <ac:chgData name="Alaa Khamis" userId="e9d8d96f-0e91-4cdd-8b6b-d0984d6e299e" providerId="ADAL" clId="{CA57A0DD-F27F-480B-8D94-EBDCE1EA937B}" dt="2025-01-14T13:48:27.638" v="286"/>
          <ac:spMkLst>
            <pc:docMk/>
            <pc:sldMk cId="110646080" sldId="2242"/>
            <ac:spMk id="2" creationId="{995713DD-937A-01E7-9A0F-43F952B77E1A}"/>
          </ac:spMkLst>
        </pc:spChg>
        <pc:spChg chg="add mod">
          <ac:chgData name="Alaa Khamis" userId="e9d8d96f-0e91-4cdd-8b6b-d0984d6e299e" providerId="ADAL" clId="{CA57A0DD-F27F-480B-8D94-EBDCE1EA937B}" dt="2025-01-14T14:05:23.022" v="465" actId="1076"/>
          <ac:spMkLst>
            <pc:docMk/>
            <pc:sldMk cId="110646080" sldId="2242"/>
            <ac:spMk id="3" creationId="{EF050FBB-B186-E27F-3085-8BBE396BD74A}"/>
          </ac:spMkLst>
        </pc:spChg>
        <pc:spChg chg="add mod">
          <ac:chgData name="Alaa Khamis" userId="e9d8d96f-0e91-4cdd-8b6b-d0984d6e299e" providerId="ADAL" clId="{CA57A0DD-F27F-480B-8D94-EBDCE1EA937B}" dt="2025-01-14T14:01:28.696" v="426" actId="1037"/>
          <ac:spMkLst>
            <pc:docMk/>
            <pc:sldMk cId="110646080" sldId="2242"/>
            <ac:spMk id="6" creationId="{33D232D9-748A-2E73-AD28-9F8955712930}"/>
          </ac:spMkLst>
        </pc:spChg>
        <pc:spChg chg="mod">
          <ac:chgData name="Alaa Khamis" userId="e9d8d96f-0e91-4cdd-8b6b-d0984d6e299e" providerId="ADAL" clId="{CA57A0DD-F27F-480B-8D94-EBDCE1EA937B}" dt="2025-01-14T14:58:13.420" v="533" actId="1076"/>
          <ac:spMkLst>
            <pc:docMk/>
            <pc:sldMk cId="110646080" sldId="2242"/>
            <ac:spMk id="8" creationId="{00000000-0000-0000-0000-000000000000}"/>
          </ac:spMkLst>
        </pc:spChg>
        <pc:spChg chg="add mod">
          <ac:chgData name="Alaa Khamis" userId="e9d8d96f-0e91-4cdd-8b6b-d0984d6e299e" providerId="ADAL" clId="{CA57A0DD-F27F-480B-8D94-EBDCE1EA937B}" dt="2025-01-14T14:58:13.709" v="534" actId="1076"/>
          <ac:spMkLst>
            <pc:docMk/>
            <pc:sldMk cId="110646080" sldId="2242"/>
            <ac:spMk id="12" creationId="{8E539F35-4794-084C-863F-26994A9336AD}"/>
          </ac:spMkLst>
        </pc:spChg>
        <pc:picChg chg="add mod">
          <ac:chgData name="Alaa Khamis" userId="e9d8d96f-0e91-4cdd-8b6b-d0984d6e299e" providerId="ADAL" clId="{CA57A0DD-F27F-480B-8D94-EBDCE1EA937B}" dt="2025-01-14T14:58:12.318" v="529" actId="1076"/>
          <ac:picMkLst>
            <pc:docMk/>
            <pc:sldMk cId="110646080" sldId="2242"/>
            <ac:picMk id="4" creationId="{0E127AFF-0879-5E63-9272-7DB3C6103418}"/>
          </ac:picMkLst>
        </pc:picChg>
        <pc:picChg chg="mod">
          <ac:chgData name="Alaa Khamis" userId="e9d8d96f-0e91-4cdd-8b6b-d0984d6e299e" providerId="ADAL" clId="{CA57A0DD-F27F-480B-8D94-EBDCE1EA937B}" dt="2025-01-14T14:58:13.420" v="533" actId="1076"/>
          <ac:picMkLst>
            <pc:docMk/>
            <pc:sldMk cId="110646080" sldId="2242"/>
            <ac:picMk id="7" creationId="{00000000-0000-0000-0000-000000000000}"/>
          </ac:picMkLst>
        </pc:picChg>
        <pc:picChg chg="mod">
          <ac:chgData name="Alaa Khamis" userId="e9d8d96f-0e91-4cdd-8b6b-d0984d6e299e" providerId="ADAL" clId="{CA57A0DD-F27F-480B-8D94-EBDCE1EA937B}" dt="2025-01-14T14:58:12.510" v="530" actId="1076"/>
          <ac:picMkLst>
            <pc:docMk/>
            <pc:sldMk cId="110646080" sldId="2242"/>
            <ac:picMk id="3074" creationId="{00000000-0000-0000-0000-000000000000}"/>
          </ac:picMkLst>
        </pc:picChg>
      </pc:sldChg>
      <pc:sldChg chg="addSp delSp modSp add mod">
        <pc:chgData name="Alaa Khamis" userId="e9d8d96f-0e91-4cdd-8b6b-d0984d6e299e" providerId="ADAL" clId="{CA57A0DD-F27F-480B-8D94-EBDCE1EA937B}" dt="2025-01-14T13:49:33.216" v="319" actId="1035"/>
        <pc:sldMkLst>
          <pc:docMk/>
          <pc:sldMk cId="2600837654" sldId="2147138970"/>
        </pc:sldMkLst>
        <pc:spChg chg="add mod">
          <ac:chgData name="Alaa Khamis" userId="e9d8d96f-0e91-4cdd-8b6b-d0984d6e299e" providerId="ADAL" clId="{CA57A0DD-F27F-480B-8D94-EBDCE1EA937B}" dt="2025-01-14T13:49:05.997" v="308"/>
          <ac:spMkLst>
            <pc:docMk/>
            <pc:sldMk cId="2600837654" sldId="2147138970"/>
            <ac:spMk id="3" creationId="{A5602317-AADF-B975-D61C-EB31C261E2F1}"/>
          </ac:spMkLst>
        </pc:spChg>
        <pc:spChg chg="add mod">
          <ac:chgData name="Alaa Khamis" userId="e9d8d96f-0e91-4cdd-8b6b-d0984d6e299e" providerId="ADAL" clId="{CA57A0DD-F27F-480B-8D94-EBDCE1EA937B}" dt="2025-01-14T13:49:26.888" v="310" actId="1076"/>
          <ac:spMkLst>
            <pc:docMk/>
            <pc:sldMk cId="2600837654" sldId="2147138970"/>
            <ac:spMk id="4" creationId="{4E7B5DE4-5C55-91EF-752F-5FEB863E0232}"/>
          </ac:spMkLst>
        </pc:spChg>
        <pc:spChg chg="mod">
          <ac:chgData name="Alaa Khamis" userId="e9d8d96f-0e91-4cdd-8b6b-d0984d6e299e" providerId="ADAL" clId="{CA57A0DD-F27F-480B-8D94-EBDCE1EA937B}" dt="2025-01-14T13:49:33.216" v="319" actId="1035"/>
          <ac:spMkLst>
            <pc:docMk/>
            <pc:sldMk cId="2600837654" sldId="2147138970"/>
            <ac:spMk id="40" creationId="{00000000-0000-0000-0000-000000000000}"/>
          </ac:spMkLst>
        </pc:spChg>
        <pc:spChg chg="mod">
          <ac:chgData name="Alaa Khamis" userId="e9d8d96f-0e91-4cdd-8b6b-d0984d6e299e" providerId="ADAL" clId="{CA57A0DD-F27F-480B-8D94-EBDCE1EA937B}" dt="2025-01-14T13:49:33.216" v="319" actId="1035"/>
          <ac:spMkLst>
            <pc:docMk/>
            <pc:sldMk cId="2600837654" sldId="2147138970"/>
            <ac:spMk id="42" creationId="{00000000-0000-0000-0000-000000000000}"/>
          </ac:spMkLst>
        </pc:spChg>
        <pc:spChg chg="mod">
          <ac:chgData name="Alaa Khamis" userId="e9d8d96f-0e91-4cdd-8b6b-d0984d6e299e" providerId="ADAL" clId="{CA57A0DD-F27F-480B-8D94-EBDCE1EA937B}" dt="2025-01-14T13:49:33.216" v="319" actId="1035"/>
          <ac:spMkLst>
            <pc:docMk/>
            <pc:sldMk cId="2600837654" sldId="2147138970"/>
            <ac:spMk id="45" creationId="{00000000-0000-0000-0000-000000000000}"/>
          </ac:spMkLst>
        </pc:spChg>
        <pc:spChg chg="mod">
          <ac:chgData name="Alaa Khamis" userId="e9d8d96f-0e91-4cdd-8b6b-d0984d6e299e" providerId="ADAL" clId="{CA57A0DD-F27F-480B-8D94-EBDCE1EA937B}" dt="2025-01-14T13:49:33.216" v="319" actId="1035"/>
          <ac:spMkLst>
            <pc:docMk/>
            <pc:sldMk cId="2600837654" sldId="2147138970"/>
            <ac:spMk id="50" creationId="{00000000-0000-0000-0000-000000000000}"/>
          </ac:spMkLst>
        </pc:spChg>
        <pc:spChg chg="mod">
          <ac:chgData name="Alaa Khamis" userId="e9d8d96f-0e91-4cdd-8b6b-d0984d6e299e" providerId="ADAL" clId="{CA57A0DD-F27F-480B-8D94-EBDCE1EA937B}" dt="2025-01-14T13:49:33.216" v="319" actId="1035"/>
          <ac:spMkLst>
            <pc:docMk/>
            <pc:sldMk cId="2600837654" sldId="2147138970"/>
            <ac:spMk id="51" creationId="{00000000-0000-0000-0000-000000000000}"/>
          </ac:spMkLst>
        </pc:spChg>
        <pc:spChg chg="mod">
          <ac:chgData name="Alaa Khamis" userId="e9d8d96f-0e91-4cdd-8b6b-d0984d6e299e" providerId="ADAL" clId="{CA57A0DD-F27F-480B-8D94-EBDCE1EA937B}" dt="2025-01-14T13:49:33.216" v="319" actId="1035"/>
          <ac:spMkLst>
            <pc:docMk/>
            <pc:sldMk cId="2600837654" sldId="2147138970"/>
            <ac:spMk id="53" creationId="{00000000-0000-0000-0000-000000000000}"/>
          </ac:spMkLst>
        </pc:spChg>
        <pc:spChg chg="mod">
          <ac:chgData name="Alaa Khamis" userId="e9d8d96f-0e91-4cdd-8b6b-d0984d6e299e" providerId="ADAL" clId="{CA57A0DD-F27F-480B-8D94-EBDCE1EA937B}" dt="2025-01-14T13:49:33.216" v="319" actId="1035"/>
          <ac:spMkLst>
            <pc:docMk/>
            <pc:sldMk cId="2600837654" sldId="2147138970"/>
            <ac:spMk id="54" creationId="{00000000-0000-0000-0000-000000000000}"/>
          </ac:spMkLst>
        </pc:spChg>
        <pc:spChg chg="mod">
          <ac:chgData name="Alaa Khamis" userId="e9d8d96f-0e91-4cdd-8b6b-d0984d6e299e" providerId="ADAL" clId="{CA57A0DD-F27F-480B-8D94-EBDCE1EA937B}" dt="2025-01-14T13:49:33.216" v="319" actId="1035"/>
          <ac:spMkLst>
            <pc:docMk/>
            <pc:sldMk cId="2600837654" sldId="2147138970"/>
            <ac:spMk id="55" creationId="{00000000-0000-0000-0000-000000000000}"/>
          </ac:spMkLst>
        </pc:spChg>
        <pc:spChg chg="mod">
          <ac:chgData name="Alaa Khamis" userId="e9d8d96f-0e91-4cdd-8b6b-d0984d6e299e" providerId="ADAL" clId="{CA57A0DD-F27F-480B-8D94-EBDCE1EA937B}" dt="2025-01-14T13:49:33.216" v="319" actId="1035"/>
          <ac:spMkLst>
            <pc:docMk/>
            <pc:sldMk cId="2600837654" sldId="2147138970"/>
            <ac:spMk id="56" creationId="{00000000-0000-0000-0000-000000000000}"/>
          </ac:spMkLst>
        </pc:spChg>
        <pc:spChg chg="mod">
          <ac:chgData name="Alaa Khamis" userId="e9d8d96f-0e91-4cdd-8b6b-d0984d6e299e" providerId="ADAL" clId="{CA57A0DD-F27F-480B-8D94-EBDCE1EA937B}" dt="2025-01-14T13:49:33.216" v="319" actId="1035"/>
          <ac:spMkLst>
            <pc:docMk/>
            <pc:sldMk cId="2600837654" sldId="2147138970"/>
            <ac:spMk id="58" creationId="{00000000-0000-0000-0000-000000000000}"/>
          </ac:spMkLst>
        </pc:spChg>
      </pc:sldChg>
      <pc:sldChg chg="addSp delSp modSp add del mod">
        <pc:chgData name="Alaa Khamis" userId="e9d8d96f-0e91-4cdd-8b6b-d0984d6e299e" providerId="ADAL" clId="{CA57A0DD-F27F-480B-8D94-EBDCE1EA937B}" dt="2025-01-15T08:39:26.449" v="756" actId="2696"/>
        <pc:sldMkLst>
          <pc:docMk/>
          <pc:sldMk cId="2742832896" sldId="2147138971"/>
        </pc:sldMkLst>
        <pc:spChg chg="add mod">
          <ac:chgData name="Alaa Khamis" userId="e9d8d96f-0e91-4cdd-8b6b-d0984d6e299e" providerId="ADAL" clId="{CA57A0DD-F27F-480B-8D94-EBDCE1EA937B}" dt="2025-01-15T07:07:47.146" v="691" actId="14100"/>
          <ac:spMkLst>
            <pc:docMk/>
            <pc:sldMk cId="2742832896" sldId="2147138971"/>
            <ac:spMk id="2" creationId="{578AC90C-E251-F266-5D5B-9DA17FEAD000}"/>
          </ac:spMkLst>
        </pc:spChg>
        <pc:spChg chg="add mod">
          <ac:chgData name="Alaa Khamis" userId="e9d8d96f-0e91-4cdd-8b6b-d0984d6e299e" providerId="ADAL" clId="{CA57A0DD-F27F-480B-8D94-EBDCE1EA937B}" dt="2025-01-15T07:08:06.312" v="709" actId="1036"/>
          <ac:spMkLst>
            <pc:docMk/>
            <pc:sldMk cId="2742832896" sldId="2147138971"/>
            <ac:spMk id="3" creationId="{4598DF22-F8CA-B13C-9D5C-4D6CA60672EB}"/>
          </ac:spMkLst>
        </pc:spChg>
        <pc:spChg chg="add mod">
          <ac:chgData name="Alaa Khamis" userId="e9d8d96f-0e91-4cdd-8b6b-d0984d6e299e" providerId="ADAL" clId="{CA57A0DD-F27F-480B-8D94-EBDCE1EA937B}" dt="2025-01-15T07:09:11.171" v="711" actId="1076"/>
          <ac:spMkLst>
            <pc:docMk/>
            <pc:sldMk cId="2742832896" sldId="2147138971"/>
            <ac:spMk id="4" creationId="{92F16F76-E9D0-A6A9-5F9E-F9613957A8D2}"/>
          </ac:spMkLst>
        </pc:spChg>
        <pc:spChg chg="add mod">
          <ac:chgData name="Alaa Khamis" userId="e9d8d96f-0e91-4cdd-8b6b-d0984d6e299e" providerId="ADAL" clId="{CA57A0DD-F27F-480B-8D94-EBDCE1EA937B}" dt="2025-01-15T07:09:26.854" v="720" actId="1036"/>
          <ac:spMkLst>
            <pc:docMk/>
            <pc:sldMk cId="2742832896" sldId="2147138971"/>
            <ac:spMk id="5" creationId="{1F1C885D-AF32-6023-5861-62F6E9199C87}"/>
          </ac:spMkLst>
        </pc:spChg>
        <pc:spChg chg="mod">
          <ac:chgData name="Alaa Khamis" userId="e9d8d96f-0e91-4cdd-8b6b-d0984d6e299e" providerId="ADAL" clId="{CA57A0DD-F27F-480B-8D94-EBDCE1EA937B}" dt="2025-01-14T16:02:46.871" v="638" actId="255"/>
          <ac:spMkLst>
            <pc:docMk/>
            <pc:sldMk cId="2742832896" sldId="2147138971"/>
            <ac:spMk id="7" creationId="{67C69EEE-CE56-955C-B755-EA40894626FA}"/>
          </ac:spMkLst>
        </pc:spChg>
        <pc:picChg chg="add mod">
          <ac:chgData name="Alaa Khamis" userId="e9d8d96f-0e91-4cdd-8b6b-d0984d6e299e" providerId="ADAL" clId="{CA57A0DD-F27F-480B-8D94-EBDCE1EA937B}" dt="2025-01-14T16:01:57.340" v="635" actId="1036"/>
          <ac:picMkLst>
            <pc:docMk/>
            <pc:sldMk cId="2742832896" sldId="2147138971"/>
            <ac:picMk id="9" creationId="{97C0C5E8-A9DF-8CE0-DEAB-9D902431E069}"/>
          </ac:picMkLst>
        </pc:picChg>
        <pc:picChg chg="add mod">
          <ac:chgData name="Alaa Khamis" userId="e9d8d96f-0e91-4cdd-8b6b-d0984d6e299e" providerId="ADAL" clId="{CA57A0DD-F27F-480B-8D94-EBDCE1EA937B}" dt="2025-01-14T16:01:54.246" v="631" actId="1076"/>
          <ac:picMkLst>
            <pc:docMk/>
            <pc:sldMk cId="2742832896" sldId="2147138971"/>
            <ac:picMk id="11" creationId="{88D49313-DE8D-98EE-A3CC-953AEBC1E98B}"/>
          </ac:picMkLst>
        </pc:picChg>
      </pc:sldChg>
      <pc:sldChg chg="addSp delSp modSp add del mod ord">
        <pc:chgData name="Alaa Khamis" userId="e9d8d96f-0e91-4cdd-8b6b-d0984d6e299e" providerId="ADAL" clId="{CA57A0DD-F27F-480B-8D94-EBDCE1EA937B}" dt="2025-01-15T08:39:26.449" v="756" actId="2696"/>
        <pc:sldMkLst>
          <pc:docMk/>
          <pc:sldMk cId="3869323346" sldId="2147138972"/>
        </pc:sldMkLst>
        <pc:spChg chg="add mod">
          <ac:chgData name="Alaa Khamis" userId="e9d8d96f-0e91-4cdd-8b6b-d0984d6e299e" providerId="ADAL" clId="{CA57A0DD-F27F-480B-8D94-EBDCE1EA937B}" dt="2025-01-14T16:02:54.905" v="640"/>
          <ac:spMkLst>
            <pc:docMk/>
            <pc:sldMk cId="3869323346" sldId="2147138972"/>
            <ac:spMk id="2" creationId="{B7BDF94E-36FD-B1B9-9F74-213BD2828E8D}"/>
          </ac:spMkLst>
        </pc:spChg>
        <pc:spChg chg="add mod">
          <ac:chgData name="Alaa Khamis" userId="e9d8d96f-0e91-4cdd-8b6b-d0984d6e299e" providerId="ADAL" clId="{CA57A0DD-F27F-480B-8D94-EBDCE1EA937B}" dt="2025-01-15T07:06:19.735" v="662" actId="14100"/>
          <ac:spMkLst>
            <pc:docMk/>
            <pc:sldMk cId="3869323346" sldId="2147138972"/>
            <ac:spMk id="6" creationId="{C7DDF82C-6EA3-5F6F-C1FC-E3466EAD3E70}"/>
          </ac:spMkLst>
        </pc:spChg>
        <pc:spChg chg="add mod">
          <ac:chgData name="Alaa Khamis" userId="e9d8d96f-0e91-4cdd-8b6b-d0984d6e299e" providerId="ADAL" clId="{CA57A0DD-F27F-480B-8D94-EBDCE1EA937B}" dt="2025-01-15T07:16:32.654" v="754" actId="1035"/>
          <ac:spMkLst>
            <pc:docMk/>
            <pc:sldMk cId="3869323346" sldId="2147138972"/>
            <ac:spMk id="7" creationId="{7B073679-9D09-9DC6-C22E-CE1CDD72795A}"/>
          </ac:spMkLst>
        </pc:spChg>
        <pc:spChg chg="add mod">
          <ac:chgData name="Alaa Khamis" userId="e9d8d96f-0e91-4cdd-8b6b-d0984d6e299e" providerId="ADAL" clId="{CA57A0DD-F27F-480B-8D94-EBDCE1EA937B}" dt="2025-01-15T07:06:51.619" v="670" actId="14100"/>
          <ac:spMkLst>
            <pc:docMk/>
            <pc:sldMk cId="3869323346" sldId="2147138972"/>
            <ac:spMk id="8" creationId="{C0B2D67F-DB47-0036-95CF-90E8E27CAE10}"/>
          </ac:spMkLst>
        </pc:spChg>
        <pc:spChg chg="add mod">
          <ac:chgData name="Alaa Khamis" userId="e9d8d96f-0e91-4cdd-8b6b-d0984d6e299e" providerId="ADAL" clId="{CA57A0DD-F27F-480B-8D94-EBDCE1EA937B}" dt="2025-01-15T07:07:04.347" v="686" actId="1035"/>
          <ac:spMkLst>
            <pc:docMk/>
            <pc:sldMk cId="3869323346" sldId="2147138972"/>
            <ac:spMk id="10" creationId="{E4ABC923-591F-46D7-1491-E66348D74FE6}"/>
          </ac:spMkLst>
        </pc:spChg>
        <pc:picChg chg="mod">
          <ac:chgData name="Alaa Khamis" userId="e9d8d96f-0e91-4cdd-8b6b-d0984d6e299e" providerId="ADAL" clId="{CA57A0DD-F27F-480B-8D94-EBDCE1EA937B}" dt="2025-01-14T16:01:13.273" v="616" actId="1076"/>
          <ac:picMkLst>
            <pc:docMk/>
            <pc:sldMk cId="3869323346" sldId="2147138972"/>
            <ac:picMk id="3" creationId="{5AF80115-CF84-62E4-DC12-4D1A3F1A16D4}"/>
          </ac:picMkLst>
        </pc:picChg>
        <pc:picChg chg="mod">
          <ac:chgData name="Alaa Khamis" userId="e9d8d96f-0e91-4cdd-8b6b-d0984d6e299e" providerId="ADAL" clId="{CA57A0DD-F27F-480B-8D94-EBDCE1EA937B}" dt="2025-01-14T16:01:19.205" v="619" actId="1076"/>
          <ac:picMkLst>
            <pc:docMk/>
            <pc:sldMk cId="3869323346" sldId="2147138972"/>
            <ac:picMk id="5" creationId="{79A7938B-59F4-40C0-4264-0D6421FAD835}"/>
          </ac:picMkLst>
        </pc:picChg>
      </pc:sldChg>
      <pc:sldChg chg="addSp delSp modSp add del mod">
        <pc:chgData name="Alaa Khamis" userId="e9d8d96f-0e91-4cdd-8b6b-d0984d6e299e" providerId="ADAL" clId="{CA57A0DD-F27F-480B-8D94-EBDCE1EA937B}" dt="2025-01-15T08:39:26.449" v="756" actId="2696"/>
        <pc:sldMkLst>
          <pc:docMk/>
          <pc:sldMk cId="1182615527" sldId="2147138973"/>
        </pc:sldMkLst>
        <pc:spChg chg="add mod">
          <ac:chgData name="Alaa Khamis" userId="e9d8d96f-0e91-4cdd-8b6b-d0984d6e299e" providerId="ADAL" clId="{CA57A0DD-F27F-480B-8D94-EBDCE1EA937B}" dt="2025-01-15T07:09:41.754" v="722" actId="1076"/>
          <ac:spMkLst>
            <pc:docMk/>
            <pc:sldMk cId="1182615527" sldId="2147138973"/>
            <ac:spMk id="2" creationId="{55A89103-8083-C9E8-6170-AA36C5036CA0}"/>
          </ac:spMkLst>
        </pc:spChg>
        <pc:spChg chg="add mod">
          <ac:chgData name="Alaa Khamis" userId="e9d8d96f-0e91-4cdd-8b6b-d0984d6e299e" providerId="ADAL" clId="{CA57A0DD-F27F-480B-8D94-EBDCE1EA937B}" dt="2025-01-15T07:10:08.315" v="751" actId="14100"/>
          <ac:spMkLst>
            <pc:docMk/>
            <pc:sldMk cId="1182615527" sldId="2147138973"/>
            <ac:spMk id="4" creationId="{30CDFC92-8137-707F-A78A-86439FDD29A1}"/>
          </ac:spMkLst>
        </pc:spChg>
        <pc:picChg chg="add mod ord">
          <ac:chgData name="Alaa Khamis" userId="e9d8d96f-0e91-4cdd-8b6b-d0984d6e299e" providerId="ADAL" clId="{CA57A0DD-F27F-480B-8D94-EBDCE1EA937B}" dt="2025-01-14T16:10:03.777" v="646" actId="167"/>
          <ac:picMkLst>
            <pc:docMk/>
            <pc:sldMk cId="1182615527" sldId="2147138973"/>
            <ac:picMk id="3" creationId="{A06002A2-10FF-3B89-D9D0-0DECF5FFB1D2}"/>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3538"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0" hangingPunct="0">
              <a:lnSpc>
                <a:spcPct val="100000"/>
              </a:lnSpc>
              <a:spcBef>
                <a:spcPct val="0"/>
              </a:spcBef>
              <a:spcAft>
                <a:spcPct val="0"/>
              </a:spcAft>
              <a:defRPr sz="1200">
                <a:latin typeface="Times New Roman" pitchFamily="18" charset="0"/>
              </a:defRPr>
            </a:lvl1pPr>
          </a:lstStyle>
          <a:p>
            <a:pPr>
              <a:defRPr/>
            </a:pPr>
            <a:endParaRPr lang="en-US"/>
          </a:p>
        </p:txBody>
      </p:sp>
      <p:sp>
        <p:nvSpPr>
          <p:cNvPr id="193539" name="Rectangle 3"/>
          <p:cNvSpPr>
            <a:spLocks noGrp="1" noChangeArrowheads="1"/>
          </p:cNvSpPr>
          <p:nvPr>
            <p:ph type="dt" sz="quarter" idx="1"/>
          </p:nvPr>
        </p:nvSpPr>
        <p:spPr bwMode="auto">
          <a:xfrm>
            <a:off x="4143375" y="0"/>
            <a:ext cx="3170238" cy="4794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lnSpc>
                <a:spcPct val="100000"/>
              </a:lnSpc>
              <a:spcBef>
                <a:spcPct val="0"/>
              </a:spcBef>
              <a:spcAft>
                <a:spcPct val="0"/>
              </a:spcAft>
              <a:defRPr sz="1200">
                <a:latin typeface="Times New Roman" pitchFamily="18" charset="0"/>
              </a:defRPr>
            </a:lvl1pPr>
          </a:lstStyle>
          <a:p>
            <a:pPr>
              <a:defRPr/>
            </a:pPr>
            <a:fld id="{8F173088-2680-4F71-AA6C-CA17E400036F}" type="datetimeFigureOut">
              <a:rPr lang="en-US"/>
              <a:pPr>
                <a:defRPr/>
              </a:pPr>
              <a:t>3/20/2025</a:t>
            </a:fld>
            <a:endParaRPr lang="en-US"/>
          </a:p>
        </p:txBody>
      </p:sp>
      <p:sp>
        <p:nvSpPr>
          <p:cNvPr id="193540" name="Rectangle 4"/>
          <p:cNvSpPr>
            <a:spLocks noGrp="1" noChangeArrowheads="1"/>
          </p:cNvSpPr>
          <p:nvPr>
            <p:ph type="ftr" sz="quarter" idx="2"/>
          </p:nvPr>
        </p:nvSpPr>
        <p:spPr bwMode="auto">
          <a:xfrm>
            <a:off x="0" y="9120188"/>
            <a:ext cx="3170238" cy="479425"/>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0" hangingPunct="0">
              <a:lnSpc>
                <a:spcPct val="100000"/>
              </a:lnSpc>
              <a:spcBef>
                <a:spcPct val="0"/>
              </a:spcBef>
              <a:spcAft>
                <a:spcPct val="0"/>
              </a:spcAft>
              <a:defRPr sz="1200">
                <a:latin typeface="Times New Roman" pitchFamily="18" charset="0"/>
              </a:defRPr>
            </a:lvl1pPr>
          </a:lstStyle>
          <a:p>
            <a:pPr>
              <a:defRPr/>
            </a:pPr>
            <a:endParaRPr lang="en-US"/>
          </a:p>
        </p:txBody>
      </p:sp>
      <p:sp>
        <p:nvSpPr>
          <p:cNvPr id="193541" name="Rectangle 5"/>
          <p:cNvSpPr>
            <a:spLocks noGrp="1" noChangeArrowheads="1"/>
          </p:cNvSpPr>
          <p:nvPr>
            <p:ph type="sldNum" sz="quarter" idx="3"/>
          </p:nvPr>
        </p:nvSpPr>
        <p:spPr bwMode="auto">
          <a:xfrm>
            <a:off x="4143375" y="9120188"/>
            <a:ext cx="3170238" cy="479425"/>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0" hangingPunct="0">
              <a:lnSpc>
                <a:spcPct val="100000"/>
              </a:lnSpc>
              <a:spcBef>
                <a:spcPct val="0"/>
              </a:spcBef>
              <a:spcAft>
                <a:spcPct val="0"/>
              </a:spcAft>
              <a:defRPr sz="1200">
                <a:latin typeface="Times New Roman" pitchFamily="18" charset="0"/>
              </a:defRPr>
            </a:lvl1pPr>
          </a:lstStyle>
          <a:p>
            <a:pPr>
              <a:defRPr/>
            </a:pPr>
            <a:fld id="{1F8E4F61-765D-43EA-A00D-7F239FE100E2}" type="slidenum">
              <a:rPr lang="en-US"/>
              <a:pPr>
                <a:defRPr/>
              </a:pPr>
              <a:t>‹#›</a:t>
            </a:fld>
            <a:endParaRPr lang="en-US"/>
          </a:p>
        </p:txBody>
      </p:sp>
    </p:spTree>
    <p:extLst>
      <p:ext uri="{BB962C8B-B14F-4D97-AF65-F5344CB8AC3E}">
        <p14:creationId xmlns:p14="http://schemas.microsoft.com/office/powerpoint/2010/main" val="21486169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578"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eaLnBrk="1" hangingPunct="1">
              <a:lnSpc>
                <a:spcPct val="100000"/>
              </a:lnSpc>
              <a:spcBef>
                <a:spcPct val="0"/>
              </a:spcBef>
              <a:spcAft>
                <a:spcPct val="0"/>
              </a:spcAft>
              <a:defRPr sz="1300">
                <a:latin typeface="Times New Roman" pitchFamily="18" charset="0"/>
              </a:defRPr>
            </a:lvl1pPr>
          </a:lstStyle>
          <a:p>
            <a:pPr>
              <a:defRPr/>
            </a:pPr>
            <a:endParaRPr lang="en-CA"/>
          </a:p>
        </p:txBody>
      </p:sp>
      <p:sp>
        <p:nvSpPr>
          <p:cNvPr id="24579" name="Rectangle 3"/>
          <p:cNvSpPr>
            <a:spLocks noGrp="1" noChangeArrowheads="1"/>
          </p:cNvSpPr>
          <p:nvPr>
            <p:ph type="dt" idx="1"/>
          </p:nvPr>
        </p:nvSpPr>
        <p:spPr bwMode="auto">
          <a:xfrm>
            <a:off x="4144963" y="0"/>
            <a:ext cx="3170237"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eaLnBrk="1" hangingPunct="1">
              <a:lnSpc>
                <a:spcPct val="100000"/>
              </a:lnSpc>
              <a:spcBef>
                <a:spcPct val="0"/>
              </a:spcBef>
              <a:spcAft>
                <a:spcPct val="0"/>
              </a:spcAft>
              <a:defRPr sz="1300">
                <a:latin typeface="Times New Roman" pitchFamily="18" charset="0"/>
              </a:defRPr>
            </a:lvl1pPr>
          </a:lstStyle>
          <a:p>
            <a:pPr>
              <a:defRPr/>
            </a:pPr>
            <a:endParaRPr lang="en-CA"/>
          </a:p>
        </p:txBody>
      </p:sp>
      <p:sp>
        <p:nvSpPr>
          <p:cNvPr id="33796" name="Rectangle 4"/>
          <p:cNvSpPr>
            <a:spLocks noGrp="1" noRot="1" noChangeAspect="1" noChangeArrowheads="1" noTextEdit="1"/>
          </p:cNvSpPr>
          <p:nvPr>
            <p:ph type="sldImg" idx="2"/>
          </p:nvPr>
        </p:nvSpPr>
        <p:spPr bwMode="auto">
          <a:xfrm>
            <a:off x="457200" y="720725"/>
            <a:ext cx="6400800" cy="36004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81" name="Rectangle 5"/>
          <p:cNvSpPr>
            <a:spLocks noGrp="1" noChangeArrowheads="1"/>
          </p:cNvSpPr>
          <p:nvPr>
            <p:ph type="body" sz="quarter" idx="3"/>
          </p:nvPr>
        </p:nvSpPr>
        <p:spPr bwMode="auto">
          <a:xfrm>
            <a:off x="974725" y="4560888"/>
            <a:ext cx="5365750" cy="4319587"/>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CA" noProof="0"/>
              <a:t>Click to edit Master text styles</a:t>
            </a:r>
          </a:p>
          <a:p>
            <a:pPr lvl="1"/>
            <a:r>
              <a:rPr lang="en-CA" noProof="0"/>
              <a:t>Second level</a:t>
            </a:r>
          </a:p>
          <a:p>
            <a:pPr lvl="2"/>
            <a:r>
              <a:rPr lang="en-CA" noProof="0"/>
              <a:t>Third level</a:t>
            </a:r>
          </a:p>
          <a:p>
            <a:pPr lvl="3"/>
            <a:r>
              <a:rPr lang="en-CA" noProof="0"/>
              <a:t>Fourth level</a:t>
            </a:r>
          </a:p>
          <a:p>
            <a:pPr lvl="4"/>
            <a:r>
              <a:rPr lang="en-CA" noProof="0"/>
              <a:t>Fifth level</a:t>
            </a:r>
          </a:p>
        </p:txBody>
      </p:sp>
      <p:sp>
        <p:nvSpPr>
          <p:cNvPr id="24582" name="Rectangle 6"/>
          <p:cNvSpPr>
            <a:spLocks noGrp="1" noChangeArrowheads="1"/>
          </p:cNvSpPr>
          <p:nvPr>
            <p:ph type="ftr" sz="quarter" idx="4"/>
          </p:nvPr>
        </p:nvSpPr>
        <p:spPr bwMode="auto">
          <a:xfrm>
            <a:off x="0" y="9121775"/>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eaLnBrk="1" hangingPunct="1">
              <a:lnSpc>
                <a:spcPct val="100000"/>
              </a:lnSpc>
              <a:spcBef>
                <a:spcPct val="0"/>
              </a:spcBef>
              <a:spcAft>
                <a:spcPct val="0"/>
              </a:spcAft>
              <a:defRPr sz="1300">
                <a:latin typeface="Times New Roman" pitchFamily="18" charset="0"/>
              </a:defRPr>
            </a:lvl1pPr>
          </a:lstStyle>
          <a:p>
            <a:pPr>
              <a:defRPr/>
            </a:pPr>
            <a:endParaRPr lang="en-CA"/>
          </a:p>
        </p:txBody>
      </p:sp>
      <p:sp>
        <p:nvSpPr>
          <p:cNvPr id="24583" name="Rectangle 7"/>
          <p:cNvSpPr>
            <a:spLocks noGrp="1" noChangeArrowheads="1"/>
          </p:cNvSpPr>
          <p:nvPr>
            <p:ph type="sldNum" sz="quarter" idx="5"/>
          </p:nvPr>
        </p:nvSpPr>
        <p:spPr bwMode="auto">
          <a:xfrm>
            <a:off x="4144963" y="9121775"/>
            <a:ext cx="3170237"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eaLnBrk="1" hangingPunct="1">
              <a:lnSpc>
                <a:spcPct val="100000"/>
              </a:lnSpc>
              <a:spcBef>
                <a:spcPct val="0"/>
              </a:spcBef>
              <a:spcAft>
                <a:spcPct val="0"/>
              </a:spcAft>
              <a:defRPr sz="1300">
                <a:latin typeface="Times New Roman" pitchFamily="18" charset="0"/>
              </a:defRPr>
            </a:lvl1pPr>
          </a:lstStyle>
          <a:p>
            <a:pPr>
              <a:defRPr/>
            </a:pPr>
            <a:fld id="{D25E7D5F-C3AE-4D20-B62F-CAE6079E92C2}" type="slidenum">
              <a:rPr lang="en-CA"/>
              <a:pPr>
                <a:defRPr/>
              </a:pPr>
              <a:t>‹#›</a:t>
            </a:fld>
            <a:endParaRPr lang="en-CA"/>
          </a:p>
        </p:txBody>
      </p:sp>
    </p:spTree>
    <p:extLst>
      <p:ext uri="{BB962C8B-B14F-4D97-AF65-F5344CB8AC3E}">
        <p14:creationId xmlns:p14="http://schemas.microsoft.com/office/powerpoint/2010/main" val="416009737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3" Type="http://schemas.openxmlformats.org/officeDocument/2006/relationships/hyperlink" Target="http://en.wikipedia.org/wiki/NP-hard" TargetMode="External"/><Relationship Id="rId2" Type="http://schemas.openxmlformats.org/officeDocument/2006/relationships/slide" Target="../slides/slide42.xml"/><Relationship Id="rId1" Type="http://schemas.openxmlformats.org/officeDocument/2006/relationships/notesMaster" Target="../notesMasters/notesMaster1.xml"/><Relationship Id="rId4" Type="http://schemas.openxmlformats.org/officeDocument/2006/relationships/hyperlink" Target="#cite_note-0"/></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fld id="{D5FCC6AF-BC1C-446A-91D1-A4765FFCA665}" type="slidenum">
              <a:rPr lang="en-CA" sz="1300" smtClean="0">
                <a:latin typeface="Times New Roman" pitchFamily="18" charset="0"/>
              </a:rPr>
              <a:pPr/>
              <a:t>1</a:t>
            </a:fld>
            <a:endParaRPr lang="en-CA" sz="1300">
              <a:latin typeface="Times New Roman" pitchFamily="18" charset="0"/>
            </a:endParaRPr>
          </a:p>
        </p:txBody>
      </p:sp>
      <p:sp>
        <p:nvSpPr>
          <p:cNvPr id="34819" name="Rectangle 2"/>
          <p:cNvSpPr>
            <a:spLocks noGrp="1" noRot="1" noChangeAspect="1" noChangeArrowheads="1" noTextEdit="1"/>
          </p:cNvSpPr>
          <p:nvPr>
            <p:ph type="sldImg"/>
          </p:nvPr>
        </p:nvSpPr>
        <p:spPr>
          <a:xfrm>
            <a:off x="457200" y="719138"/>
            <a:ext cx="6400800" cy="3600450"/>
          </a:xfrm>
          <a:ln/>
        </p:spPr>
      </p:sp>
      <p:sp>
        <p:nvSpPr>
          <p:cNvPr id="34820" name="Rectangle 3"/>
          <p:cNvSpPr>
            <a:spLocks noGrp="1" noChangeArrowheads="1"/>
          </p:cNvSpPr>
          <p:nvPr>
            <p:ph type="body" idx="1"/>
          </p:nvPr>
        </p:nvSpPr>
        <p:spPr>
          <a:xfrm>
            <a:off x="974725" y="4560888"/>
            <a:ext cx="5365750" cy="43211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endParaRPr lang="en-US" sz="1600" b="0" i="0" kern="1200" baseline="0" dirty="0">
              <a:solidFill>
                <a:schemeClr val="tx1"/>
              </a:solidFill>
              <a:effectLst/>
              <a:latin typeface="Times New Roman" pitchFamily="18" charset="0"/>
              <a:ea typeface="+mn-ea"/>
              <a:cs typeface="+mn-cs"/>
            </a:endParaRPr>
          </a:p>
        </p:txBody>
      </p:sp>
    </p:spTree>
    <p:extLst>
      <p:ext uri="{BB962C8B-B14F-4D97-AF65-F5344CB8AC3E}">
        <p14:creationId xmlns:p14="http://schemas.microsoft.com/office/powerpoint/2010/main" val="11405666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9055EC-D6DC-14EE-A6B3-AF6C7A48C041}"/>
            </a:ext>
          </a:extLst>
        </p:cNvPr>
        <p:cNvGrpSpPr/>
        <p:nvPr/>
      </p:nvGrpSpPr>
      <p:grpSpPr>
        <a:xfrm>
          <a:off x="0" y="0"/>
          <a:ext cx="0" cy="0"/>
          <a:chOff x="0" y="0"/>
          <a:chExt cx="0" cy="0"/>
        </a:xfrm>
      </p:grpSpPr>
      <p:sp>
        <p:nvSpPr>
          <p:cNvPr id="60418" name="Rectangle 7">
            <a:extLst>
              <a:ext uri="{FF2B5EF4-FFF2-40B4-BE49-F238E27FC236}">
                <a16:creationId xmlns:a16="http://schemas.microsoft.com/office/drawing/2014/main" id="{10B8BF04-22D4-D728-B6AC-5C9DD5AEA0B5}"/>
              </a:ext>
            </a:extLst>
          </p:cNvPr>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pPr algn="r" eaLnBrk="1" hangingPunct="1">
              <a:lnSpc>
                <a:spcPct val="100000"/>
              </a:lnSpc>
              <a:spcBef>
                <a:spcPct val="0"/>
              </a:spcBef>
              <a:spcAft>
                <a:spcPct val="0"/>
              </a:spcAft>
            </a:pPr>
            <a:fld id="{5C6A48EF-E0CF-4142-8F3B-4517A59D8BDA}" type="slidenum">
              <a:rPr lang="en-CA" sz="1300">
                <a:latin typeface="Times New Roman" pitchFamily="18" charset="0"/>
              </a:rPr>
              <a:pPr algn="r" eaLnBrk="1" hangingPunct="1">
                <a:lnSpc>
                  <a:spcPct val="100000"/>
                </a:lnSpc>
                <a:spcBef>
                  <a:spcPct val="0"/>
                </a:spcBef>
                <a:spcAft>
                  <a:spcPct val="0"/>
                </a:spcAft>
              </a:pPr>
              <a:t>10</a:t>
            </a:fld>
            <a:endParaRPr lang="en-CA" sz="1300" dirty="0">
              <a:latin typeface="Times New Roman" pitchFamily="18" charset="0"/>
            </a:endParaRPr>
          </a:p>
        </p:txBody>
      </p:sp>
      <p:sp>
        <p:nvSpPr>
          <p:cNvPr id="60419" name="Rectangle 2">
            <a:extLst>
              <a:ext uri="{FF2B5EF4-FFF2-40B4-BE49-F238E27FC236}">
                <a16:creationId xmlns:a16="http://schemas.microsoft.com/office/drawing/2014/main" id="{1B5592DF-CC6E-60C4-00FD-EE9496BE5305}"/>
              </a:ext>
            </a:extLst>
          </p:cNvPr>
          <p:cNvSpPr>
            <a:spLocks noGrp="1" noRot="1" noChangeAspect="1" noChangeArrowheads="1" noTextEdit="1"/>
          </p:cNvSpPr>
          <p:nvPr>
            <p:ph type="sldImg"/>
          </p:nvPr>
        </p:nvSpPr>
        <p:spPr>
          <a:xfrm>
            <a:off x="457200" y="720725"/>
            <a:ext cx="6400800" cy="3600450"/>
          </a:xfrm>
          <a:ln/>
        </p:spPr>
      </p:sp>
      <p:sp>
        <p:nvSpPr>
          <p:cNvPr id="60420" name="Rectangle 3">
            <a:extLst>
              <a:ext uri="{FF2B5EF4-FFF2-40B4-BE49-F238E27FC236}">
                <a16:creationId xmlns:a16="http://schemas.microsoft.com/office/drawing/2014/main" id="{C0AABB40-FD9B-07F0-1A5D-0E2CABFDDA1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a:endParaRPr lang="en-US" baseline="0" dirty="0"/>
          </a:p>
        </p:txBody>
      </p:sp>
    </p:spTree>
    <p:extLst>
      <p:ext uri="{BB962C8B-B14F-4D97-AF65-F5344CB8AC3E}">
        <p14:creationId xmlns:p14="http://schemas.microsoft.com/office/powerpoint/2010/main" val="2827381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BADF51-52E0-BE33-F7FA-9E0D68DECF27}"/>
            </a:ext>
          </a:extLst>
        </p:cNvPr>
        <p:cNvGrpSpPr/>
        <p:nvPr/>
      </p:nvGrpSpPr>
      <p:grpSpPr>
        <a:xfrm>
          <a:off x="0" y="0"/>
          <a:ext cx="0" cy="0"/>
          <a:chOff x="0" y="0"/>
          <a:chExt cx="0" cy="0"/>
        </a:xfrm>
      </p:grpSpPr>
      <p:sp>
        <p:nvSpPr>
          <p:cNvPr id="60418" name="Rectangle 7">
            <a:extLst>
              <a:ext uri="{FF2B5EF4-FFF2-40B4-BE49-F238E27FC236}">
                <a16:creationId xmlns:a16="http://schemas.microsoft.com/office/drawing/2014/main" id="{CA54A416-DDE3-E03A-AA86-3122F90D1C22}"/>
              </a:ext>
            </a:extLst>
          </p:cNvPr>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pPr algn="r" eaLnBrk="1" hangingPunct="1">
              <a:lnSpc>
                <a:spcPct val="100000"/>
              </a:lnSpc>
              <a:spcBef>
                <a:spcPct val="0"/>
              </a:spcBef>
              <a:spcAft>
                <a:spcPct val="0"/>
              </a:spcAft>
            </a:pPr>
            <a:fld id="{5C6A48EF-E0CF-4142-8F3B-4517A59D8BDA}" type="slidenum">
              <a:rPr lang="en-CA" sz="1300">
                <a:latin typeface="Times New Roman" pitchFamily="18" charset="0"/>
              </a:rPr>
              <a:pPr algn="r" eaLnBrk="1" hangingPunct="1">
                <a:lnSpc>
                  <a:spcPct val="100000"/>
                </a:lnSpc>
                <a:spcBef>
                  <a:spcPct val="0"/>
                </a:spcBef>
                <a:spcAft>
                  <a:spcPct val="0"/>
                </a:spcAft>
              </a:pPr>
              <a:t>11</a:t>
            </a:fld>
            <a:endParaRPr lang="en-CA" sz="1300" dirty="0">
              <a:latin typeface="Times New Roman" pitchFamily="18" charset="0"/>
            </a:endParaRPr>
          </a:p>
        </p:txBody>
      </p:sp>
      <p:sp>
        <p:nvSpPr>
          <p:cNvPr id="60419" name="Rectangle 2">
            <a:extLst>
              <a:ext uri="{FF2B5EF4-FFF2-40B4-BE49-F238E27FC236}">
                <a16:creationId xmlns:a16="http://schemas.microsoft.com/office/drawing/2014/main" id="{AC0690AA-3A6D-FAB1-C1E1-7053805E6294}"/>
              </a:ext>
            </a:extLst>
          </p:cNvPr>
          <p:cNvSpPr>
            <a:spLocks noGrp="1" noRot="1" noChangeAspect="1" noChangeArrowheads="1" noTextEdit="1"/>
          </p:cNvSpPr>
          <p:nvPr>
            <p:ph type="sldImg"/>
          </p:nvPr>
        </p:nvSpPr>
        <p:spPr>
          <a:xfrm>
            <a:off x="457200" y="720725"/>
            <a:ext cx="6400800" cy="3600450"/>
          </a:xfrm>
          <a:ln/>
        </p:spPr>
      </p:sp>
      <p:sp>
        <p:nvSpPr>
          <p:cNvPr id="60420" name="Rectangle 3">
            <a:extLst>
              <a:ext uri="{FF2B5EF4-FFF2-40B4-BE49-F238E27FC236}">
                <a16:creationId xmlns:a16="http://schemas.microsoft.com/office/drawing/2014/main" id="{CE6AC407-45F7-32EA-4451-34F65E45184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a:endParaRPr lang="en-US" baseline="0" dirty="0"/>
          </a:p>
        </p:txBody>
      </p:sp>
    </p:spTree>
    <p:extLst>
      <p:ext uri="{BB962C8B-B14F-4D97-AF65-F5344CB8AC3E}">
        <p14:creationId xmlns:p14="http://schemas.microsoft.com/office/powerpoint/2010/main" val="39917340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28636C-4C0F-A5C3-AB79-44230537EB83}"/>
            </a:ext>
          </a:extLst>
        </p:cNvPr>
        <p:cNvGrpSpPr/>
        <p:nvPr/>
      </p:nvGrpSpPr>
      <p:grpSpPr>
        <a:xfrm>
          <a:off x="0" y="0"/>
          <a:ext cx="0" cy="0"/>
          <a:chOff x="0" y="0"/>
          <a:chExt cx="0" cy="0"/>
        </a:xfrm>
      </p:grpSpPr>
      <p:sp>
        <p:nvSpPr>
          <p:cNvPr id="60418" name="Rectangle 7">
            <a:extLst>
              <a:ext uri="{FF2B5EF4-FFF2-40B4-BE49-F238E27FC236}">
                <a16:creationId xmlns:a16="http://schemas.microsoft.com/office/drawing/2014/main" id="{9DDDC07E-89B6-3141-96EF-BDE6A3277000}"/>
              </a:ext>
            </a:extLst>
          </p:cNvPr>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pPr algn="r" eaLnBrk="1" hangingPunct="1">
              <a:lnSpc>
                <a:spcPct val="100000"/>
              </a:lnSpc>
              <a:spcBef>
                <a:spcPct val="0"/>
              </a:spcBef>
              <a:spcAft>
                <a:spcPct val="0"/>
              </a:spcAft>
            </a:pPr>
            <a:fld id="{5C6A48EF-E0CF-4142-8F3B-4517A59D8BDA}" type="slidenum">
              <a:rPr lang="en-CA" sz="1300">
                <a:latin typeface="Times New Roman" pitchFamily="18" charset="0"/>
              </a:rPr>
              <a:pPr algn="r" eaLnBrk="1" hangingPunct="1">
                <a:lnSpc>
                  <a:spcPct val="100000"/>
                </a:lnSpc>
                <a:spcBef>
                  <a:spcPct val="0"/>
                </a:spcBef>
                <a:spcAft>
                  <a:spcPct val="0"/>
                </a:spcAft>
              </a:pPr>
              <a:t>12</a:t>
            </a:fld>
            <a:endParaRPr lang="en-CA" sz="1300" dirty="0">
              <a:latin typeface="Times New Roman" pitchFamily="18" charset="0"/>
            </a:endParaRPr>
          </a:p>
        </p:txBody>
      </p:sp>
      <p:sp>
        <p:nvSpPr>
          <p:cNvPr id="60419" name="Rectangle 2">
            <a:extLst>
              <a:ext uri="{FF2B5EF4-FFF2-40B4-BE49-F238E27FC236}">
                <a16:creationId xmlns:a16="http://schemas.microsoft.com/office/drawing/2014/main" id="{943CEBF0-9953-17A5-A963-D7F3B1FCFA9C}"/>
              </a:ext>
            </a:extLst>
          </p:cNvPr>
          <p:cNvSpPr>
            <a:spLocks noGrp="1" noRot="1" noChangeAspect="1" noChangeArrowheads="1" noTextEdit="1"/>
          </p:cNvSpPr>
          <p:nvPr>
            <p:ph type="sldImg"/>
          </p:nvPr>
        </p:nvSpPr>
        <p:spPr>
          <a:xfrm>
            <a:off x="457200" y="720725"/>
            <a:ext cx="6400800" cy="3600450"/>
          </a:xfrm>
          <a:ln/>
        </p:spPr>
      </p:sp>
      <p:sp>
        <p:nvSpPr>
          <p:cNvPr id="60420" name="Rectangle 3">
            <a:extLst>
              <a:ext uri="{FF2B5EF4-FFF2-40B4-BE49-F238E27FC236}">
                <a16:creationId xmlns:a16="http://schemas.microsoft.com/office/drawing/2014/main" id="{B2825363-8B92-C45C-6D32-23281AFE628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a:endParaRPr lang="en-US" baseline="0" dirty="0"/>
          </a:p>
        </p:txBody>
      </p:sp>
    </p:spTree>
    <p:extLst>
      <p:ext uri="{BB962C8B-B14F-4D97-AF65-F5344CB8AC3E}">
        <p14:creationId xmlns:p14="http://schemas.microsoft.com/office/powerpoint/2010/main" val="4461083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A8837F-DAA1-A687-6AFB-E00F73603EBF}"/>
            </a:ext>
          </a:extLst>
        </p:cNvPr>
        <p:cNvGrpSpPr/>
        <p:nvPr/>
      </p:nvGrpSpPr>
      <p:grpSpPr>
        <a:xfrm>
          <a:off x="0" y="0"/>
          <a:ext cx="0" cy="0"/>
          <a:chOff x="0" y="0"/>
          <a:chExt cx="0" cy="0"/>
        </a:xfrm>
      </p:grpSpPr>
      <p:sp>
        <p:nvSpPr>
          <p:cNvPr id="60418" name="Rectangle 7">
            <a:extLst>
              <a:ext uri="{FF2B5EF4-FFF2-40B4-BE49-F238E27FC236}">
                <a16:creationId xmlns:a16="http://schemas.microsoft.com/office/drawing/2014/main" id="{F7073CD6-7A0F-BE8D-64ED-12F9B044E161}"/>
              </a:ext>
            </a:extLst>
          </p:cNvPr>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pPr algn="r" eaLnBrk="1" hangingPunct="1">
              <a:lnSpc>
                <a:spcPct val="100000"/>
              </a:lnSpc>
              <a:spcBef>
                <a:spcPct val="0"/>
              </a:spcBef>
              <a:spcAft>
                <a:spcPct val="0"/>
              </a:spcAft>
            </a:pPr>
            <a:fld id="{5C6A48EF-E0CF-4142-8F3B-4517A59D8BDA}" type="slidenum">
              <a:rPr lang="en-CA" sz="1300">
                <a:latin typeface="Times New Roman" pitchFamily="18" charset="0"/>
              </a:rPr>
              <a:pPr algn="r" eaLnBrk="1" hangingPunct="1">
                <a:lnSpc>
                  <a:spcPct val="100000"/>
                </a:lnSpc>
                <a:spcBef>
                  <a:spcPct val="0"/>
                </a:spcBef>
                <a:spcAft>
                  <a:spcPct val="0"/>
                </a:spcAft>
              </a:pPr>
              <a:t>13</a:t>
            </a:fld>
            <a:endParaRPr lang="en-CA" sz="1300" dirty="0">
              <a:latin typeface="Times New Roman" pitchFamily="18" charset="0"/>
            </a:endParaRPr>
          </a:p>
        </p:txBody>
      </p:sp>
      <p:sp>
        <p:nvSpPr>
          <p:cNvPr id="60419" name="Rectangle 2">
            <a:extLst>
              <a:ext uri="{FF2B5EF4-FFF2-40B4-BE49-F238E27FC236}">
                <a16:creationId xmlns:a16="http://schemas.microsoft.com/office/drawing/2014/main" id="{A812E72A-D222-D9F6-216D-069B36A03D0A}"/>
              </a:ext>
            </a:extLst>
          </p:cNvPr>
          <p:cNvSpPr>
            <a:spLocks noGrp="1" noRot="1" noChangeAspect="1" noChangeArrowheads="1" noTextEdit="1"/>
          </p:cNvSpPr>
          <p:nvPr>
            <p:ph type="sldImg"/>
          </p:nvPr>
        </p:nvSpPr>
        <p:spPr>
          <a:xfrm>
            <a:off x="457200" y="720725"/>
            <a:ext cx="6400800" cy="3600450"/>
          </a:xfrm>
          <a:ln/>
        </p:spPr>
      </p:sp>
      <p:sp>
        <p:nvSpPr>
          <p:cNvPr id="60420" name="Rectangle 3">
            <a:extLst>
              <a:ext uri="{FF2B5EF4-FFF2-40B4-BE49-F238E27FC236}">
                <a16:creationId xmlns:a16="http://schemas.microsoft.com/office/drawing/2014/main" id="{68C987E8-787B-8328-B0F3-EADE727550B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a:endParaRPr lang="en-US" baseline="0" dirty="0"/>
          </a:p>
        </p:txBody>
      </p:sp>
    </p:spTree>
    <p:extLst>
      <p:ext uri="{BB962C8B-B14F-4D97-AF65-F5344CB8AC3E}">
        <p14:creationId xmlns:p14="http://schemas.microsoft.com/office/powerpoint/2010/main" val="7962128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67B5C5-F1F0-C26D-5B4F-CC5F1AEFD310}"/>
            </a:ext>
          </a:extLst>
        </p:cNvPr>
        <p:cNvGrpSpPr/>
        <p:nvPr/>
      </p:nvGrpSpPr>
      <p:grpSpPr>
        <a:xfrm>
          <a:off x="0" y="0"/>
          <a:ext cx="0" cy="0"/>
          <a:chOff x="0" y="0"/>
          <a:chExt cx="0" cy="0"/>
        </a:xfrm>
      </p:grpSpPr>
      <p:sp>
        <p:nvSpPr>
          <p:cNvPr id="60418" name="Rectangle 7">
            <a:extLst>
              <a:ext uri="{FF2B5EF4-FFF2-40B4-BE49-F238E27FC236}">
                <a16:creationId xmlns:a16="http://schemas.microsoft.com/office/drawing/2014/main" id="{514B1A15-E0C3-971E-62F8-787EE25444C9}"/>
              </a:ext>
            </a:extLst>
          </p:cNvPr>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pPr algn="r" eaLnBrk="1" hangingPunct="1">
              <a:lnSpc>
                <a:spcPct val="100000"/>
              </a:lnSpc>
              <a:spcBef>
                <a:spcPct val="0"/>
              </a:spcBef>
              <a:spcAft>
                <a:spcPct val="0"/>
              </a:spcAft>
            </a:pPr>
            <a:fld id="{5C6A48EF-E0CF-4142-8F3B-4517A59D8BDA}" type="slidenum">
              <a:rPr lang="en-CA" sz="1300">
                <a:latin typeface="Times New Roman" pitchFamily="18" charset="0"/>
              </a:rPr>
              <a:pPr algn="r" eaLnBrk="1" hangingPunct="1">
                <a:lnSpc>
                  <a:spcPct val="100000"/>
                </a:lnSpc>
                <a:spcBef>
                  <a:spcPct val="0"/>
                </a:spcBef>
                <a:spcAft>
                  <a:spcPct val="0"/>
                </a:spcAft>
              </a:pPr>
              <a:t>14</a:t>
            </a:fld>
            <a:endParaRPr lang="en-CA" sz="1300" dirty="0">
              <a:latin typeface="Times New Roman" pitchFamily="18" charset="0"/>
            </a:endParaRPr>
          </a:p>
        </p:txBody>
      </p:sp>
      <p:sp>
        <p:nvSpPr>
          <p:cNvPr id="60419" name="Rectangle 2">
            <a:extLst>
              <a:ext uri="{FF2B5EF4-FFF2-40B4-BE49-F238E27FC236}">
                <a16:creationId xmlns:a16="http://schemas.microsoft.com/office/drawing/2014/main" id="{769C97F0-2325-0D44-D7CB-1C6009A23111}"/>
              </a:ext>
            </a:extLst>
          </p:cNvPr>
          <p:cNvSpPr>
            <a:spLocks noGrp="1" noRot="1" noChangeAspect="1" noChangeArrowheads="1" noTextEdit="1"/>
          </p:cNvSpPr>
          <p:nvPr>
            <p:ph type="sldImg"/>
          </p:nvPr>
        </p:nvSpPr>
        <p:spPr>
          <a:xfrm>
            <a:off x="457200" y="720725"/>
            <a:ext cx="6400800" cy="3600450"/>
          </a:xfrm>
          <a:ln/>
        </p:spPr>
      </p:sp>
      <p:sp>
        <p:nvSpPr>
          <p:cNvPr id="60420" name="Rectangle 3">
            <a:extLst>
              <a:ext uri="{FF2B5EF4-FFF2-40B4-BE49-F238E27FC236}">
                <a16:creationId xmlns:a16="http://schemas.microsoft.com/office/drawing/2014/main" id="{44ABB4A4-EA5D-DC76-DC60-30AA314E827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a:endParaRPr lang="en-US" baseline="0" dirty="0"/>
          </a:p>
        </p:txBody>
      </p:sp>
    </p:spTree>
    <p:extLst>
      <p:ext uri="{BB962C8B-B14F-4D97-AF65-F5344CB8AC3E}">
        <p14:creationId xmlns:p14="http://schemas.microsoft.com/office/powerpoint/2010/main" val="8454709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477F0C-7955-D00F-6BF7-95DB0CD64CF2}"/>
            </a:ext>
          </a:extLst>
        </p:cNvPr>
        <p:cNvGrpSpPr/>
        <p:nvPr/>
      </p:nvGrpSpPr>
      <p:grpSpPr>
        <a:xfrm>
          <a:off x="0" y="0"/>
          <a:ext cx="0" cy="0"/>
          <a:chOff x="0" y="0"/>
          <a:chExt cx="0" cy="0"/>
        </a:xfrm>
      </p:grpSpPr>
      <p:sp>
        <p:nvSpPr>
          <p:cNvPr id="60418" name="Rectangle 7">
            <a:extLst>
              <a:ext uri="{FF2B5EF4-FFF2-40B4-BE49-F238E27FC236}">
                <a16:creationId xmlns:a16="http://schemas.microsoft.com/office/drawing/2014/main" id="{C2BAB0CC-4B33-954E-D72A-BC64C0783A10}"/>
              </a:ext>
            </a:extLst>
          </p:cNvPr>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pPr algn="r" eaLnBrk="1" hangingPunct="1">
              <a:lnSpc>
                <a:spcPct val="100000"/>
              </a:lnSpc>
              <a:spcBef>
                <a:spcPct val="0"/>
              </a:spcBef>
              <a:spcAft>
                <a:spcPct val="0"/>
              </a:spcAft>
            </a:pPr>
            <a:fld id="{5C6A48EF-E0CF-4142-8F3B-4517A59D8BDA}" type="slidenum">
              <a:rPr lang="en-CA" sz="1300">
                <a:latin typeface="Times New Roman" pitchFamily="18" charset="0"/>
              </a:rPr>
              <a:pPr algn="r" eaLnBrk="1" hangingPunct="1">
                <a:lnSpc>
                  <a:spcPct val="100000"/>
                </a:lnSpc>
                <a:spcBef>
                  <a:spcPct val="0"/>
                </a:spcBef>
                <a:spcAft>
                  <a:spcPct val="0"/>
                </a:spcAft>
              </a:pPr>
              <a:t>15</a:t>
            </a:fld>
            <a:endParaRPr lang="en-CA" sz="1300" dirty="0">
              <a:latin typeface="Times New Roman" pitchFamily="18" charset="0"/>
            </a:endParaRPr>
          </a:p>
        </p:txBody>
      </p:sp>
      <p:sp>
        <p:nvSpPr>
          <p:cNvPr id="60419" name="Rectangle 2">
            <a:extLst>
              <a:ext uri="{FF2B5EF4-FFF2-40B4-BE49-F238E27FC236}">
                <a16:creationId xmlns:a16="http://schemas.microsoft.com/office/drawing/2014/main" id="{935529BD-49BC-D1A1-EDA4-97AE127D3FB6}"/>
              </a:ext>
            </a:extLst>
          </p:cNvPr>
          <p:cNvSpPr>
            <a:spLocks noGrp="1" noRot="1" noChangeAspect="1" noChangeArrowheads="1" noTextEdit="1"/>
          </p:cNvSpPr>
          <p:nvPr>
            <p:ph type="sldImg"/>
          </p:nvPr>
        </p:nvSpPr>
        <p:spPr>
          <a:xfrm>
            <a:off x="457200" y="720725"/>
            <a:ext cx="6400800" cy="3600450"/>
          </a:xfrm>
          <a:ln/>
        </p:spPr>
      </p:sp>
      <p:sp>
        <p:nvSpPr>
          <p:cNvPr id="60420" name="Rectangle 3">
            <a:extLst>
              <a:ext uri="{FF2B5EF4-FFF2-40B4-BE49-F238E27FC236}">
                <a16:creationId xmlns:a16="http://schemas.microsoft.com/office/drawing/2014/main" id="{04D24398-D330-9E9F-C118-E9B6B623C01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a:endParaRPr lang="en-US" baseline="0" dirty="0"/>
          </a:p>
        </p:txBody>
      </p:sp>
    </p:spTree>
    <p:extLst>
      <p:ext uri="{BB962C8B-B14F-4D97-AF65-F5344CB8AC3E}">
        <p14:creationId xmlns:p14="http://schemas.microsoft.com/office/powerpoint/2010/main" val="16780692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42B78B-56FE-A30E-8278-8F8A21D616F0}"/>
            </a:ext>
          </a:extLst>
        </p:cNvPr>
        <p:cNvGrpSpPr/>
        <p:nvPr/>
      </p:nvGrpSpPr>
      <p:grpSpPr>
        <a:xfrm>
          <a:off x="0" y="0"/>
          <a:ext cx="0" cy="0"/>
          <a:chOff x="0" y="0"/>
          <a:chExt cx="0" cy="0"/>
        </a:xfrm>
      </p:grpSpPr>
      <p:sp>
        <p:nvSpPr>
          <p:cNvPr id="60418" name="Rectangle 7">
            <a:extLst>
              <a:ext uri="{FF2B5EF4-FFF2-40B4-BE49-F238E27FC236}">
                <a16:creationId xmlns:a16="http://schemas.microsoft.com/office/drawing/2014/main" id="{3706962C-DBE4-75DF-7252-9BBCCAAC815D}"/>
              </a:ext>
            </a:extLst>
          </p:cNvPr>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pPr algn="r" eaLnBrk="1" hangingPunct="1">
              <a:lnSpc>
                <a:spcPct val="100000"/>
              </a:lnSpc>
              <a:spcBef>
                <a:spcPct val="0"/>
              </a:spcBef>
              <a:spcAft>
                <a:spcPct val="0"/>
              </a:spcAft>
            </a:pPr>
            <a:fld id="{5C6A48EF-E0CF-4142-8F3B-4517A59D8BDA}" type="slidenum">
              <a:rPr lang="en-CA" sz="1300">
                <a:latin typeface="Times New Roman" pitchFamily="18" charset="0"/>
              </a:rPr>
              <a:pPr algn="r" eaLnBrk="1" hangingPunct="1">
                <a:lnSpc>
                  <a:spcPct val="100000"/>
                </a:lnSpc>
                <a:spcBef>
                  <a:spcPct val="0"/>
                </a:spcBef>
                <a:spcAft>
                  <a:spcPct val="0"/>
                </a:spcAft>
              </a:pPr>
              <a:t>16</a:t>
            </a:fld>
            <a:endParaRPr lang="en-CA" sz="1300" dirty="0">
              <a:latin typeface="Times New Roman" pitchFamily="18" charset="0"/>
            </a:endParaRPr>
          </a:p>
        </p:txBody>
      </p:sp>
      <p:sp>
        <p:nvSpPr>
          <p:cNvPr id="60419" name="Rectangle 2">
            <a:extLst>
              <a:ext uri="{FF2B5EF4-FFF2-40B4-BE49-F238E27FC236}">
                <a16:creationId xmlns:a16="http://schemas.microsoft.com/office/drawing/2014/main" id="{020BAFE0-0D2C-0CE0-58E8-B9E9C135EE5A}"/>
              </a:ext>
            </a:extLst>
          </p:cNvPr>
          <p:cNvSpPr>
            <a:spLocks noGrp="1" noRot="1" noChangeAspect="1" noChangeArrowheads="1" noTextEdit="1"/>
          </p:cNvSpPr>
          <p:nvPr>
            <p:ph type="sldImg"/>
          </p:nvPr>
        </p:nvSpPr>
        <p:spPr>
          <a:xfrm>
            <a:off x="457200" y="720725"/>
            <a:ext cx="6400800" cy="3600450"/>
          </a:xfrm>
          <a:ln/>
        </p:spPr>
      </p:sp>
      <p:sp>
        <p:nvSpPr>
          <p:cNvPr id="60420" name="Rectangle 3">
            <a:extLst>
              <a:ext uri="{FF2B5EF4-FFF2-40B4-BE49-F238E27FC236}">
                <a16:creationId xmlns:a16="http://schemas.microsoft.com/office/drawing/2014/main" id="{A549BFB9-FC57-267C-A23E-6BA0BBCF09E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a:r>
              <a:rPr lang="en-US" sz="1800" b="0" i="0" u="none" strike="noStrike" baseline="0" dirty="0">
                <a:solidFill>
                  <a:srgbClr val="000000"/>
                </a:solidFill>
                <a:latin typeface="NewBaskervilleStd-Roman"/>
              </a:rPr>
              <a:t>As another example of hard and soft constraints, navigation apps such as Google Maps,</a:t>
            </a:r>
          </a:p>
          <a:p>
            <a:pPr algn="l"/>
            <a:r>
              <a:rPr lang="en-US" sz="1800" b="0" i="0" u="none" strike="noStrike" baseline="0" dirty="0">
                <a:solidFill>
                  <a:srgbClr val="000000"/>
                </a:solidFill>
                <a:latin typeface="NewBaskervilleStd-Roman"/>
              </a:rPr>
              <a:t>Apple Maps, Waze, or HERE </a:t>
            </a:r>
            <a:r>
              <a:rPr lang="en-US" sz="1800" b="0" i="0" u="none" strike="noStrike" baseline="0" dirty="0" err="1">
                <a:solidFill>
                  <a:srgbClr val="000000"/>
                </a:solidFill>
                <a:latin typeface="NewBaskervilleStd-Roman"/>
              </a:rPr>
              <a:t>WeGo</a:t>
            </a:r>
            <a:r>
              <a:rPr lang="en-US" sz="1800" b="0" i="0" u="none" strike="noStrike" baseline="0" dirty="0">
                <a:solidFill>
                  <a:srgbClr val="000000"/>
                </a:solidFill>
                <a:latin typeface="NewBaskervilleStd-Roman"/>
              </a:rPr>
              <a:t> may allow users to set preferences for routing:</a:t>
            </a:r>
          </a:p>
          <a:p>
            <a:pPr marL="285750" indent="-285750" algn="l">
              <a:buFont typeface="Arial" panose="020B0604020202020204" pitchFamily="34" charset="0"/>
              <a:buChar char="•"/>
            </a:pPr>
            <a:r>
              <a:rPr lang="en-US" sz="1800" b="0" i="0" u="none" strike="noStrike" baseline="0" dirty="0">
                <a:solidFill>
                  <a:srgbClr val="000000"/>
                </a:solidFill>
                <a:latin typeface="NewBaskervilleStd-Roman"/>
              </a:rPr>
              <a:t>Avoiding ferries, toll roads, and highways would be </a:t>
            </a:r>
            <a:r>
              <a:rPr lang="en-US" sz="1800" b="0" i="1" u="none" strike="noStrike" baseline="0" dirty="0">
                <a:solidFill>
                  <a:srgbClr val="000000"/>
                </a:solidFill>
                <a:latin typeface="NewBaskervilleStd-Italic"/>
              </a:rPr>
              <a:t>hard constraints</a:t>
            </a:r>
            <a:r>
              <a:rPr lang="en-US" sz="1800" b="0" i="0" u="none" strike="noStrike" baseline="0" dirty="0">
                <a:solidFill>
                  <a:srgbClr val="000000"/>
                </a:solidFill>
                <a:latin typeface="NewBaskervilleStd-Roman"/>
              </a:rPr>
              <a:t>.</a:t>
            </a:r>
          </a:p>
          <a:p>
            <a:pPr marL="285750" indent="-285750" algn="l">
              <a:buFont typeface="Arial" panose="020B0604020202020204" pitchFamily="34" charset="0"/>
              <a:buChar char="•"/>
            </a:pPr>
            <a:r>
              <a:rPr lang="en-US" sz="1800" b="0" i="0" u="none" strike="noStrike" baseline="0" dirty="0">
                <a:solidFill>
                  <a:srgbClr val="000000"/>
                </a:solidFill>
                <a:latin typeface="NewBaskervilleStd-Roman"/>
              </a:rPr>
              <a:t>Avoiding busy intersections, highways during rush hour, or school zones during</a:t>
            </a:r>
          </a:p>
          <a:p>
            <a:pPr marL="285750" indent="-285750" algn="l">
              <a:buFont typeface="Arial" panose="020B0604020202020204" pitchFamily="34" charset="0"/>
              <a:buChar char="•"/>
            </a:pPr>
            <a:r>
              <a:rPr lang="en-US" sz="1800" b="0" i="0" u="none" strike="noStrike" baseline="0" dirty="0">
                <a:solidFill>
                  <a:srgbClr val="000000"/>
                </a:solidFill>
                <a:latin typeface="NewBaskervilleStd-Roman"/>
              </a:rPr>
              <a:t>drop-off and pick-up times might be </a:t>
            </a:r>
            <a:r>
              <a:rPr lang="en-US" sz="1800" b="0" i="1" u="none" strike="noStrike" baseline="0" dirty="0">
                <a:solidFill>
                  <a:srgbClr val="000000"/>
                </a:solidFill>
                <a:latin typeface="NewBaskervilleStd-Italic"/>
              </a:rPr>
              <a:t>soft constraints</a:t>
            </a:r>
            <a:r>
              <a:rPr lang="en-US" sz="1800" b="0" i="0" u="none" strike="noStrike" baseline="0" dirty="0">
                <a:solidFill>
                  <a:srgbClr val="000000"/>
                </a:solidFill>
                <a:latin typeface="NewBaskervilleStd-Roman"/>
              </a:rPr>
              <a:t>.</a:t>
            </a:r>
            <a:endParaRPr lang="en-US" baseline="0" dirty="0"/>
          </a:p>
        </p:txBody>
      </p:sp>
    </p:spTree>
    <p:extLst>
      <p:ext uri="{BB962C8B-B14F-4D97-AF65-F5344CB8AC3E}">
        <p14:creationId xmlns:p14="http://schemas.microsoft.com/office/powerpoint/2010/main" val="8387037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0FC10F-36E4-F94F-7714-94D957C35DF7}"/>
            </a:ext>
          </a:extLst>
        </p:cNvPr>
        <p:cNvGrpSpPr/>
        <p:nvPr/>
      </p:nvGrpSpPr>
      <p:grpSpPr>
        <a:xfrm>
          <a:off x="0" y="0"/>
          <a:ext cx="0" cy="0"/>
          <a:chOff x="0" y="0"/>
          <a:chExt cx="0" cy="0"/>
        </a:xfrm>
      </p:grpSpPr>
      <p:sp>
        <p:nvSpPr>
          <p:cNvPr id="60418" name="Rectangle 7">
            <a:extLst>
              <a:ext uri="{FF2B5EF4-FFF2-40B4-BE49-F238E27FC236}">
                <a16:creationId xmlns:a16="http://schemas.microsoft.com/office/drawing/2014/main" id="{37DC5C58-04B2-7D47-5403-04C0B8D2C52F}"/>
              </a:ext>
            </a:extLst>
          </p:cNvPr>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pPr algn="r" eaLnBrk="1" hangingPunct="1">
              <a:lnSpc>
                <a:spcPct val="100000"/>
              </a:lnSpc>
              <a:spcBef>
                <a:spcPct val="0"/>
              </a:spcBef>
              <a:spcAft>
                <a:spcPct val="0"/>
              </a:spcAft>
            </a:pPr>
            <a:fld id="{5C6A48EF-E0CF-4142-8F3B-4517A59D8BDA}" type="slidenum">
              <a:rPr lang="en-CA" sz="1300">
                <a:latin typeface="Times New Roman" pitchFamily="18" charset="0"/>
              </a:rPr>
              <a:pPr algn="r" eaLnBrk="1" hangingPunct="1">
                <a:lnSpc>
                  <a:spcPct val="100000"/>
                </a:lnSpc>
                <a:spcBef>
                  <a:spcPct val="0"/>
                </a:spcBef>
                <a:spcAft>
                  <a:spcPct val="0"/>
                </a:spcAft>
              </a:pPr>
              <a:t>17</a:t>
            </a:fld>
            <a:endParaRPr lang="en-CA" sz="1300" dirty="0">
              <a:latin typeface="Times New Roman" pitchFamily="18" charset="0"/>
            </a:endParaRPr>
          </a:p>
        </p:txBody>
      </p:sp>
      <p:sp>
        <p:nvSpPr>
          <p:cNvPr id="60419" name="Rectangle 2">
            <a:extLst>
              <a:ext uri="{FF2B5EF4-FFF2-40B4-BE49-F238E27FC236}">
                <a16:creationId xmlns:a16="http://schemas.microsoft.com/office/drawing/2014/main" id="{3D43BF51-E5A4-B463-A397-F71262E3CD34}"/>
              </a:ext>
            </a:extLst>
          </p:cNvPr>
          <p:cNvSpPr>
            <a:spLocks noGrp="1" noRot="1" noChangeAspect="1" noChangeArrowheads="1" noTextEdit="1"/>
          </p:cNvSpPr>
          <p:nvPr>
            <p:ph type="sldImg"/>
          </p:nvPr>
        </p:nvSpPr>
        <p:spPr>
          <a:xfrm>
            <a:off x="457200" y="720725"/>
            <a:ext cx="6400800" cy="3600450"/>
          </a:xfrm>
          <a:ln/>
        </p:spPr>
      </p:sp>
      <p:sp>
        <p:nvSpPr>
          <p:cNvPr id="60420" name="Rectangle 3">
            <a:extLst>
              <a:ext uri="{FF2B5EF4-FFF2-40B4-BE49-F238E27FC236}">
                <a16:creationId xmlns:a16="http://schemas.microsoft.com/office/drawing/2014/main" id="{BB541E81-00DB-F37A-9CEF-4AC62158525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a:endParaRPr lang="en-US" baseline="0" dirty="0"/>
          </a:p>
        </p:txBody>
      </p:sp>
    </p:spTree>
    <p:extLst>
      <p:ext uri="{BB962C8B-B14F-4D97-AF65-F5344CB8AC3E}">
        <p14:creationId xmlns:p14="http://schemas.microsoft.com/office/powerpoint/2010/main" val="5692429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pPr algn="r" eaLnBrk="1" hangingPunct="1">
              <a:lnSpc>
                <a:spcPct val="100000"/>
              </a:lnSpc>
              <a:spcBef>
                <a:spcPct val="0"/>
              </a:spcBef>
              <a:spcAft>
                <a:spcPct val="0"/>
              </a:spcAft>
            </a:pPr>
            <a:fld id="{5C6A48EF-E0CF-4142-8F3B-4517A59D8BDA}" type="slidenum">
              <a:rPr lang="en-CA" sz="1300">
                <a:latin typeface="Times New Roman" pitchFamily="18" charset="0"/>
              </a:rPr>
              <a:pPr algn="r" eaLnBrk="1" hangingPunct="1">
                <a:lnSpc>
                  <a:spcPct val="100000"/>
                </a:lnSpc>
                <a:spcBef>
                  <a:spcPct val="0"/>
                </a:spcBef>
                <a:spcAft>
                  <a:spcPct val="0"/>
                </a:spcAft>
              </a:pPr>
              <a:t>18</a:t>
            </a:fld>
            <a:endParaRPr lang="en-CA" sz="1300" dirty="0">
              <a:latin typeface="Times New Roman" pitchFamily="18" charset="0"/>
            </a:endParaRPr>
          </a:p>
        </p:txBody>
      </p:sp>
      <p:sp>
        <p:nvSpPr>
          <p:cNvPr id="60419" name="Rectangle 2"/>
          <p:cNvSpPr>
            <a:spLocks noGrp="1" noRot="1" noChangeAspect="1" noChangeArrowheads="1" noTextEdit="1"/>
          </p:cNvSpPr>
          <p:nvPr>
            <p:ph type="sldImg"/>
          </p:nvPr>
        </p:nvSpPr>
        <p:spPr>
          <a:xfrm>
            <a:off x="457200" y="720725"/>
            <a:ext cx="6400800" cy="3600450"/>
          </a:xfrm>
          <a:ln/>
        </p:spPr>
      </p:sp>
      <p:sp>
        <p:nvSpPr>
          <p:cNvPr id="604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CA" sz="1200" b="0" i="0" kern="1200" dirty="0">
                <a:solidFill>
                  <a:schemeClr val="tx1"/>
                </a:solidFill>
                <a:effectLst/>
                <a:latin typeface="Times New Roman" pitchFamily="18" charset="0"/>
                <a:ea typeface="+mn-ea"/>
                <a:cs typeface="+mn-cs"/>
              </a:rPr>
              <a:t>“When you ride ALONE you ride with Hitler!” U.S. Government Propaganda Poster, 1943. The massive mobilization for World War II prompted an unprecedented government campaign to urge the public to conserve resources necessary for the war effort.</a:t>
            </a:r>
          </a:p>
          <a:p>
            <a:endParaRPr lang="en-CA" sz="1200" b="0" i="0" kern="1200" dirty="0">
              <a:solidFill>
                <a:schemeClr val="tx1"/>
              </a:solidFill>
              <a:effectLst/>
              <a:latin typeface="Times New Roman" pitchFamily="18" charset="0"/>
              <a:ea typeface="+mn-ea"/>
              <a:cs typeface="+mn-cs"/>
            </a:endParaRPr>
          </a:p>
          <a:p>
            <a:r>
              <a:rPr lang="en-CA" sz="1200" b="0" i="0" kern="1200" dirty="0">
                <a:solidFill>
                  <a:schemeClr val="tx1"/>
                </a:solidFill>
                <a:effectLst/>
                <a:latin typeface="Times New Roman" pitchFamily="18" charset="0"/>
                <a:ea typeface="+mn-ea"/>
                <a:cs typeface="+mn-cs"/>
              </a:rPr>
              <a:t>1961 Egyptian movie</a:t>
            </a:r>
            <a:endParaRPr lang="en-US" dirty="0"/>
          </a:p>
          <a:p>
            <a:pPr algn="l"/>
            <a:endParaRPr lang="en-US" baseline="0" dirty="0"/>
          </a:p>
        </p:txBody>
      </p:sp>
    </p:spTree>
    <p:extLst>
      <p:ext uri="{BB962C8B-B14F-4D97-AF65-F5344CB8AC3E}">
        <p14:creationId xmlns:p14="http://schemas.microsoft.com/office/powerpoint/2010/main" val="29393501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pPr algn="r" eaLnBrk="1" hangingPunct="1">
              <a:lnSpc>
                <a:spcPct val="100000"/>
              </a:lnSpc>
              <a:spcBef>
                <a:spcPct val="0"/>
              </a:spcBef>
              <a:spcAft>
                <a:spcPct val="0"/>
              </a:spcAft>
            </a:pPr>
            <a:fld id="{5C6A48EF-E0CF-4142-8F3B-4517A59D8BDA}" type="slidenum">
              <a:rPr lang="en-CA" sz="1300">
                <a:latin typeface="Times New Roman" pitchFamily="18" charset="0"/>
              </a:rPr>
              <a:pPr algn="r" eaLnBrk="1" hangingPunct="1">
                <a:lnSpc>
                  <a:spcPct val="100000"/>
                </a:lnSpc>
                <a:spcBef>
                  <a:spcPct val="0"/>
                </a:spcBef>
                <a:spcAft>
                  <a:spcPct val="0"/>
                </a:spcAft>
              </a:pPr>
              <a:t>19</a:t>
            </a:fld>
            <a:endParaRPr lang="en-CA" sz="1300" dirty="0">
              <a:latin typeface="Times New Roman" pitchFamily="18" charset="0"/>
            </a:endParaRPr>
          </a:p>
        </p:txBody>
      </p:sp>
      <p:sp>
        <p:nvSpPr>
          <p:cNvPr id="60419" name="Rectangle 2"/>
          <p:cNvSpPr>
            <a:spLocks noGrp="1" noRot="1" noChangeAspect="1" noChangeArrowheads="1" noTextEdit="1"/>
          </p:cNvSpPr>
          <p:nvPr>
            <p:ph type="sldImg"/>
          </p:nvPr>
        </p:nvSpPr>
        <p:spPr>
          <a:xfrm>
            <a:off x="457200" y="720725"/>
            <a:ext cx="6400800" cy="3600450"/>
          </a:xfrm>
          <a:ln/>
        </p:spPr>
      </p:sp>
      <p:sp>
        <p:nvSpPr>
          <p:cNvPr id="604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a:p>
            <a:pPr algn="l"/>
            <a:endParaRPr lang="en-US" baseline="0" dirty="0"/>
          </a:p>
        </p:txBody>
      </p:sp>
    </p:spTree>
    <p:extLst>
      <p:ext uri="{BB962C8B-B14F-4D97-AF65-F5344CB8AC3E}">
        <p14:creationId xmlns:p14="http://schemas.microsoft.com/office/powerpoint/2010/main" val="42723103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pPr algn="r" eaLnBrk="1" hangingPunct="1">
              <a:lnSpc>
                <a:spcPct val="100000"/>
              </a:lnSpc>
              <a:spcBef>
                <a:spcPct val="0"/>
              </a:spcBef>
              <a:spcAft>
                <a:spcPct val="0"/>
              </a:spcAft>
            </a:pPr>
            <a:fld id="{6126F05C-4E5E-4FC4-9811-B9FADA7C46A3}" type="slidenum">
              <a:rPr lang="en-CA" sz="1300">
                <a:latin typeface="Times New Roman" pitchFamily="18" charset="0"/>
              </a:rPr>
              <a:pPr algn="r" eaLnBrk="1" hangingPunct="1">
                <a:lnSpc>
                  <a:spcPct val="100000"/>
                </a:lnSpc>
                <a:spcBef>
                  <a:spcPct val="0"/>
                </a:spcBef>
                <a:spcAft>
                  <a:spcPct val="0"/>
                </a:spcAft>
              </a:pPr>
              <a:t>2</a:t>
            </a:fld>
            <a:endParaRPr lang="en-CA" sz="1300" dirty="0">
              <a:latin typeface="Times New Roman" pitchFamily="18" charset="0"/>
            </a:endParaRPr>
          </a:p>
        </p:txBody>
      </p:sp>
      <p:sp>
        <p:nvSpPr>
          <p:cNvPr id="68611" name="Rectangle 2"/>
          <p:cNvSpPr>
            <a:spLocks noGrp="1" noRot="1" noChangeAspect="1" noChangeArrowheads="1" noTextEdit="1"/>
          </p:cNvSpPr>
          <p:nvPr>
            <p:ph type="sldImg"/>
          </p:nvPr>
        </p:nvSpPr>
        <p:spPr>
          <a:xfrm>
            <a:off x="457200" y="720725"/>
            <a:ext cx="6400800" cy="3600450"/>
          </a:xfrm>
          <a:ln/>
        </p:spPr>
      </p:sp>
      <p:sp>
        <p:nvSpPr>
          <p:cNvPr id="686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1" fontAlgn="base" latinLnBrk="0" hangingPunct="1">
              <a:lnSpc>
                <a:spcPct val="100000"/>
              </a:lnSpc>
              <a:spcBef>
                <a:spcPts val="1200"/>
              </a:spcBef>
              <a:spcAft>
                <a:spcPts val="1200"/>
              </a:spcAft>
              <a:buClrTx/>
              <a:buSzTx/>
              <a:buFont typeface="Arial" panose="020B0604020202020204" pitchFamily="34" charset="0"/>
              <a:buNone/>
              <a:tabLst/>
              <a:defRPr/>
            </a:pPr>
            <a:endParaRPr lang="en-US" dirty="0"/>
          </a:p>
        </p:txBody>
      </p:sp>
    </p:spTree>
    <p:extLst>
      <p:ext uri="{BB962C8B-B14F-4D97-AF65-F5344CB8AC3E}">
        <p14:creationId xmlns:p14="http://schemas.microsoft.com/office/powerpoint/2010/main" val="418965207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pPr algn="r" eaLnBrk="1" hangingPunct="1">
              <a:lnSpc>
                <a:spcPct val="100000"/>
              </a:lnSpc>
              <a:spcBef>
                <a:spcPct val="0"/>
              </a:spcBef>
              <a:spcAft>
                <a:spcPct val="0"/>
              </a:spcAft>
            </a:pPr>
            <a:fld id="{5C6A48EF-E0CF-4142-8F3B-4517A59D8BDA}" type="slidenum">
              <a:rPr lang="en-CA" sz="1300">
                <a:latin typeface="Times New Roman" pitchFamily="18" charset="0"/>
              </a:rPr>
              <a:pPr algn="r" eaLnBrk="1" hangingPunct="1">
                <a:lnSpc>
                  <a:spcPct val="100000"/>
                </a:lnSpc>
                <a:spcBef>
                  <a:spcPct val="0"/>
                </a:spcBef>
                <a:spcAft>
                  <a:spcPct val="0"/>
                </a:spcAft>
              </a:pPr>
              <a:t>20</a:t>
            </a:fld>
            <a:endParaRPr lang="en-CA" sz="1300" dirty="0">
              <a:latin typeface="Times New Roman" pitchFamily="18" charset="0"/>
            </a:endParaRPr>
          </a:p>
        </p:txBody>
      </p:sp>
      <p:sp>
        <p:nvSpPr>
          <p:cNvPr id="60419" name="Rectangle 2"/>
          <p:cNvSpPr>
            <a:spLocks noGrp="1" noRot="1" noChangeAspect="1" noChangeArrowheads="1" noTextEdit="1"/>
          </p:cNvSpPr>
          <p:nvPr>
            <p:ph type="sldImg"/>
          </p:nvPr>
        </p:nvSpPr>
        <p:spPr>
          <a:xfrm>
            <a:off x="457200" y="720725"/>
            <a:ext cx="6400800" cy="3600450"/>
          </a:xfrm>
          <a:ln/>
        </p:spPr>
      </p:sp>
      <p:sp>
        <p:nvSpPr>
          <p:cNvPr id="604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a:r>
              <a:rPr lang="en-CA" sz="1200" b="0" i="0" kern="1200" dirty="0">
                <a:solidFill>
                  <a:schemeClr val="tx1"/>
                </a:solidFill>
                <a:effectLst/>
                <a:latin typeface="Times New Roman" pitchFamily="18" charset="0"/>
                <a:ea typeface="+mn-ea"/>
                <a:cs typeface="+mn-cs"/>
              </a:rPr>
              <a:t>Quintillion = 10</a:t>
            </a:r>
            <a:r>
              <a:rPr lang="en-CA" sz="1200" b="0" i="0" kern="1200" baseline="30000" dirty="0">
                <a:solidFill>
                  <a:schemeClr val="tx1"/>
                </a:solidFill>
                <a:effectLst/>
                <a:latin typeface="Times New Roman" pitchFamily="18" charset="0"/>
                <a:ea typeface="+mn-ea"/>
                <a:cs typeface="+mn-cs"/>
              </a:rPr>
              <a:t>18</a:t>
            </a:r>
          </a:p>
          <a:p>
            <a:pPr algn="l"/>
            <a:endParaRPr lang="en-CA" sz="1200" b="0" i="0" kern="1200" baseline="30000" dirty="0">
              <a:solidFill>
                <a:schemeClr val="tx1"/>
              </a:solidFill>
              <a:effectLst/>
              <a:latin typeface="Times New Roman" pitchFamily="18" charset="0"/>
              <a:ea typeface="+mn-ea"/>
              <a:cs typeface="+mn-cs"/>
            </a:endParaRPr>
          </a:p>
          <a:p>
            <a:pPr algn="l"/>
            <a:r>
              <a:rPr lang="en-CA" sz="1200" b="0" i="0" kern="1200" dirty="0">
                <a:solidFill>
                  <a:schemeClr val="tx1"/>
                </a:solidFill>
                <a:effectLst/>
                <a:latin typeface="Times New Roman" pitchFamily="18" charset="0"/>
                <a:ea typeface="+mn-ea"/>
                <a:cs typeface="+mn-cs"/>
              </a:rPr>
              <a:t>We could also think of it as a </a:t>
            </a:r>
            <a:r>
              <a:rPr lang="en-CA" sz="1200" b="1" i="0" kern="1200" dirty="0">
                <a:solidFill>
                  <a:schemeClr val="tx1"/>
                </a:solidFill>
                <a:effectLst/>
                <a:latin typeface="Times New Roman" pitchFamily="18" charset="0"/>
                <a:ea typeface="+mn-ea"/>
                <a:cs typeface="+mn-cs"/>
              </a:rPr>
              <a:t>million trillion</a:t>
            </a:r>
            <a:r>
              <a:rPr lang="en-CA" sz="1200" b="0" i="0" kern="1200" dirty="0">
                <a:solidFill>
                  <a:schemeClr val="tx1"/>
                </a:solidFill>
                <a:effectLst/>
                <a:latin typeface="Times New Roman" pitchFamily="18" charset="0"/>
                <a:ea typeface="+mn-ea"/>
                <a:cs typeface="+mn-cs"/>
              </a:rPr>
              <a:t> or a </a:t>
            </a:r>
            <a:r>
              <a:rPr lang="en-CA" sz="1200" b="1" i="0" kern="1200" dirty="0">
                <a:solidFill>
                  <a:schemeClr val="tx1"/>
                </a:solidFill>
                <a:effectLst/>
                <a:latin typeface="Times New Roman" pitchFamily="18" charset="0"/>
                <a:ea typeface="+mn-ea"/>
                <a:cs typeface="+mn-cs"/>
              </a:rPr>
              <a:t>billion </a:t>
            </a:r>
            <a:r>
              <a:rPr lang="en-CA" sz="1200" b="1" i="0" kern="1200" dirty="0" err="1">
                <a:solidFill>
                  <a:schemeClr val="tx1"/>
                </a:solidFill>
                <a:effectLst/>
                <a:latin typeface="Times New Roman" pitchFamily="18" charset="0"/>
                <a:ea typeface="+mn-ea"/>
                <a:cs typeface="+mn-cs"/>
              </a:rPr>
              <a:t>billion</a:t>
            </a:r>
            <a:r>
              <a:rPr lang="en-CA" sz="1200" b="0" i="0" kern="1200" dirty="0">
                <a:solidFill>
                  <a:schemeClr val="tx1"/>
                </a:solidFill>
                <a:effectLst/>
                <a:latin typeface="Times New Roman" pitchFamily="18" charset="0"/>
                <a:ea typeface="+mn-ea"/>
                <a:cs typeface="+mn-cs"/>
              </a:rPr>
              <a:t>.</a:t>
            </a:r>
            <a:br>
              <a:rPr lang="en-CA" dirty="0"/>
            </a:br>
            <a:br>
              <a:rPr lang="en-CA" dirty="0"/>
            </a:br>
            <a:r>
              <a:rPr lang="en-CA" sz="1200" b="0" i="0" kern="1200" dirty="0">
                <a:solidFill>
                  <a:schemeClr val="tx1"/>
                </a:solidFill>
                <a:effectLst/>
                <a:latin typeface="Times New Roman" pitchFamily="18" charset="0"/>
                <a:ea typeface="+mn-ea"/>
                <a:cs typeface="+mn-cs"/>
              </a:rPr>
              <a:t>Examples:</a:t>
            </a:r>
            <a:br>
              <a:rPr lang="en-CA" dirty="0"/>
            </a:br>
            <a:r>
              <a:rPr lang="en-CA" sz="1200" b="0" i="0" kern="1200" dirty="0">
                <a:solidFill>
                  <a:schemeClr val="tx1"/>
                </a:solidFill>
                <a:effectLst/>
                <a:latin typeface="Times New Roman" pitchFamily="18" charset="0"/>
                <a:ea typeface="+mn-ea"/>
                <a:cs typeface="+mn-cs"/>
              </a:rPr>
              <a:t>• our Milky Way Galaxy is about a quintillion metres wide</a:t>
            </a:r>
            <a:br>
              <a:rPr lang="en-CA" dirty="0"/>
            </a:br>
            <a:r>
              <a:rPr lang="en-CA" sz="1200" b="0" i="0" kern="1200" dirty="0">
                <a:solidFill>
                  <a:schemeClr val="tx1"/>
                </a:solidFill>
                <a:effectLst/>
                <a:latin typeface="Times New Roman" pitchFamily="18" charset="0"/>
                <a:ea typeface="+mn-ea"/>
                <a:cs typeface="+mn-cs"/>
              </a:rPr>
              <a:t>• the volume of Earth's oceans is 1.35 quintillion cubic metres</a:t>
            </a:r>
            <a:br>
              <a:rPr lang="en-CA" dirty="0"/>
            </a:br>
            <a:r>
              <a:rPr lang="en-CA" sz="1200" b="0" i="0" kern="1200" dirty="0">
                <a:solidFill>
                  <a:schemeClr val="tx1"/>
                </a:solidFill>
                <a:effectLst/>
                <a:latin typeface="Times New Roman" pitchFamily="18" charset="0"/>
                <a:ea typeface="+mn-ea"/>
                <a:cs typeface="+mn-cs"/>
              </a:rPr>
              <a:t>• there are about 10 quintillion insects on Earth</a:t>
            </a:r>
            <a:br>
              <a:rPr lang="en-CA" dirty="0"/>
            </a:br>
            <a:endParaRPr lang="en-US" baseline="0" dirty="0"/>
          </a:p>
        </p:txBody>
      </p:sp>
    </p:spTree>
    <p:extLst>
      <p:ext uri="{BB962C8B-B14F-4D97-AF65-F5344CB8AC3E}">
        <p14:creationId xmlns:p14="http://schemas.microsoft.com/office/powerpoint/2010/main" val="19728063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pPr algn="r" eaLnBrk="1" hangingPunct="1">
              <a:lnSpc>
                <a:spcPct val="100000"/>
              </a:lnSpc>
              <a:spcBef>
                <a:spcPct val="0"/>
              </a:spcBef>
              <a:spcAft>
                <a:spcPct val="0"/>
              </a:spcAft>
            </a:pPr>
            <a:fld id="{5C6A48EF-E0CF-4142-8F3B-4517A59D8BDA}" type="slidenum">
              <a:rPr lang="en-CA" sz="1300">
                <a:latin typeface="Times New Roman" pitchFamily="18" charset="0"/>
              </a:rPr>
              <a:pPr algn="r" eaLnBrk="1" hangingPunct="1">
                <a:lnSpc>
                  <a:spcPct val="100000"/>
                </a:lnSpc>
                <a:spcBef>
                  <a:spcPct val="0"/>
                </a:spcBef>
                <a:spcAft>
                  <a:spcPct val="0"/>
                </a:spcAft>
              </a:pPr>
              <a:t>21</a:t>
            </a:fld>
            <a:endParaRPr lang="en-CA" sz="1300" dirty="0">
              <a:latin typeface="Times New Roman" pitchFamily="18" charset="0"/>
            </a:endParaRPr>
          </a:p>
        </p:txBody>
      </p:sp>
      <p:sp>
        <p:nvSpPr>
          <p:cNvPr id="60419" name="Rectangle 2"/>
          <p:cNvSpPr>
            <a:spLocks noGrp="1" noRot="1" noChangeAspect="1" noChangeArrowheads="1" noTextEdit="1"/>
          </p:cNvSpPr>
          <p:nvPr>
            <p:ph type="sldImg"/>
          </p:nvPr>
        </p:nvSpPr>
        <p:spPr>
          <a:xfrm>
            <a:off x="457200" y="720725"/>
            <a:ext cx="6400800" cy="3600450"/>
          </a:xfrm>
          <a:ln/>
        </p:spPr>
      </p:sp>
      <p:sp>
        <p:nvSpPr>
          <p:cNvPr id="604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a:p>
            <a:pPr algn="l"/>
            <a:endParaRPr lang="en-US" baseline="0" dirty="0"/>
          </a:p>
        </p:txBody>
      </p:sp>
    </p:spTree>
    <p:extLst>
      <p:ext uri="{BB962C8B-B14F-4D97-AF65-F5344CB8AC3E}">
        <p14:creationId xmlns:p14="http://schemas.microsoft.com/office/powerpoint/2010/main" val="122647668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pPr algn="r" eaLnBrk="1" hangingPunct="1">
              <a:lnSpc>
                <a:spcPct val="100000"/>
              </a:lnSpc>
              <a:spcBef>
                <a:spcPct val="0"/>
              </a:spcBef>
              <a:spcAft>
                <a:spcPct val="0"/>
              </a:spcAft>
            </a:pPr>
            <a:fld id="{5C6A48EF-E0CF-4142-8F3B-4517A59D8BDA}" type="slidenum">
              <a:rPr lang="en-CA" sz="1300">
                <a:latin typeface="Times New Roman" pitchFamily="18" charset="0"/>
              </a:rPr>
              <a:pPr algn="r" eaLnBrk="1" hangingPunct="1">
                <a:lnSpc>
                  <a:spcPct val="100000"/>
                </a:lnSpc>
                <a:spcBef>
                  <a:spcPct val="0"/>
                </a:spcBef>
                <a:spcAft>
                  <a:spcPct val="0"/>
                </a:spcAft>
              </a:pPr>
              <a:t>22</a:t>
            </a:fld>
            <a:endParaRPr lang="en-CA" sz="1300" dirty="0">
              <a:latin typeface="Times New Roman" pitchFamily="18" charset="0"/>
            </a:endParaRPr>
          </a:p>
        </p:txBody>
      </p:sp>
      <p:sp>
        <p:nvSpPr>
          <p:cNvPr id="60419" name="Rectangle 2"/>
          <p:cNvSpPr>
            <a:spLocks noGrp="1" noRot="1" noChangeAspect="1" noChangeArrowheads="1" noTextEdit="1"/>
          </p:cNvSpPr>
          <p:nvPr>
            <p:ph type="sldImg"/>
          </p:nvPr>
        </p:nvSpPr>
        <p:spPr>
          <a:xfrm>
            <a:off x="457200" y="720725"/>
            <a:ext cx="6400800" cy="3600450"/>
          </a:xfrm>
          <a:ln/>
        </p:spPr>
      </p:sp>
      <p:sp>
        <p:nvSpPr>
          <p:cNvPr id="604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a:p>
            <a:pPr algn="l"/>
            <a:endParaRPr lang="en-US" baseline="0" dirty="0"/>
          </a:p>
        </p:txBody>
      </p:sp>
    </p:spTree>
    <p:extLst>
      <p:ext uri="{BB962C8B-B14F-4D97-AF65-F5344CB8AC3E}">
        <p14:creationId xmlns:p14="http://schemas.microsoft.com/office/powerpoint/2010/main" val="351034639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pPr algn="r" eaLnBrk="1" hangingPunct="1">
              <a:lnSpc>
                <a:spcPct val="100000"/>
              </a:lnSpc>
              <a:spcBef>
                <a:spcPct val="0"/>
              </a:spcBef>
              <a:spcAft>
                <a:spcPct val="0"/>
              </a:spcAft>
            </a:pPr>
            <a:fld id="{5C6A48EF-E0CF-4142-8F3B-4517A59D8BDA}" type="slidenum">
              <a:rPr lang="en-CA" sz="1300">
                <a:latin typeface="Times New Roman" pitchFamily="18" charset="0"/>
              </a:rPr>
              <a:pPr algn="r" eaLnBrk="1" hangingPunct="1">
                <a:lnSpc>
                  <a:spcPct val="100000"/>
                </a:lnSpc>
                <a:spcBef>
                  <a:spcPct val="0"/>
                </a:spcBef>
                <a:spcAft>
                  <a:spcPct val="0"/>
                </a:spcAft>
              </a:pPr>
              <a:t>23</a:t>
            </a:fld>
            <a:endParaRPr lang="en-CA" sz="1300" dirty="0">
              <a:latin typeface="Times New Roman" pitchFamily="18" charset="0"/>
            </a:endParaRPr>
          </a:p>
        </p:txBody>
      </p:sp>
      <p:sp>
        <p:nvSpPr>
          <p:cNvPr id="60419" name="Rectangle 2"/>
          <p:cNvSpPr>
            <a:spLocks noGrp="1" noRot="1" noChangeAspect="1" noChangeArrowheads="1" noTextEdit="1"/>
          </p:cNvSpPr>
          <p:nvPr>
            <p:ph type="sldImg"/>
          </p:nvPr>
        </p:nvSpPr>
        <p:spPr>
          <a:xfrm>
            <a:off x="457200" y="720725"/>
            <a:ext cx="6400800" cy="3600450"/>
          </a:xfrm>
          <a:ln/>
        </p:spPr>
      </p:sp>
      <p:sp>
        <p:nvSpPr>
          <p:cNvPr id="604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a:p>
            <a:pPr algn="l"/>
            <a:endParaRPr lang="en-US" baseline="0" dirty="0"/>
          </a:p>
        </p:txBody>
      </p:sp>
    </p:spTree>
    <p:extLst>
      <p:ext uri="{BB962C8B-B14F-4D97-AF65-F5344CB8AC3E}">
        <p14:creationId xmlns:p14="http://schemas.microsoft.com/office/powerpoint/2010/main" val="333205075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pPr algn="r" eaLnBrk="1" hangingPunct="1">
              <a:lnSpc>
                <a:spcPct val="100000"/>
              </a:lnSpc>
              <a:spcBef>
                <a:spcPct val="0"/>
              </a:spcBef>
              <a:spcAft>
                <a:spcPct val="0"/>
              </a:spcAft>
            </a:pPr>
            <a:fld id="{5C6A48EF-E0CF-4142-8F3B-4517A59D8BDA}" type="slidenum">
              <a:rPr lang="en-CA" sz="1300">
                <a:latin typeface="Times New Roman" pitchFamily="18" charset="0"/>
              </a:rPr>
              <a:pPr algn="r" eaLnBrk="1" hangingPunct="1">
                <a:lnSpc>
                  <a:spcPct val="100000"/>
                </a:lnSpc>
                <a:spcBef>
                  <a:spcPct val="0"/>
                </a:spcBef>
                <a:spcAft>
                  <a:spcPct val="0"/>
                </a:spcAft>
              </a:pPr>
              <a:t>24</a:t>
            </a:fld>
            <a:endParaRPr lang="en-CA" sz="1300" dirty="0">
              <a:latin typeface="Times New Roman" pitchFamily="18" charset="0"/>
            </a:endParaRPr>
          </a:p>
        </p:txBody>
      </p:sp>
      <p:sp>
        <p:nvSpPr>
          <p:cNvPr id="60419" name="Rectangle 2"/>
          <p:cNvSpPr>
            <a:spLocks noGrp="1" noRot="1" noChangeAspect="1" noChangeArrowheads="1" noTextEdit="1"/>
          </p:cNvSpPr>
          <p:nvPr>
            <p:ph type="sldImg"/>
          </p:nvPr>
        </p:nvSpPr>
        <p:spPr>
          <a:xfrm>
            <a:off x="457200" y="720725"/>
            <a:ext cx="6400800" cy="3600450"/>
          </a:xfrm>
          <a:ln/>
        </p:spPr>
      </p:sp>
      <p:sp>
        <p:nvSpPr>
          <p:cNvPr id="604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a:p>
            <a:pPr algn="l"/>
            <a:endParaRPr lang="en-US" baseline="0" dirty="0"/>
          </a:p>
        </p:txBody>
      </p:sp>
    </p:spTree>
    <p:extLst>
      <p:ext uri="{BB962C8B-B14F-4D97-AF65-F5344CB8AC3E}">
        <p14:creationId xmlns:p14="http://schemas.microsoft.com/office/powerpoint/2010/main" val="18711174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49D74F-C40D-6ECF-4BB7-21EE595EE107}"/>
            </a:ext>
          </a:extLst>
        </p:cNvPr>
        <p:cNvGrpSpPr/>
        <p:nvPr/>
      </p:nvGrpSpPr>
      <p:grpSpPr>
        <a:xfrm>
          <a:off x="0" y="0"/>
          <a:ext cx="0" cy="0"/>
          <a:chOff x="0" y="0"/>
          <a:chExt cx="0" cy="0"/>
        </a:xfrm>
      </p:grpSpPr>
      <p:sp>
        <p:nvSpPr>
          <p:cNvPr id="68610" name="Rectangle 7">
            <a:extLst>
              <a:ext uri="{FF2B5EF4-FFF2-40B4-BE49-F238E27FC236}">
                <a16:creationId xmlns:a16="http://schemas.microsoft.com/office/drawing/2014/main" id="{33A11363-AFEB-9C3E-E2D3-16AA0C194EE0}"/>
              </a:ext>
            </a:extLst>
          </p:cNvPr>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pPr algn="r" eaLnBrk="1" hangingPunct="1">
              <a:lnSpc>
                <a:spcPct val="100000"/>
              </a:lnSpc>
              <a:spcBef>
                <a:spcPct val="0"/>
              </a:spcBef>
              <a:spcAft>
                <a:spcPct val="0"/>
              </a:spcAft>
            </a:pPr>
            <a:fld id="{6126F05C-4E5E-4FC4-9811-B9FADA7C46A3}" type="slidenum">
              <a:rPr lang="en-CA" sz="1300">
                <a:latin typeface="Times New Roman" pitchFamily="18" charset="0"/>
              </a:rPr>
              <a:pPr algn="r" eaLnBrk="1" hangingPunct="1">
                <a:lnSpc>
                  <a:spcPct val="100000"/>
                </a:lnSpc>
                <a:spcBef>
                  <a:spcPct val="0"/>
                </a:spcBef>
                <a:spcAft>
                  <a:spcPct val="0"/>
                </a:spcAft>
              </a:pPr>
              <a:t>25</a:t>
            </a:fld>
            <a:endParaRPr lang="en-CA" sz="1300" dirty="0">
              <a:latin typeface="Times New Roman" pitchFamily="18" charset="0"/>
            </a:endParaRPr>
          </a:p>
        </p:txBody>
      </p:sp>
      <p:sp>
        <p:nvSpPr>
          <p:cNvPr id="68611" name="Rectangle 2">
            <a:extLst>
              <a:ext uri="{FF2B5EF4-FFF2-40B4-BE49-F238E27FC236}">
                <a16:creationId xmlns:a16="http://schemas.microsoft.com/office/drawing/2014/main" id="{CC679A32-AB50-59B0-54D0-50F500386084}"/>
              </a:ext>
            </a:extLst>
          </p:cNvPr>
          <p:cNvSpPr>
            <a:spLocks noGrp="1" noRot="1" noChangeAspect="1" noChangeArrowheads="1" noTextEdit="1"/>
          </p:cNvSpPr>
          <p:nvPr>
            <p:ph type="sldImg"/>
          </p:nvPr>
        </p:nvSpPr>
        <p:spPr>
          <a:xfrm>
            <a:off x="457200" y="720725"/>
            <a:ext cx="6400800" cy="3600450"/>
          </a:xfrm>
          <a:ln/>
        </p:spPr>
      </p:sp>
      <p:sp>
        <p:nvSpPr>
          <p:cNvPr id="68612" name="Rectangle 3">
            <a:extLst>
              <a:ext uri="{FF2B5EF4-FFF2-40B4-BE49-F238E27FC236}">
                <a16:creationId xmlns:a16="http://schemas.microsoft.com/office/drawing/2014/main" id="{C2783EF6-CC8C-2152-D3A9-608C0F9F0FA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1" fontAlgn="base" latinLnBrk="0" hangingPunct="1">
              <a:lnSpc>
                <a:spcPct val="100000"/>
              </a:lnSpc>
              <a:spcBef>
                <a:spcPts val="1200"/>
              </a:spcBef>
              <a:spcAft>
                <a:spcPts val="1200"/>
              </a:spcAft>
              <a:buClrTx/>
              <a:buSzTx/>
              <a:buFont typeface="Arial" panose="020B0604020202020204" pitchFamily="34" charset="0"/>
              <a:buNone/>
              <a:tabLst/>
              <a:defRPr/>
            </a:pPr>
            <a:endParaRPr lang="en-US" dirty="0"/>
          </a:p>
        </p:txBody>
      </p:sp>
    </p:spTree>
    <p:extLst>
      <p:ext uri="{BB962C8B-B14F-4D97-AF65-F5344CB8AC3E}">
        <p14:creationId xmlns:p14="http://schemas.microsoft.com/office/powerpoint/2010/main" val="24965758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pPr algn="r" eaLnBrk="1" hangingPunct="1">
              <a:lnSpc>
                <a:spcPct val="100000"/>
              </a:lnSpc>
              <a:spcBef>
                <a:spcPct val="0"/>
              </a:spcBef>
              <a:spcAft>
                <a:spcPct val="0"/>
              </a:spcAft>
            </a:pPr>
            <a:fld id="{5C6A48EF-E0CF-4142-8F3B-4517A59D8BDA}" type="slidenum">
              <a:rPr lang="en-CA" sz="1300">
                <a:latin typeface="Times New Roman" pitchFamily="18" charset="0"/>
              </a:rPr>
              <a:pPr algn="r" eaLnBrk="1" hangingPunct="1">
                <a:lnSpc>
                  <a:spcPct val="100000"/>
                </a:lnSpc>
                <a:spcBef>
                  <a:spcPct val="0"/>
                </a:spcBef>
                <a:spcAft>
                  <a:spcPct val="0"/>
                </a:spcAft>
              </a:pPr>
              <a:t>26</a:t>
            </a:fld>
            <a:endParaRPr lang="en-CA" sz="1300" dirty="0">
              <a:latin typeface="Times New Roman" pitchFamily="18" charset="0"/>
            </a:endParaRPr>
          </a:p>
        </p:txBody>
      </p:sp>
      <p:sp>
        <p:nvSpPr>
          <p:cNvPr id="60419" name="Rectangle 2"/>
          <p:cNvSpPr>
            <a:spLocks noGrp="1" noRot="1" noChangeAspect="1" noChangeArrowheads="1" noTextEdit="1"/>
          </p:cNvSpPr>
          <p:nvPr>
            <p:ph type="sldImg"/>
          </p:nvPr>
        </p:nvSpPr>
        <p:spPr>
          <a:xfrm>
            <a:off x="457200" y="720725"/>
            <a:ext cx="6400800" cy="3600450"/>
          </a:xfrm>
          <a:ln/>
        </p:spPr>
      </p:sp>
      <p:sp>
        <p:nvSpPr>
          <p:cNvPr id="604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a:endParaRPr lang="en-US" baseline="0" dirty="0"/>
          </a:p>
          <a:p>
            <a:pPr algn="l"/>
            <a:endParaRPr lang="en-US" baseline="0" dirty="0"/>
          </a:p>
        </p:txBody>
      </p:sp>
    </p:spTree>
    <p:extLst>
      <p:ext uri="{BB962C8B-B14F-4D97-AF65-F5344CB8AC3E}">
        <p14:creationId xmlns:p14="http://schemas.microsoft.com/office/powerpoint/2010/main" val="405756788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19D105-2EDD-1BFF-4826-FACDDBC688E2}"/>
            </a:ext>
          </a:extLst>
        </p:cNvPr>
        <p:cNvGrpSpPr/>
        <p:nvPr/>
      </p:nvGrpSpPr>
      <p:grpSpPr>
        <a:xfrm>
          <a:off x="0" y="0"/>
          <a:ext cx="0" cy="0"/>
          <a:chOff x="0" y="0"/>
          <a:chExt cx="0" cy="0"/>
        </a:xfrm>
      </p:grpSpPr>
      <p:sp>
        <p:nvSpPr>
          <p:cNvPr id="60418" name="Rectangle 7">
            <a:extLst>
              <a:ext uri="{FF2B5EF4-FFF2-40B4-BE49-F238E27FC236}">
                <a16:creationId xmlns:a16="http://schemas.microsoft.com/office/drawing/2014/main" id="{09D17CBC-3EFF-07FC-029C-8CF36BFB3305}"/>
              </a:ext>
            </a:extLst>
          </p:cNvPr>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pPr algn="r" eaLnBrk="1" hangingPunct="1">
              <a:lnSpc>
                <a:spcPct val="100000"/>
              </a:lnSpc>
              <a:spcBef>
                <a:spcPct val="0"/>
              </a:spcBef>
              <a:spcAft>
                <a:spcPct val="0"/>
              </a:spcAft>
            </a:pPr>
            <a:fld id="{5C6A48EF-E0CF-4142-8F3B-4517A59D8BDA}" type="slidenum">
              <a:rPr lang="en-CA" sz="1300">
                <a:latin typeface="Times New Roman" pitchFamily="18" charset="0"/>
              </a:rPr>
              <a:pPr algn="r" eaLnBrk="1" hangingPunct="1">
                <a:lnSpc>
                  <a:spcPct val="100000"/>
                </a:lnSpc>
                <a:spcBef>
                  <a:spcPct val="0"/>
                </a:spcBef>
                <a:spcAft>
                  <a:spcPct val="0"/>
                </a:spcAft>
              </a:pPr>
              <a:t>27</a:t>
            </a:fld>
            <a:endParaRPr lang="en-CA" sz="1300" dirty="0">
              <a:latin typeface="Times New Roman" pitchFamily="18" charset="0"/>
            </a:endParaRPr>
          </a:p>
        </p:txBody>
      </p:sp>
      <p:sp>
        <p:nvSpPr>
          <p:cNvPr id="60419" name="Rectangle 2">
            <a:extLst>
              <a:ext uri="{FF2B5EF4-FFF2-40B4-BE49-F238E27FC236}">
                <a16:creationId xmlns:a16="http://schemas.microsoft.com/office/drawing/2014/main" id="{254BFF00-FC75-572C-4474-CE524A7A7A59}"/>
              </a:ext>
            </a:extLst>
          </p:cNvPr>
          <p:cNvSpPr>
            <a:spLocks noGrp="1" noRot="1" noChangeAspect="1" noChangeArrowheads="1" noTextEdit="1"/>
          </p:cNvSpPr>
          <p:nvPr>
            <p:ph type="sldImg"/>
          </p:nvPr>
        </p:nvSpPr>
        <p:spPr>
          <a:xfrm>
            <a:off x="457200" y="720725"/>
            <a:ext cx="6400800" cy="3600450"/>
          </a:xfrm>
          <a:ln/>
        </p:spPr>
      </p:sp>
      <p:sp>
        <p:nvSpPr>
          <p:cNvPr id="60420" name="Rectangle 3">
            <a:extLst>
              <a:ext uri="{FF2B5EF4-FFF2-40B4-BE49-F238E27FC236}">
                <a16:creationId xmlns:a16="http://schemas.microsoft.com/office/drawing/2014/main" id="{B3A53E99-F5CA-A6CD-3FC4-21500C0DA46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a:endParaRPr lang="en-US" baseline="0" dirty="0"/>
          </a:p>
          <a:p>
            <a:pPr algn="l"/>
            <a:endParaRPr lang="en-US" baseline="0" dirty="0"/>
          </a:p>
        </p:txBody>
      </p:sp>
    </p:spTree>
    <p:extLst>
      <p:ext uri="{BB962C8B-B14F-4D97-AF65-F5344CB8AC3E}">
        <p14:creationId xmlns:p14="http://schemas.microsoft.com/office/powerpoint/2010/main" val="272086666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900C94-DA0A-6366-2DDE-12434C4DEF63}"/>
            </a:ext>
          </a:extLst>
        </p:cNvPr>
        <p:cNvGrpSpPr/>
        <p:nvPr/>
      </p:nvGrpSpPr>
      <p:grpSpPr>
        <a:xfrm>
          <a:off x="0" y="0"/>
          <a:ext cx="0" cy="0"/>
          <a:chOff x="0" y="0"/>
          <a:chExt cx="0" cy="0"/>
        </a:xfrm>
      </p:grpSpPr>
      <p:sp>
        <p:nvSpPr>
          <p:cNvPr id="60418" name="Rectangle 7">
            <a:extLst>
              <a:ext uri="{FF2B5EF4-FFF2-40B4-BE49-F238E27FC236}">
                <a16:creationId xmlns:a16="http://schemas.microsoft.com/office/drawing/2014/main" id="{1517FE10-4696-0CC6-A27A-B7C69C1650FC}"/>
              </a:ext>
            </a:extLst>
          </p:cNvPr>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pPr algn="r" eaLnBrk="1" hangingPunct="1">
              <a:lnSpc>
                <a:spcPct val="100000"/>
              </a:lnSpc>
              <a:spcBef>
                <a:spcPct val="0"/>
              </a:spcBef>
              <a:spcAft>
                <a:spcPct val="0"/>
              </a:spcAft>
            </a:pPr>
            <a:fld id="{5C6A48EF-E0CF-4142-8F3B-4517A59D8BDA}" type="slidenum">
              <a:rPr lang="en-CA" sz="1300">
                <a:latin typeface="Times New Roman" pitchFamily="18" charset="0"/>
              </a:rPr>
              <a:pPr algn="r" eaLnBrk="1" hangingPunct="1">
                <a:lnSpc>
                  <a:spcPct val="100000"/>
                </a:lnSpc>
                <a:spcBef>
                  <a:spcPct val="0"/>
                </a:spcBef>
                <a:spcAft>
                  <a:spcPct val="0"/>
                </a:spcAft>
              </a:pPr>
              <a:t>28</a:t>
            </a:fld>
            <a:endParaRPr lang="en-CA" sz="1300" dirty="0">
              <a:latin typeface="Times New Roman" pitchFamily="18" charset="0"/>
            </a:endParaRPr>
          </a:p>
        </p:txBody>
      </p:sp>
      <p:sp>
        <p:nvSpPr>
          <p:cNvPr id="60419" name="Rectangle 2">
            <a:extLst>
              <a:ext uri="{FF2B5EF4-FFF2-40B4-BE49-F238E27FC236}">
                <a16:creationId xmlns:a16="http://schemas.microsoft.com/office/drawing/2014/main" id="{09BBEB38-5954-38A2-0758-047F6A747D21}"/>
              </a:ext>
            </a:extLst>
          </p:cNvPr>
          <p:cNvSpPr>
            <a:spLocks noGrp="1" noRot="1" noChangeAspect="1" noChangeArrowheads="1" noTextEdit="1"/>
          </p:cNvSpPr>
          <p:nvPr>
            <p:ph type="sldImg"/>
          </p:nvPr>
        </p:nvSpPr>
        <p:spPr>
          <a:xfrm>
            <a:off x="457200" y="720725"/>
            <a:ext cx="6400800" cy="3600450"/>
          </a:xfrm>
          <a:ln/>
        </p:spPr>
      </p:sp>
      <p:sp>
        <p:nvSpPr>
          <p:cNvPr id="60420" name="Rectangle 3">
            <a:extLst>
              <a:ext uri="{FF2B5EF4-FFF2-40B4-BE49-F238E27FC236}">
                <a16:creationId xmlns:a16="http://schemas.microsoft.com/office/drawing/2014/main" id="{E5DC2AFA-1136-3DF2-3FA5-FE0C075EB2A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a:endParaRPr lang="en-US" baseline="0" dirty="0"/>
          </a:p>
          <a:p>
            <a:pPr algn="l"/>
            <a:endParaRPr lang="en-US" baseline="0" dirty="0"/>
          </a:p>
        </p:txBody>
      </p:sp>
    </p:spTree>
    <p:extLst>
      <p:ext uri="{BB962C8B-B14F-4D97-AF65-F5344CB8AC3E}">
        <p14:creationId xmlns:p14="http://schemas.microsoft.com/office/powerpoint/2010/main" val="278068476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2C5F0C-449B-7BC6-CA59-FE53B837981B}"/>
            </a:ext>
          </a:extLst>
        </p:cNvPr>
        <p:cNvGrpSpPr/>
        <p:nvPr/>
      </p:nvGrpSpPr>
      <p:grpSpPr>
        <a:xfrm>
          <a:off x="0" y="0"/>
          <a:ext cx="0" cy="0"/>
          <a:chOff x="0" y="0"/>
          <a:chExt cx="0" cy="0"/>
        </a:xfrm>
      </p:grpSpPr>
      <p:sp>
        <p:nvSpPr>
          <p:cNvPr id="60418" name="Rectangle 7">
            <a:extLst>
              <a:ext uri="{FF2B5EF4-FFF2-40B4-BE49-F238E27FC236}">
                <a16:creationId xmlns:a16="http://schemas.microsoft.com/office/drawing/2014/main" id="{3DE74EF0-9716-B4DD-6B58-E635C5902158}"/>
              </a:ext>
            </a:extLst>
          </p:cNvPr>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pPr algn="r" eaLnBrk="1" hangingPunct="1">
              <a:lnSpc>
                <a:spcPct val="100000"/>
              </a:lnSpc>
              <a:spcBef>
                <a:spcPct val="0"/>
              </a:spcBef>
              <a:spcAft>
                <a:spcPct val="0"/>
              </a:spcAft>
            </a:pPr>
            <a:fld id="{5C6A48EF-E0CF-4142-8F3B-4517A59D8BDA}" type="slidenum">
              <a:rPr lang="en-CA" sz="1300">
                <a:latin typeface="Times New Roman" pitchFamily="18" charset="0"/>
              </a:rPr>
              <a:pPr algn="r" eaLnBrk="1" hangingPunct="1">
                <a:lnSpc>
                  <a:spcPct val="100000"/>
                </a:lnSpc>
                <a:spcBef>
                  <a:spcPct val="0"/>
                </a:spcBef>
                <a:spcAft>
                  <a:spcPct val="0"/>
                </a:spcAft>
              </a:pPr>
              <a:t>29</a:t>
            </a:fld>
            <a:endParaRPr lang="en-CA" sz="1300">
              <a:latin typeface="Times New Roman" pitchFamily="18" charset="0"/>
            </a:endParaRPr>
          </a:p>
        </p:txBody>
      </p:sp>
      <p:sp>
        <p:nvSpPr>
          <p:cNvPr id="60419" name="Rectangle 2">
            <a:extLst>
              <a:ext uri="{FF2B5EF4-FFF2-40B4-BE49-F238E27FC236}">
                <a16:creationId xmlns:a16="http://schemas.microsoft.com/office/drawing/2014/main" id="{A0280E0D-8D43-FEEE-D523-E54CA931FE0C}"/>
              </a:ext>
            </a:extLst>
          </p:cNvPr>
          <p:cNvSpPr>
            <a:spLocks noGrp="1" noRot="1" noChangeAspect="1" noChangeArrowheads="1" noTextEdit="1"/>
          </p:cNvSpPr>
          <p:nvPr>
            <p:ph type="sldImg"/>
          </p:nvPr>
        </p:nvSpPr>
        <p:spPr>
          <a:xfrm>
            <a:off x="457200" y="720725"/>
            <a:ext cx="6400800" cy="3600450"/>
          </a:xfrm>
          <a:ln/>
        </p:spPr>
      </p:sp>
      <p:sp>
        <p:nvSpPr>
          <p:cNvPr id="60420" name="Rectangle 3">
            <a:extLst>
              <a:ext uri="{FF2B5EF4-FFF2-40B4-BE49-F238E27FC236}">
                <a16:creationId xmlns:a16="http://schemas.microsoft.com/office/drawing/2014/main" id="{82FF2C4B-A3A9-B010-1330-8F561346C9C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a:endParaRPr lang="en-CA" baseline="0" dirty="0"/>
          </a:p>
        </p:txBody>
      </p:sp>
    </p:spTree>
    <p:extLst>
      <p:ext uri="{BB962C8B-B14F-4D97-AF65-F5344CB8AC3E}">
        <p14:creationId xmlns:p14="http://schemas.microsoft.com/office/powerpoint/2010/main" val="9912028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FACAB3-552B-D5FE-F225-E0D92FA07842}"/>
            </a:ext>
          </a:extLst>
        </p:cNvPr>
        <p:cNvGrpSpPr/>
        <p:nvPr/>
      </p:nvGrpSpPr>
      <p:grpSpPr>
        <a:xfrm>
          <a:off x="0" y="0"/>
          <a:ext cx="0" cy="0"/>
          <a:chOff x="0" y="0"/>
          <a:chExt cx="0" cy="0"/>
        </a:xfrm>
      </p:grpSpPr>
      <p:sp>
        <p:nvSpPr>
          <p:cNvPr id="68610" name="Rectangle 7">
            <a:extLst>
              <a:ext uri="{FF2B5EF4-FFF2-40B4-BE49-F238E27FC236}">
                <a16:creationId xmlns:a16="http://schemas.microsoft.com/office/drawing/2014/main" id="{8933FA26-E46C-F992-610C-2F9B9D302E16}"/>
              </a:ext>
            </a:extLst>
          </p:cNvPr>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pPr algn="r" eaLnBrk="1" hangingPunct="1">
              <a:lnSpc>
                <a:spcPct val="100000"/>
              </a:lnSpc>
              <a:spcBef>
                <a:spcPct val="0"/>
              </a:spcBef>
              <a:spcAft>
                <a:spcPct val="0"/>
              </a:spcAft>
            </a:pPr>
            <a:fld id="{6126F05C-4E5E-4FC4-9811-B9FADA7C46A3}" type="slidenum">
              <a:rPr lang="en-CA" sz="1300">
                <a:latin typeface="Times New Roman" pitchFamily="18" charset="0"/>
              </a:rPr>
              <a:pPr algn="r" eaLnBrk="1" hangingPunct="1">
                <a:lnSpc>
                  <a:spcPct val="100000"/>
                </a:lnSpc>
                <a:spcBef>
                  <a:spcPct val="0"/>
                </a:spcBef>
                <a:spcAft>
                  <a:spcPct val="0"/>
                </a:spcAft>
              </a:pPr>
              <a:t>3</a:t>
            </a:fld>
            <a:endParaRPr lang="en-CA" sz="1300" dirty="0">
              <a:latin typeface="Times New Roman" pitchFamily="18" charset="0"/>
            </a:endParaRPr>
          </a:p>
        </p:txBody>
      </p:sp>
      <p:sp>
        <p:nvSpPr>
          <p:cNvPr id="68611" name="Rectangle 2">
            <a:extLst>
              <a:ext uri="{FF2B5EF4-FFF2-40B4-BE49-F238E27FC236}">
                <a16:creationId xmlns:a16="http://schemas.microsoft.com/office/drawing/2014/main" id="{006B8545-3EBB-E11F-D3F2-507814796AA4}"/>
              </a:ext>
            </a:extLst>
          </p:cNvPr>
          <p:cNvSpPr>
            <a:spLocks noGrp="1" noRot="1" noChangeAspect="1" noChangeArrowheads="1" noTextEdit="1"/>
          </p:cNvSpPr>
          <p:nvPr>
            <p:ph type="sldImg"/>
          </p:nvPr>
        </p:nvSpPr>
        <p:spPr>
          <a:xfrm>
            <a:off x="457200" y="720725"/>
            <a:ext cx="6400800" cy="3600450"/>
          </a:xfrm>
          <a:ln/>
        </p:spPr>
      </p:sp>
      <p:sp>
        <p:nvSpPr>
          <p:cNvPr id="68612" name="Rectangle 3">
            <a:extLst>
              <a:ext uri="{FF2B5EF4-FFF2-40B4-BE49-F238E27FC236}">
                <a16:creationId xmlns:a16="http://schemas.microsoft.com/office/drawing/2014/main" id="{A2479E2B-0D3B-E0F9-2329-8DC4BC62F00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1" fontAlgn="base" latinLnBrk="0" hangingPunct="1">
              <a:lnSpc>
                <a:spcPct val="100000"/>
              </a:lnSpc>
              <a:spcBef>
                <a:spcPts val="1200"/>
              </a:spcBef>
              <a:spcAft>
                <a:spcPts val="1200"/>
              </a:spcAft>
              <a:buClrTx/>
              <a:buSzTx/>
              <a:buFont typeface="Arial" panose="020B0604020202020204" pitchFamily="34" charset="0"/>
              <a:buNone/>
              <a:tabLst/>
              <a:defRPr/>
            </a:pPr>
            <a:endParaRPr lang="en-US" dirty="0"/>
          </a:p>
        </p:txBody>
      </p:sp>
    </p:spTree>
    <p:extLst>
      <p:ext uri="{BB962C8B-B14F-4D97-AF65-F5344CB8AC3E}">
        <p14:creationId xmlns:p14="http://schemas.microsoft.com/office/powerpoint/2010/main" val="108846744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pPr algn="r" eaLnBrk="1" hangingPunct="1">
              <a:lnSpc>
                <a:spcPct val="100000"/>
              </a:lnSpc>
              <a:spcBef>
                <a:spcPct val="0"/>
              </a:spcBef>
              <a:spcAft>
                <a:spcPct val="0"/>
              </a:spcAft>
            </a:pPr>
            <a:fld id="{5C6A48EF-E0CF-4142-8F3B-4517A59D8BDA}" type="slidenum">
              <a:rPr lang="en-CA" sz="1300">
                <a:latin typeface="Times New Roman" pitchFamily="18" charset="0"/>
              </a:rPr>
              <a:pPr algn="r" eaLnBrk="1" hangingPunct="1">
                <a:lnSpc>
                  <a:spcPct val="100000"/>
                </a:lnSpc>
                <a:spcBef>
                  <a:spcPct val="0"/>
                </a:spcBef>
                <a:spcAft>
                  <a:spcPct val="0"/>
                </a:spcAft>
              </a:pPr>
              <a:t>30</a:t>
            </a:fld>
            <a:endParaRPr lang="en-CA" sz="1300">
              <a:latin typeface="Times New Roman" pitchFamily="18" charset="0"/>
            </a:endParaRPr>
          </a:p>
        </p:txBody>
      </p:sp>
      <p:sp>
        <p:nvSpPr>
          <p:cNvPr id="60419" name="Rectangle 2"/>
          <p:cNvSpPr>
            <a:spLocks noGrp="1" noRot="1" noChangeAspect="1" noChangeArrowheads="1" noTextEdit="1"/>
          </p:cNvSpPr>
          <p:nvPr>
            <p:ph type="sldImg"/>
          </p:nvPr>
        </p:nvSpPr>
        <p:spPr>
          <a:xfrm>
            <a:off x="457200" y="720725"/>
            <a:ext cx="6400800" cy="3600450"/>
          </a:xfrm>
          <a:ln/>
        </p:spPr>
      </p:sp>
      <p:sp>
        <p:nvSpPr>
          <p:cNvPr id="604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a:endParaRPr lang="en-CA" baseline="0" dirty="0"/>
          </a:p>
        </p:txBody>
      </p:sp>
    </p:spTree>
    <p:extLst>
      <p:ext uri="{BB962C8B-B14F-4D97-AF65-F5344CB8AC3E}">
        <p14:creationId xmlns:p14="http://schemas.microsoft.com/office/powerpoint/2010/main" val="252918800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13588B-0D52-9C7D-23D1-F7FF690678D5}"/>
            </a:ext>
          </a:extLst>
        </p:cNvPr>
        <p:cNvGrpSpPr/>
        <p:nvPr/>
      </p:nvGrpSpPr>
      <p:grpSpPr>
        <a:xfrm>
          <a:off x="0" y="0"/>
          <a:ext cx="0" cy="0"/>
          <a:chOff x="0" y="0"/>
          <a:chExt cx="0" cy="0"/>
        </a:xfrm>
      </p:grpSpPr>
      <p:sp>
        <p:nvSpPr>
          <p:cNvPr id="60418" name="Rectangle 7">
            <a:extLst>
              <a:ext uri="{FF2B5EF4-FFF2-40B4-BE49-F238E27FC236}">
                <a16:creationId xmlns:a16="http://schemas.microsoft.com/office/drawing/2014/main" id="{5E5B5E24-544E-A167-1A2A-17348213F32C}"/>
              </a:ext>
            </a:extLst>
          </p:cNvPr>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pPr algn="r" eaLnBrk="1" hangingPunct="1">
              <a:lnSpc>
                <a:spcPct val="100000"/>
              </a:lnSpc>
              <a:spcBef>
                <a:spcPct val="0"/>
              </a:spcBef>
              <a:spcAft>
                <a:spcPct val="0"/>
              </a:spcAft>
            </a:pPr>
            <a:fld id="{5C6A48EF-E0CF-4142-8F3B-4517A59D8BDA}" type="slidenum">
              <a:rPr lang="en-CA" sz="1300">
                <a:latin typeface="Times New Roman" pitchFamily="18" charset="0"/>
              </a:rPr>
              <a:pPr algn="r" eaLnBrk="1" hangingPunct="1">
                <a:lnSpc>
                  <a:spcPct val="100000"/>
                </a:lnSpc>
                <a:spcBef>
                  <a:spcPct val="0"/>
                </a:spcBef>
                <a:spcAft>
                  <a:spcPct val="0"/>
                </a:spcAft>
              </a:pPr>
              <a:t>31</a:t>
            </a:fld>
            <a:endParaRPr lang="en-CA" sz="1300">
              <a:latin typeface="Times New Roman" pitchFamily="18" charset="0"/>
            </a:endParaRPr>
          </a:p>
        </p:txBody>
      </p:sp>
      <p:sp>
        <p:nvSpPr>
          <p:cNvPr id="60419" name="Rectangle 2">
            <a:extLst>
              <a:ext uri="{FF2B5EF4-FFF2-40B4-BE49-F238E27FC236}">
                <a16:creationId xmlns:a16="http://schemas.microsoft.com/office/drawing/2014/main" id="{F24E2D01-7DF4-40A0-EFF7-126A086B04E7}"/>
              </a:ext>
            </a:extLst>
          </p:cNvPr>
          <p:cNvSpPr>
            <a:spLocks noGrp="1" noRot="1" noChangeAspect="1" noChangeArrowheads="1" noTextEdit="1"/>
          </p:cNvSpPr>
          <p:nvPr>
            <p:ph type="sldImg"/>
          </p:nvPr>
        </p:nvSpPr>
        <p:spPr>
          <a:xfrm>
            <a:off x="457200" y="720725"/>
            <a:ext cx="6400800" cy="3600450"/>
          </a:xfrm>
          <a:ln/>
        </p:spPr>
      </p:sp>
      <p:sp>
        <p:nvSpPr>
          <p:cNvPr id="60420" name="Rectangle 3">
            <a:extLst>
              <a:ext uri="{FF2B5EF4-FFF2-40B4-BE49-F238E27FC236}">
                <a16:creationId xmlns:a16="http://schemas.microsoft.com/office/drawing/2014/main" id="{1371FA2A-3FEE-A692-1BEE-66DCB4E5E84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a:endParaRPr lang="en-CA" baseline="0" dirty="0"/>
          </a:p>
        </p:txBody>
      </p:sp>
    </p:spTree>
    <p:extLst>
      <p:ext uri="{BB962C8B-B14F-4D97-AF65-F5344CB8AC3E}">
        <p14:creationId xmlns:p14="http://schemas.microsoft.com/office/powerpoint/2010/main" val="288412250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3AA18B-25AE-CA6E-6CEF-1D0B0CCE6639}"/>
            </a:ext>
          </a:extLst>
        </p:cNvPr>
        <p:cNvGrpSpPr/>
        <p:nvPr/>
      </p:nvGrpSpPr>
      <p:grpSpPr>
        <a:xfrm>
          <a:off x="0" y="0"/>
          <a:ext cx="0" cy="0"/>
          <a:chOff x="0" y="0"/>
          <a:chExt cx="0" cy="0"/>
        </a:xfrm>
      </p:grpSpPr>
      <p:sp>
        <p:nvSpPr>
          <p:cNvPr id="60418" name="Rectangle 7">
            <a:extLst>
              <a:ext uri="{FF2B5EF4-FFF2-40B4-BE49-F238E27FC236}">
                <a16:creationId xmlns:a16="http://schemas.microsoft.com/office/drawing/2014/main" id="{0AC120AC-3415-6EC0-FBFC-66B349B458FA}"/>
              </a:ext>
            </a:extLst>
          </p:cNvPr>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pPr algn="r" eaLnBrk="1" hangingPunct="1">
              <a:lnSpc>
                <a:spcPct val="100000"/>
              </a:lnSpc>
              <a:spcBef>
                <a:spcPct val="0"/>
              </a:spcBef>
              <a:spcAft>
                <a:spcPct val="0"/>
              </a:spcAft>
            </a:pPr>
            <a:fld id="{5C6A48EF-E0CF-4142-8F3B-4517A59D8BDA}" type="slidenum">
              <a:rPr lang="en-CA" sz="1300">
                <a:latin typeface="Times New Roman" pitchFamily="18" charset="0"/>
              </a:rPr>
              <a:pPr algn="r" eaLnBrk="1" hangingPunct="1">
                <a:lnSpc>
                  <a:spcPct val="100000"/>
                </a:lnSpc>
                <a:spcBef>
                  <a:spcPct val="0"/>
                </a:spcBef>
                <a:spcAft>
                  <a:spcPct val="0"/>
                </a:spcAft>
              </a:pPr>
              <a:t>32</a:t>
            </a:fld>
            <a:endParaRPr lang="en-CA" sz="1300">
              <a:latin typeface="Times New Roman" pitchFamily="18" charset="0"/>
            </a:endParaRPr>
          </a:p>
        </p:txBody>
      </p:sp>
      <p:sp>
        <p:nvSpPr>
          <p:cNvPr id="60419" name="Rectangle 2">
            <a:extLst>
              <a:ext uri="{FF2B5EF4-FFF2-40B4-BE49-F238E27FC236}">
                <a16:creationId xmlns:a16="http://schemas.microsoft.com/office/drawing/2014/main" id="{B09068FB-32D8-8A0B-6C9C-DE55397737C5}"/>
              </a:ext>
            </a:extLst>
          </p:cNvPr>
          <p:cNvSpPr>
            <a:spLocks noGrp="1" noRot="1" noChangeAspect="1" noChangeArrowheads="1" noTextEdit="1"/>
          </p:cNvSpPr>
          <p:nvPr>
            <p:ph type="sldImg"/>
          </p:nvPr>
        </p:nvSpPr>
        <p:spPr>
          <a:xfrm>
            <a:off x="457200" y="720725"/>
            <a:ext cx="6400800" cy="3600450"/>
          </a:xfrm>
          <a:ln/>
        </p:spPr>
      </p:sp>
      <p:sp>
        <p:nvSpPr>
          <p:cNvPr id="60420" name="Rectangle 3">
            <a:extLst>
              <a:ext uri="{FF2B5EF4-FFF2-40B4-BE49-F238E27FC236}">
                <a16:creationId xmlns:a16="http://schemas.microsoft.com/office/drawing/2014/main" id="{183F3E68-9AAB-0D36-42FB-3827C697735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a:endParaRPr lang="en-CA" baseline="0" dirty="0"/>
          </a:p>
        </p:txBody>
      </p:sp>
    </p:spTree>
    <p:extLst>
      <p:ext uri="{BB962C8B-B14F-4D97-AF65-F5344CB8AC3E}">
        <p14:creationId xmlns:p14="http://schemas.microsoft.com/office/powerpoint/2010/main" val="192358613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B44629-FF41-F253-5BD4-D4D182BEB098}"/>
            </a:ext>
          </a:extLst>
        </p:cNvPr>
        <p:cNvGrpSpPr/>
        <p:nvPr/>
      </p:nvGrpSpPr>
      <p:grpSpPr>
        <a:xfrm>
          <a:off x="0" y="0"/>
          <a:ext cx="0" cy="0"/>
          <a:chOff x="0" y="0"/>
          <a:chExt cx="0" cy="0"/>
        </a:xfrm>
      </p:grpSpPr>
      <p:sp>
        <p:nvSpPr>
          <p:cNvPr id="60418" name="Rectangle 7">
            <a:extLst>
              <a:ext uri="{FF2B5EF4-FFF2-40B4-BE49-F238E27FC236}">
                <a16:creationId xmlns:a16="http://schemas.microsoft.com/office/drawing/2014/main" id="{C302456F-663C-F468-1B03-4F1392E59BCE}"/>
              </a:ext>
            </a:extLst>
          </p:cNvPr>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pPr algn="r" eaLnBrk="1" hangingPunct="1">
              <a:lnSpc>
                <a:spcPct val="100000"/>
              </a:lnSpc>
              <a:spcBef>
                <a:spcPct val="0"/>
              </a:spcBef>
              <a:spcAft>
                <a:spcPct val="0"/>
              </a:spcAft>
            </a:pPr>
            <a:fld id="{5C6A48EF-E0CF-4142-8F3B-4517A59D8BDA}" type="slidenum">
              <a:rPr lang="en-CA" sz="1300">
                <a:latin typeface="Times New Roman" pitchFamily="18" charset="0"/>
              </a:rPr>
              <a:pPr algn="r" eaLnBrk="1" hangingPunct="1">
                <a:lnSpc>
                  <a:spcPct val="100000"/>
                </a:lnSpc>
                <a:spcBef>
                  <a:spcPct val="0"/>
                </a:spcBef>
                <a:spcAft>
                  <a:spcPct val="0"/>
                </a:spcAft>
              </a:pPr>
              <a:t>33</a:t>
            </a:fld>
            <a:endParaRPr lang="en-CA" sz="1300">
              <a:latin typeface="Times New Roman" pitchFamily="18" charset="0"/>
            </a:endParaRPr>
          </a:p>
        </p:txBody>
      </p:sp>
      <p:sp>
        <p:nvSpPr>
          <p:cNvPr id="60419" name="Rectangle 2">
            <a:extLst>
              <a:ext uri="{FF2B5EF4-FFF2-40B4-BE49-F238E27FC236}">
                <a16:creationId xmlns:a16="http://schemas.microsoft.com/office/drawing/2014/main" id="{B2C689B5-5930-4292-8726-CDED2C5CB62C}"/>
              </a:ext>
            </a:extLst>
          </p:cNvPr>
          <p:cNvSpPr>
            <a:spLocks noGrp="1" noRot="1" noChangeAspect="1" noChangeArrowheads="1" noTextEdit="1"/>
          </p:cNvSpPr>
          <p:nvPr>
            <p:ph type="sldImg"/>
          </p:nvPr>
        </p:nvSpPr>
        <p:spPr>
          <a:xfrm>
            <a:off x="457200" y="720725"/>
            <a:ext cx="6400800" cy="3600450"/>
          </a:xfrm>
          <a:ln/>
        </p:spPr>
      </p:sp>
      <p:sp>
        <p:nvSpPr>
          <p:cNvPr id="60420" name="Rectangle 3">
            <a:extLst>
              <a:ext uri="{FF2B5EF4-FFF2-40B4-BE49-F238E27FC236}">
                <a16:creationId xmlns:a16="http://schemas.microsoft.com/office/drawing/2014/main" id="{F97A5A0A-1FF2-546D-4C96-8B7DB03E8B9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a:endParaRPr lang="en-CA" baseline="0" dirty="0"/>
          </a:p>
        </p:txBody>
      </p:sp>
    </p:spTree>
    <p:extLst>
      <p:ext uri="{BB962C8B-B14F-4D97-AF65-F5344CB8AC3E}">
        <p14:creationId xmlns:p14="http://schemas.microsoft.com/office/powerpoint/2010/main" val="163171713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88BBE7-C006-2487-AE9B-523656707940}"/>
            </a:ext>
          </a:extLst>
        </p:cNvPr>
        <p:cNvGrpSpPr/>
        <p:nvPr/>
      </p:nvGrpSpPr>
      <p:grpSpPr>
        <a:xfrm>
          <a:off x="0" y="0"/>
          <a:ext cx="0" cy="0"/>
          <a:chOff x="0" y="0"/>
          <a:chExt cx="0" cy="0"/>
        </a:xfrm>
      </p:grpSpPr>
      <p:sp>
        <p:nvSpPr>
          <p:cNvPr id="68610" name="Rectangle 7">
            <a:extLst>
              <a:ext uri="{FF2B5EF4-FFF2-40B4-BE49-F238E27FC236}">
                <a16:creationId xmlns:a16="http://schemas.microsoft.com/office/drawing/2014/main" id="{78515519-9D86-52F0-D428-98A79DBD9A0A}"/>
              </a:ext>
            </a:extLst>
          </p:cNvPr>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pPr algn="r" eaLnBrk="1" hangingPunct="1">
              <a:lnSpc>
                <a:spcPct val="100000"/>
              </a:lnSpc>
              <a:spcBef>
                <a:spcPct val="0"/>
              </a:spcBef>
              <a:spcAft>
                <a:spcPct val="0"/>
              </a:spcAft>
            </a:pPr>
            <a:fld id="{6126F05C-4E5E-4FC4-9811-B9FADA7C46A3}" type="slidenum">
              <a:rPr lang="en-CA" sz="1300">
                <a:latin typeface="Times New Roman" pitchFamily="18" charset="0"/>
              </a:rPr>
              <a:pPr algn="r" eaLnBrk="1" hangingPunct="1">
                <a:lnSpc>
                  <a:spcPct val="100000"/>
                </a:lnSpc>
                <a:spcBef>
                  <a:spcPct val="0"/>
                </a:spcBef>
                <a:spcAft>
                  <a:spcPct val="0"/>
                </a:spcAft>
              </a:pPr>
              <a:t>34</a:t>
            </a:fld>
            <a:endParaRPr lang="en-CA" sz="1300" dirty="0">
              <a:latin typeface="Times New Roman" pitchFamily="18" charset="0"/>
            </a:endParaRPr>
          </a:p>
        </p:txBody>
      </p:sp>
      <p:sp>
        <p:nvSpPr>
          <p:cNvPr id="68611" name="Rectangle 2">
            <a:extLst>
              <a:ext uri="{FF2B5EF4-FFF2-40B4-BE49-F238E27FC236}">
                <a16:creationId xmlns:a16="http://schemas.microsoft.com/office/drawing/2014/main" id="{4F682C01-B112-5185-0FC0-B33E68C19B9D}"/>
              </a:ext>
            </a:extLst>
          </p:cNvPr>
          <p:cNvSpPr>
            <a:spLocks noGrp="1" noRot="1" noChangeAspect="1" noChangeArrowheads="1" noTextEdit="1"/>
          </p:cNvSpPr>
          <p:nvPr>
            <p:ph type="sldImg"/>
          </p:nvPr>
        </p:nvSpPr>
        <p:spPr>
          <a:xfrm>
            <a:off x="457200" y="720725"/>
            <a:ext cx="6400800" cy="3600450"/>
          </a:xfrm>
          <a:ln/>
        </p:spPr>
      </p:sp>
      <p:sp>
        <p:nvSpPr>
          <p:cNvPr id="68612" name="Rectangle 3">
            <a:extLst>
              <a:ext uri="{FF2B5EF4-FFF2-40B4-BE49-F238E27FC236}">
                <a16:creationId xmlns:a16="http://schemas.microsoft.com/office/drawing/2014/main" id="{69EF8FDE-56B4-BA35-C203-52A94A39BFD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1" fontAlgn="base" latinLnBrk="0" hangingPunct="1">
              <a:lnSpc>
                <a:spcPct val="100000"/>
              </a:lnSpc>
              <a:spcBef>
                <a:spcPts val="1200"/>
              </a:spcBef>
              <a:spcAft>
                <a:spcPts val="1200"/>
              </a:spcAft>
              <a:buClrTx/>
              <a:buSzTx/>
              <a:buFont typeface="Arial" panose="020B0604020202020204" pitchFamily="34" charset="0"/>
              <a:buNone/>
              <a:tabLst/>
              <a:defRPr/>
            </a:pPr>
            <a:endParaRPr lang="en-US" dirty="0"/>
          </a:p>
        </p:txBody>
      </p:sp>
    </p:spTree>
    <p:extLst>
      <p:ext uri="{BB962C8B-B14F-4D97-AF65-F5344CB8AC3E}">
        <p14:creationId xmlns:p14="http://schemas.microsoft.com/office/powerpoint/2010/main" val="392183128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46D679-070D-F0E4-2AD0-CF34A277235C}"/>
            </a:ext>
          </a:extLst>
        </p:cNvPr>
        <p:cNvGrpSpPr/>
        <p:nvPr/>
      </p:nvGrpSpPr>
      <p:grpSpPr>
        <a:xfrm>
          <a:off x="0" y="0"/>
          <a:ext cx="0" cy="0"/>
          <a:chOff x="0" y="0"/>
          <a:chExt cx="0" cy="0"/>
        </a:xfrm>
      </p:grpSpPr>
      <p:sp>
        <p:nvSpPr>
          <p:cNvPr id="60418" name="Rectangle 7">
            <a:extLst>
              <a:ext uri="{FF2B5EF4-FFF2-40B4-BE49-F238E27FC236}">
                <a16:creationId xmlns:a16="http://schemas.microsoft.com/office/drawing/2014/main" id="{5A6A385A-8CE5-B1F3-32B6-FB9BB9A40C93}"/>
              </a:ext>
            </a:extLst>
          </p:cNvPr>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pPr algn="r" eaLnBrk="1" hangingPunct="1">
              <a:lnSpc>
                <a:spcPct val="100000"/>
              </a:lnSpc>
              <a:spcBef>
                <a:spcPct val="0"/>
              </a:spcBef>
              <a:spcAft>
                <a:spcPct val="0"/>
              </a:spcAft>
            </a:pPr>
            <a:fld id="{5C6A48EF-E0CF-4142-8F3B-4517A59D8BDA}" type="slidenum">
              <a:rPr lang="en-CA" sz="1300">
                <a:latin typeface="Times New Roman" pitchFamily="18" charset="0"/>
              </a:rPr>
              <a:pPr algn="r" eaLnBrk="1" hangingPunct="1">
                <a:lnSpc>
                  <a:spcPct val="100000"/>
                </a:lnSpc>
                <a:spcBef>
                  <a:spcPct val="0"/>
                </a:spcBef>
                <a:spcAft>
                  <a:spcPct val="0"/>
                </a:spcAft>
              </a:pPr>
              <a:t>35</a:t>
            </a:fld>
            <a:endParaRPr lang="en-CA" sz="1300">
              <a:latin typeface="Times New Roman" pitchFamily="18" charset="0"/>
            </a:endParaRPr>
          </a:p>
        </p:txBody>
      </p:sp>
      <p:sp>
        <p:nvSpPr>
          <p:cNvPr id="60419" name="Rectangle 2">
            <a:extLst>
              <a:ext uri="{FF2B5EF4-FFF2-40B4-BE49-F238E27FC236}">
                <a16:creationId xmlns:a16="http://schemas.microsoft.com/office/drawing/2014/main" id="{DA91DE6E-9F67-495A-9897-E52FC1E71992}"/>
              </a:ext>
            </a:extLst>
          </p:cNvPr>
          <p:cNvSpPr>
            <a:spLocks noGrp="1" noRot="1" noChangeAspect="1" noChangeArrowheads="1" noTextEdit="1"/>
          </p:cNvSpPr>
          <p:nvPr>
            <p:ph type="sldImg"/>
          </p:nvPr>
        </p:nvSpPr>
        <p:spPr>
          <a:xfrm>
            <a:off x="457200" y="720725"/>
            <a:ext cx="6400800" cy="3600450"/>
          </a:xfrm>
          <a:ln/>
        </p:spPr>
      </p:sp>
      <p:sp>
        <p:nvSpPr>
          <p:cNvPr id="60420" name="Rectangle 3">
            <a:extLst>
              <a:ext uri="{FF2B5EF4-FFF2-40B4-BE49-F238E27FC236}">
                <a16:creationId xmlns:a16="http://schemas.microsoft.com/office/drawing/2014/main" id="{E0F19713-2A48-9FA2-7903-A923183D79E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a:endParaRPr lang="en-CA" baseline="0" dirty="0"/>
          </a:p>
        </p:txBody>
      </p:sp>
    </p:spTree>
    <p:extLst>
      <p:ext uri="{BB962C8B-B14F-4D97-AF65-F5344CB8AC3E}">
        <p14:creationId xmlns:p14="http://schemas.microsoft.com/office/powerpoint/2010/main" val="92613530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fld id="{2C11D5B7-0971-4E2C-949D-D941AA1B9863}" type="slidenum">
              <a:rPr lang="en-CA" sz="1300" smtClean="0">
                <a:latin typeface="Garamond" panose="02020404030301010803" pitchFamily="18" charset="0"/>
              </a:rPr>
              <a:pPr/>
              <a:t>36</a:t>
            </a:fld>
            <a:endParaRPr lang="en-CA" sz="1300" dirty="0">
              <a:latin typeface="Garamond" panose="02020404030301010803" pitchFamily="18" charset="0"/>
            </a:endParaRPr>
          </a:p>
        </p:txBody>
      </p:sp>
      <p:sp>
        <p:nvSpPr>
          <p:cNvPr id="62467" name="Rectangle 2"/>
          <p:cNvSpPr>
            <a:spLocks noGrp="1" noRot="1" noChangeAspect="1" noChangeArrowheads="1" noTextEdit="1"/>
          </p:cNvSpPr>
          <p:nvPr>
            <p:ph type="sldImg"/>
          </p:nvPr>
        </p:nvSpPr>
        <p:spPr>
          <a:ln/>
        </p:spPr>
      </p:sp>
      <p:sp>
        <p:nvSpPr>
          <p:cNvPr id="624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extLst>
      <p:ext uri="{BB962C8B-B14F-4D97-AF65-F5344CB8AC3E}">
        <p14:creationId xmlns:p14="http://schemas.microsoft.com/office/powerpoint/2010/main" val="110836054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80A114-4E33-D962-D45B-CB214DD07099}"/>
            </a:ext>
          </a:extLst>
        </p:cNvPr>
        <p:cNvGrpSpPr/>
        <p:nvPr/>
      </p:nvGrpSpPr>
      <p:grpSpPr>
        <a:xfrm>
          <a:off x="0" y="0"/>
          <a:ext cx="0" cy="0"/>
          <a:chOff x="0" y="0"/>
          <a:chExt cx="0" cy="0"/>
        </a:xfrm>
      </p:grpSpPr>
      <p:sp>
        <p:nvSpPr>
          <p:cNvPr id="62466" name="Rectangle 7">
            <a:extLst>
              <a:ext uri="{FF2B5EF4-FFF2-40B4-BE49-F238E27FC236}">
                <a16:creationId xmlns:a16="http://schemas.microsoft.com/office/drawing/2014/main" id="{CDCFD39B-57D1-39CA-FD09-ADBA55DF237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fld id="{2C11D5B7-0971-4E2C-949D-D941AA1B9863}" type="slidenum">
              <a:rPr lang="en-CA" sz="1300" smtClean="0">
                <a:latin typeface="Garamond" panose="02020404030301010803" pitchFamily="18" charset="0"/>
              </a:rPr>
              <a:pPr/>
              <a:t>37</a:t>
            </a:fld>
            <a:endParaRPr lang="en-CA" sz="1300" dirty="0">
              <a:latin typeface="Garamond" panose="02020404030301010803" pitchFamily="18" charset="0"/>
            </a:endParaRPr>
          </a:p>
        </p:txBody>
      </p:sp>
      <p:sp>
        <p:nvSpPr>
          <p:cNvPr id="62467" name="Rectangle 2">
            <a:extLst>
              <a:ext uri="{FF2B5EF4-FFF2-40B4-BE49-F238E27FC236}">
                <a16:creationId xmlns:a16="http://schemas.microsoft.com/office/drawing/2014/main" id="{BA9E6A8F-BEF8-AC0F-8375-705FEDAB3681}"/>
              </a:ext>
            </a:extLst>
          </p:cNvPr>
          <p:cNvSpPr>
            <a:spLocks noGrp="1" noRot="1" noChangeAspect="1" noChangeArrowheads="1" noTextEdit="1"/>
          </p:cNvSpPr>
          <p:nvPr>
            <p:ph type="sldImg"/>
          </p:nvPr>
        </p:nvSpPr>
        <p:spPr>
          <a:ln/>
        </p:spPr>
      </p:sp>
      <p:sp>
        <p:nvSpPr>
          <p:cNvPr id="62468" name="Rectangle 3">
            <a:extLst>
              <a:ext uri="{FF2B5EF4-FFF2-40B4-BE49-F238E27FC236}">
                <a16:creationId xmlns:a16="http://schemas.microsoft.com/office/drawing/2014/main" id="{A5E01AFF-1A76-84E5-6515-323FCDFFF02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extLst>
      <p:ext uri="{BB962C8B-B14F-4D97-AF65-F5344CB8AC3E}">
        <p14:creationId xmlns:p14="http://schemas.microsoft.com/office/powerpoint/2010/main" val="271769717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2888BF-88A2-E5E9-D46A-B6BDBC45F4EB}"/>
            </a:ext>
          </a:extLst>
        </p:cNvPr>
        <p:cNvGrpSpPr/>
        <p:nvPr/>
      </p:nvGrpSpPr>
      <p:grpSpPr>
        <a:xfrm>
          <a:off x="0" y="0"/>
          <a:ext cx="0" cy="0"/>
          <a:chOff x="0" y="0"/>
          <a:chExt cx="0" cy="0"/>
        </a:xfrm>
      </p:grpSpPr>
      <p:sp>
        <p:nvSpPr>
          <p:cNvPr id="60418" name="Rectangle 7">
            <a:extLst>
              <a:ext uri="{FF2B5EF4-FFF2-40B4-BE49-F238E27FC236}">
                <a16:creationId xmlns:a16="http://schemas.microsoft.com/office/drawing/2014/main" id="{D9E3171B-0317-5629-F413-4965DA096E04}"/>
              </a:ext>
            </a:extLst>
          </p:cNvPr>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pPr algn="r" eaLnBrk="1" hangingPunct="1">
              <a:lnSpc>
                <a:spcPct val="100000"/>
              </a:lnSpc>
              <a:spcBef>
                <a:spcPct val="0"/>
              </a:spcBef>
              <a:spcAft>
                <a:spcPct val="0"/>
              </a:spcAft>
            </a:pPr>
            <a:fld id="{5C6A48EF-E0CF-4142-8F3B-4517A59D8BDA}" type="slidenum">
              <a:rPr lang="en-CA" sz="1300">
                <a:latin typeface="Times New Roman" pitchFamily="18" charset="0"/>
              </a:rPr>
              <a:pPr algn="r" eaLnBrk="1" hangingPunct="1">
                <a:lnSpc>
                  <a:spcPct val="100000"/>
                </a:lnSpc>
                <a:spcBef>
                  <a:spcPct val="0"/>
                </a:spcBef>
                <a:spcAft>
                  <a:spcPct val="0"/>
                </a:spcAft>
              </a:pPr>
              <a:t>38</a:t>
            </a:fld>
            <a:endParaRPr lang="en-CA" sz="1300">
              <a:latin typeface="Times New Roman" pitchFamily="18" charset="0"/>
            </a:endParaRPr>
          </a:p>
        </p:txBody>
      </p:sp>
      <p:sp>
        <p:nvSpPr>
          <p:cNvPr id="60419" name="Rectangle 2">
            <a:extLst>
              <a:ext uri="{FF2B5EF4-FFF2-40B4-BE49-F238E27FC236}">
                <a16:creationId xmlns:a16="http://schemas.microsoft.com/office/drawing/2014/main" id="{B0A9F097-3BAC-85FB-F236-967B4E66628A}"/>
              </a:ext>
            </a:extLst>
          </p:cNvPr>
          <p:cNvSpPr>
            <a:spLocks noGrp="1" noRot="1" noChangeAspect="1" noChangeArrowheads="1" noTextEdit="1"/>
          </p:cNvSpPr>
          <p:nvPr>
            <p:ph type="sldImg"/>
          </p:nvPr>
        </p:nvSpPr>
        <p:spPr>
          <a:xfrm>
            <a:off x="457200" y="720725"/>
            <a:ext cx="6400800" cy="3600450"/>
          </a:xfrm>
          <a:ln/>
        </p:spPr>
      </p:sp>
      <p:sp>
        <p:nvSpPr>
          <p:cNvPr id="60420" name="Rectangle 3">
            <a:extLst>
              <a:ext uri="{FF2B5EF4-FFF2-40B4-BE49-F238E27FC236}">
                <a16:creationId xmlns:a16="http://schemas.microsoft.com/office/drawing/2014/main" id="{07A14A0E-CD71-8C82-3305-A4AA0873D90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a:endParaRPr lang="en-CA" baseline="0" dirty="0"/>
          </a:p>
        </p:txBody>
      </p:sp>
    </p:spTree>
    <p:extLst>
      <p:ext uri="{BB962C8B-B14F-4D97-AF65-F5344CB8AC3E}">
        <p14:creationId xmlns:p14="http://schemas.microsoft.com/office/powerpoint/2010/main" val="400229719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D1064C-68D7-D60B-5B4A-80336937FDB6}"/>
            </a:ext>
          </a:extLst>
        </p:cNvPr>
        <p:cNvGrpSpPr/>
        <p:nvPr/>
      </p:nvGrpSpPr>
      <p:grpSpPr>
        <a:xfrm>
          <a:off x="0" y="0"/>
          <a:ext cx="0" cy="0"/>
          <a:chOff x="0" y="0"/>
          <a:chExt cx="0" cy="0"/>
        </a:xfrm>
      </p:grpSpPr>
      <p:sp>
        <p:nvSpPr>
          <p:cNvPr id="68610" name="Rectangle 7">
            <a:extLst>
              <a:ext uri="{FF2B5EF4-FFF2-40B4-BE49-F238E27FC236}">
                <a16:creationId xmlns:a16="http://schemas.microsoft.com/office/drawing/2014/main" id="{705758C8-8AD2-F2E5-ECDB-E5EAF9456258}"/>
              </a:ext>
            </a:extLst>
          </p:cNvPr>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pPr algn="r" eaLnBrk="1" hangingPunct="1">
              <a:lnSpc>
                <a:spcPct val="100000"/>
              </a:lnSpc>
              <a:spcBef>
                <a:spcPct val="0"/>
              </a:spcBef>
              <a:spcAft>
                <a:spcPct val="0"/>
              </a:spcAft>
            </a:pPr>
            <a:fld id="{6126F05C-4E5E-4FC4-9811-B9FADA7C46A3}" type="slidenum">
              <a:rPr lang="en-CA" sz="1300">
                <a:latin typeface="Times New Roman" pitchFamily="18" charset="0"/>
              </a:rPr>
              <a:pPr algn="r" eaLnBrk="1" hangingPunct="1">
                <a:lnSpc>
                  <a:spcPct val="100000"/>
                </a:lnSpc>
                <a:spcBef>
                  <a:spcPct val="0"/>
                </a:spcBef>
                <a:spcAft>
                  <a:spcPct val="0"/>
                </a:spcAft>
              </a:pPr>
              <a:t>39</a:t>
            </a:fld>
            <a:endParaRPr lang="en-CA" sz="1300" dirty="0">
              <a:latin typeface="Times New Roman" pitchFamily="18" charset="0"/>
            </a:endParaRPr>
          </a:p>
        </p:txBody>
      </p:sp>
      <p:sp>
        <p:nvSpPr>
          <p:cNvPr id="68611" name="Rectangle 2">
            <a:extLst>
              <a:ext uri="{FF2B5EF4-FFF2-40B4-BE49-F238E27FC236}">
                <a16:creationId xmlns:a16="http://schemas.microsoft.com/office/drawing/2014/main" id="{19D1B8A9-B960-4A28-A39A-75605E3F618C}"/>
              </a:ext>
            </a:extLst>
          </p:cNvPr>
          <p:cNvSpPr>
            <a:spLocks noGrp="1" noRot="1" noChangeAspect="1" noChangeArrowheads="1" noTextEdit="1"/>
          </p:cNvSpPr>
          <p:nvPr>
            <p:ph type="sldImg"/>
          </p:nvPr>
        </p:nvSpPr>
        <p:spPr>
          <a:xfrm>
            <a:off x="457200" y="720725"/>
            <a:ext cx="6400800" cy="3600450"/>
          </a:xfrm>
          <a:ln/>
        </p:spPr>
      </p:sp>
      <p:sp>
        <p:nvSpPr>
          <p:cNvPr id="68612" name="Rectangle 3">
            <a:extLst>
              <a:ext uri="{FF2B5EF4-FFF2-40B4-BE49-F238E27FC236}">
                <a16:creationId xmlns:a16="http://schemas.microsoft.com/office/drawing/2014/main" id="{C4772274-BD95-1700-B0E2-F0D712F467A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1" fontAlgn="base" latinLnBrk="0" hangingPunct="1">
              <a:lnSpc>
                <a:spcPct val="100000"/>
              </a:lnSpc>
              <a:spcBef>
                <a:spcPts val="1200"/>
              </a:spcBef>
              <a:spcAft>
                <a:spcPts val="1200"/>
              </a:spcAft>
              <a:buClrTx/>
              <a:buSzTx/>
              <a:buFont typeface="Arial" panose="020B0604020202020204" pitchFamily="34" charset="0"/>
              <a:buNone/>
              <a:tabLst/>
              <a:defRPr/>
            </a:pPr>
            <a:endParaRPr lang="en-US" dirty="0"/>
          </a:p>
        </p:txBody>
      </p:sp>
    </p:spTree>
    <p:extLst>
      <p:ext uri="{BB962C8B-B14F-4D97-AF65-F5344CB8AC3E}">
        <p14:creationId xmlns:p14="http://schemas.microsoft.com/office/powerpoint/2010/main" val="33753572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pPr algn="r" eaLnBrk="1" hangingPunct="1">
              <a:lnSpc>
                <a:spcPct val="100000"/>
              </a:lnSpc>
              <a:spcBef>
                <a:spcPct val="0"/>
              </a:spcBef>
              <a:spcAft>
                <a:spcPct val="0"/>
              </a:spcAft>
            </a:pPr>
            <a:fld id="{5C6A48EF-E0CF-4142-8F3B-4517A59D8BDA}" type="slidenum">
              <a:rPr lang="en-CA" sz="1300">
                <a:latin typeface="Times New Roman" pitchFamily="18" charset="0"/>
              </a:rPr>
              <a:pPr algn="r" eaLnBrk="1" hangingPunct="1">
                <a:lnSpc>
                  <a:spcPct val="100000"/>
                </a:lnSpc>
                <a:spcBef>
                  <a:spcPct val="0"/>
                </a:spcBef>
                <a:spcAft>
                  <a:spcPct val="0"/>
                </a:spcAft>
              </a:pPr>
              <a:t>4</a:t>
            </a:fld>
            <a:endParaRPr lang="en-CA" sz="1300" dirty="0">
              <a:latin typeface="Times New Roman" pitchFamily="18" charset="0"/>
            </a:endParaRPr>
          </a:p>
        </p:txBody>
      </p:sp>
      <p:sp>
        <p:nvSpPr>
          <p:cNvPr id="60419" name="Rectangle 2"/>
          <p:cNvSpPr>
            <a:spLocks noGrp="1" noRot="1" noChangeAspect="1" noChangeArrowheads="1" noTextEdit="1"/>
          </p:cNvSpPr>
          <p:nvPr>
            <p:ph type="sldImg"/>
          </p:nvPr>
        </p:nvSpPr>
        <p:spPr>
          <a:xfrm>
            <a:off x="457200" y="720725"/>
            <a:ext cx="6400800" cy="3600450"/>
          </a:xfrm>
          <a:ln/>
        </p:spPr>
      </p:sp>
      <p:sp>
        <p:nvSpPr>
          <p:cNvPr id="604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a:endParaRPr lang="en-US" baseline="0" dirty="0"/>
          </a:p>
        </p:txBody>
      </p:sp>
    </p:spTree>
    <p:extLst>
      <p:ext uri="{BB962C8B-B14F-4D97-AF65-F5344CB8AC3E}">
        <p14:creationId xmlns:p14="http://schemas.microsoft.com/office/powerpoint/2010/main" val="224134167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fld id="{CB715B7A-2811-4BA3-A7DC-D495C89D3B9B}" type="slidenum">
              <a:rPr lang="en-CA" sz="1300" smtClean="0">
                <a:latin typeface="Garamond" panose="02020404030301010803" pitchFamily="18" charset="0"/>
              </a:rPr>
              <a:pPr/>
              <a:t>40</a:t>
            </a:fld>
            <a:endParaRPr lang="en-CA" sz="1300" dirty="0">
              <a:latin typeface="Garamond" panose="02020404030301010803" pitchFamily="18" charset="0"/>
            </a:endParaRPr>
          </a:p>
        </p:txBody>
      </p:sp>
      <p:sp>
        <p:nvSpPr>
          <p:cNvPr id="84995" name="Rectangle 2"/>
          <p:cNvSpPr>
            <a:spLocks noGrp="1" noRot="1" noChangeAspect="1" noChangeArrowheads="1" noTextEdit="1"/>
          </p:cNvSpPr>
          <p:nvPr>
            <p:ph type="sldImg"/>
          </p:nvPr>
        </p:nvSpPr>
        <p:spPr>
          <a:ln/>
        </p:spPr>
      </p:sp>
      <p:sp>
        <p:nvSpPr>
          <p:cNvPr id="849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t>Around 250 BC. Archimedes was one of the finest mathematicians of antiquity. He derived the formula for the volume of a sphere, and found an accurate value for pi. But it is the story of King Hieron II of Syracuse and the gold crown for which he is most famous. The king had commissioned the crafting of a crown as a tribute to the gods. He gave a carefully weighed amount of gold to a smith, who produced a beautiful crown within due course. The king became suspicious, however, that the craftsman had not used all of the gold he had been given in the crown. It was a common trick to alloy gold with cheaper silver, but the King knew no way of proving that the craftsman had been dishonest. He called upon his close friend Archimedes to solve the problem. Archimedes knew that gold and silver have different densities, meaning that a lump of gold will weigh about twice as much as a lump of silver the same size. The trouble was that no one knew how to work out the size of an irregularly shaped object like a crown. Whilst he was pondering this conundrum, Archimedes went to the public baths to relax. As he slipped into the water he noticed some spilling over the edge, and he had a sudden flash of inspiration. The displaced water must have exactly the same volume as him. And if you know the volume of an object you can easily calculate its density. All Archimedes had to do was find out whether a lump of pure gold, with the same volume as the crown, weighed more. The crown would be lighter than it should be if the craftsman had deviously used some silver instead. Archimedes, in a fit of jubilation, leapt straight out of the bath and ran naked down the streets shouting “Eureka!” – “I’ve found it!”. The goldsmith soon confessed and was dealt with by the King. Archimedes continued with this line of thought to arrive at the principle of buoyancy. He realized that if the weight of water displaced is greater than the weight of the object itself, then it will float. It is unlikely that there has been another mathematician so devoted to his subject since Archimedes. He was thinking through a problem even when he died. Syracuse surrendered to Rome in 212 BC, but Archimedes was typically unaware of what was going on around him as troops entered the city. A soldier approaching Archimedes disturbed the geometrical diagrams he had been drawing in a sand pit. Archimedes angrily growled “Keep off, you!” and was slain by the soldier, not realizing who it was. </a:t>
            </a:r>
          </a:p>
          <a:p>
            <a:endParaRPr lang="en-US" dirty="0"/>
          </a:p>
          <a:p>
            <a:pPr algn="l"/>
            <a:r>
              <a:rPr lang="en-CA" b="0" i="0" dirty="0">
                <a:solidFill>
                  <a:srgbClr val="1F1F1F"/>
                </a:solidFill>
                <a:effectLst/>
                <a:latin typeface="Google Sans"/>
              </a:rPr>
              <a:t>d = M/V</a:t>
            </a:r>
          </a:p>
          <a:p>
            <a:pPr algn="l"/>
            <a:r>
              <a:rPr lang="en-CA" b="0" i="0" dirty="0">
                <a:solidFill>
                  <a:srgbClr val="1F1F1F"/>
                </a:solidFill>
                <a:effectLst/>
                <a:latin typeface="Google Sans"/>
              </a:rPr>
              <a:t>The formula for density is </a:t>
            </a:r>
            <a:r>
              <a:rPr lang="en-CA" b="0" i="0" dirty="0">
                <a:solidFill>
                  <a:srgbClr val="040C28"/>
                </a:solidFill>
                <a:effectLst/>
                <a:latin typeface="Google Sans"/>
              </a:rPr>
              <a:t>d = M/V</a:t>
            </a:r>
            <a:r>
              <a:rPr lang="en-CA" b="0" i="0" dirty="0">
                <a:solidFill>
                  <a:srgbClr val="1F1F1F"/>
                </a:solidFill>
                <a:effectLst/>
                <a:latin typeface="Google Sans"/>
              </a:rPr>
              <a:t>, where d is density, M is mass, and V is volume. Density is commonly expressed in units of grams per cubic centimetre.</a:t>
            </a:r>
            <a:endParaRPr lang="en-CA" b="0" i="0" dirty="0">
              <a:solidFill>
                <a:srgbClr val="1F1F1F"/>
              </a:solidFill>
              <a:effectLst/>
              <a:latin typeface="Arial" panose="020B0604020202020204" pitchFamily="34" charset="0"/>
            </a:endParaRPr>
          </a:p>
        </p:txBody>
      </p:sp>
    </p:spTree>
    <p:extLst>
      <p:ext uri="{BB962C8B-B14F-4D97-AF65-F5344CB8AC3E}">
        <p14:creationId xmlns:p14="http://schemas.microsoft.com/office/powerpoint/2010/main" val="68644663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fld id="{CB715B7A-2811-4BA3-A7DC-D495C89D3B9B}" type="slidenum">
              <a:rPr lang="en-CA" sz="1300" smtClean="0">
                <a:latin typeface="Garamond" panose="02020404030301010803" pitchFamily="18" charset="0"/>
              </a:rPr>
              <a:pPr/>
              <a:t>41</a:t>
            </a:fld>
            <a:endParaRPr lang="en-CA" sz="1300" dirty="0">
              <a:latin typeface="Garamond" panose="02020404030301010803" pitchFamily="18" charset="0"/>
            </a:endParaRPr>
          </a:p>
        </p:txBody>
      </p:sp>
      <p:sp>
        <p:nvSpPr>
          <p:cNvPr id="84995" name="Rectangle 2"/>
          <p:cNvSpPr>
            <a:spLocks noGrp="1" noRot="1" noChangeAspect="1" noChangeArrowheads="1" noTextEdit="1"/>
          </p:cNvSpPr>
          <p:nvPr>
            <p:ph type="sldImg"/>
          </p:nvPr>
        </p:nvSpPr>
        <p:spPr>
          <a:ln/>
        </p:spPr>
      </p:sp>
      <p:sp>
        <p:nvSpPr>
          <p:cNvPr id="849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b="1" dirty="0"/>
              <a:t>Heuristics</a:t>
            </a:r>
            <a:r>
              <a:rPr lang="en-US" dirty="0"/>
              <a:t> are best for quick, approximate solutions to specific problems when computational resources are limited. Problem-specific. Examples: Hill climbing, A*</a:t>
            </a:r>
          </a:p>
          <a:p>
            <a:r>
              <a:rPr lang="en-US" b="1" dirty="0"/>
              <a:t>Metaheuristics</a:t>
            </a:r>
            <a:r>
              <a:rPr lang="en-US" dirty="0"/>
              <a:t> are versatile and more powerful for solving complex optimization problems, especially when the solution space is large and contains many local optima. Problem-independent. Examples: SA, TA, GA, PSO, ACO</a:t>
            </a:r>
          </a:p>
        </p:txBody>
      </p:sp>
    </p:spTree>
    <p:extLst>
      <p:ext uri="{BB962C8B-B14F-4D97-AF65-F5344CB8AC3E}">
        <p14:creationId xmlns:p14="http://schemas.microsoft.com/office/powerpoint/2010/main" val="139455532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pPr algn="r" eaLnBrk="1" hangingPunct="1">
              <a:lnSpc>
                <a:spcPct val="100000"/>
              </a:lnSpc>
              <a:spcBef>
                <a:spcPct val="0"/>
              </a:spcBef>
              <a:spcAft>
                <a:spcPct val="0"/>
              </a:spcAft>
            </a:pPr>
            <a:fld id="{8BDFC0F9-7656-4D86-B484-9398287E8AE1}" type="slidenum">
              <a:rPr lang="en-CA" sz="1300">
                <a:latin typeface="Garamond" panose="02020404030301010803" pitchFamily="18" charset="0"/>
              </a:rPr>
              <a:pPr algn="r" eaLnBrk="1" hangingPunct="1">
                <a:lnSpc>
                  <a:spcPct val="100000"/>
                </a:lnSpc>
                <a:spcBef>
                  <a:spcPct val="0"/>
                </a:spcBef>
                <a:spcAft>
                  <a:spcPct val="0"/>
                </a:spcAft>
              </a:pPr>
              <a:t>42</a:t>
            </a:fld>
            <a:endParaRPr lang="en-CA" sz="1300" dirty="0">
              <a:latin typeface="Garamond" panose="02020404030301010803" pitchFamily="18" charset="0"/>
            </a:endParaRPr>
          </a:p>
        </p:txBody>
      </p:sp>
      <p:sp>
        <p:nvSpPr>
          <p:cNvPr id="56323" name="Rectangle 2"/>
          <p:cNvSpPr>
            <a:spLocks noGrp="1" noRot="1" noChangeAspect="1" noChangeArrowheads="1" noTextEdit="1"/>
          </p:cNvSpPr>
          <p:nvPr>
            <p:ph type="sldImg"/>
          </p:nvPr>
        </p:nvSpPr>
        <p:spPr>
          <a:ln/>
        </p:spPr>
      </p:sp>
      <p:sp>
        <p:nvSpPr>
          <p:cNvPr id="563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CA" dirty="0"/>
              <a:t>For larger versions of the </a:t>
            </a:r>
            <a:r>
              <a:rPr lang="en-CA" i="1" dirty="0"/>
              <a:t>n</a:t>
            </a:r>
            <a:r>
              <a:rPr lang="en-CA" dirty="0"/>
              <a:t>-puzzle, finding a solution is easy, but the problem of finding the </a:t>
            </a:r>
            <a:r>
              <a:rPr lang="en-CA" i="1" dirty="0"/>
              <a:t>shortest</a:t>
            </a:r>
            <a:r>
              <a:rPr lang="en-CA" dirty="0"/>
              <a:t> solution is </a:t>
            </a:r>
            <a:r>
              <a:rPr lang="en-CA" dirty="0">
                <a:hlinkClick r:id="rId3" action="ppaction://hlinkfile" tooltip="NP-hard"/>
              </a:rPr>
              <a:t>NP-hard</a:t>
            </a:r>
            <a:r>
              <a:rPr lang="en-CA" dirty="0"/>
              <a:t>.</a:t>
            </a:r>
            <a:r>
              <a:rPr lang="en-CA" baseline="30000" dirty="0">
                <a:hlinkClick r:id="rId4" action="ppaction://hlinkfile"/>
              </a:rPr>
              <a:t>[1]</a:t>
            </a:r>
            <a:r>
              <a:rPr lang="en-CA" dirty="0"/>
              <a:t> For the 15-puzzle, lengths of optimal solutions range from 0 to 80 moves; the 8-puzzle can be solved in 31 moves or fewer.</a:t>
            </a:r>
            <a:endParaRPr lang="en-US" dirty="0"/>
          </a:p>
        </p:txBody>
      </p:sp>
    </p:spTree>
    <p:extLst>
      <p:ext uri="{BB962C8B-B14F-4D97-AF65-F5344CB8AC3E}">
        <p14:creationId xmlns:p14="http://schemas.microsoft.com/office/powerpoint/2010/main" val="99108914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fld id="{FA2330DA-29F0-4AA0-A3EB-9AFD9AE3DCFE}" type="slidenum">
              <a:rPr lang="en-CA" sz="1300" smtClean="0">
                <a:latin typeface="Garamond" panose="02020404030301010803" pitchFamily="18" charset="0"/>
              </a:rPr>
              <a:pPr/>
              <a:t>43</a:t>
            </a:fld>
            <a:endParaRPr lang="en-CA" sz="1300" dirty="0">
              <a:latin typeface="Garamond" panose="02020404030301010803" pitchFamily="18" charset="0"/>
            </a:endParaRPr>
          </a:p>
        </p:txBody>
      </p:sp>
      <p:sp>
        <p:nvSpPr>
          <p:cNvPr id="57347" name="Rectangle 2"/>
          <p:cNvSpPr>
            <a:spLocks noGrp="1" noRot="1" noChangeAspect="1" noChangeArrowheads="1" noTextEdit="1"/>
          </p:cNvSpPr>
          <p:nvPr>
            <p:ph type="sldImg"/>
          </p:nvPr>
        </p:nvSpPr>
        <p:spPr>
          <a:ln/>
        </p:spPr>
      </p:sp>
      <p:sp>
        <p:nvSpPr>
          <p:cNvPr id="573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extLst>
      <p:ext uri="{BB962C8B-B14F-4D97-AF65-F5344CB8AC3E}">
        <p14:creationId xmlns:p14="http://schemas.microsoft.com/office/powerpoint/2010/main" val="409285028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fld id="{D31A311B-651B-48DD-AA49-05AF591E0CC7}" type="slidenum">
              <a:rPr lang="en-CA" sz="1300" smtClean="0">
                <a:latin typeface="Garamond" panose="02020404030301010803" pitchFamily="18" charset="0"/>
              </a:rPr>
              <a:pPr/>
              <a:t>44</a:t>
            </a:fld>
            <a:endParaRPr lang="en-CA" sz="1300" dirty="0">
              <a:latin typeface="Garamond" panose="02020404030301010803" pitchFamily="18" charset="0"/>
            </a:endParaRPr>
          </a:p>
        </p:txBody>
      </p:sp>
      <p:sp>
        <p:nvSpPr>
          <p:cNvPr id="58371" name="Rectangle 2"/>
          <p:cNvSpPr>
            <a:spLocks noGrp="1" noRot="1" noChangeAspect="1" noChangeArrowheads="1" noTextEdit="1"/>
          </p:cNvSpPr>
          <p:nvPr>
            <p:ph type="sldImg"/>
          </p:nvPr>
        </p:nvSpPr>
        <p:spPr>
          <a:ln/>
        </p:spPr>
      </p:sp>
      <p:sp>
        <p:nvSpPr>
          <p:cNvPr id="583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extLst>
      <p:ext uri="{BB962C8B-B14F-4D97-AF65-F5344CB8AC3E}">
        <p14:creationId xmlns:p14="http://schemas.microsoft.com/office/powerpoint/2010/main" val="285354858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fld id="{D31A311B-651B-48DD-AA49-05AF591E0CC7}" type="slidenum">
              <a:rPr lang="en-CA" sz="1300" smtClean="0">
                <a:latin typeface="Garamond" panose="02020404030301010803" pitchFamily="18" charset="0"/>
              </a:rPr>
              <a:pPr/>
              <a:t>45</a:t>
            </a:fld>
            <a:endParaRPr lang="en-CA" sz="1300" dirty="0">
              <a:latin typeface="Garamond" panose="02020404030301010803" pitchFamily="18" charset="0"/>
            </a:endParaRPr>
          </a:p>
        </p:txBody>
      </p:sp>
      <p:sp>
        <p:nvSpPr>
          <p:cNvPr id="58371" name="Rectangle 2"/>
          <p:cNvSpPr>
            <a:spLocks noGrp="1" noRot="1" noChangeAspect="1" noChangeArrowheads="1" noTextEdit="1"/>
          </p:cNvSpPr>
          <p:nvPr>
            <p:ph type="sldImg"/>
          </p:nvPr>
        </p:nvSpPr>
        <p:spPr>
          <a:ln/>
        </p:spPr>
      </p:sp>
      <p:sp>
        <p:nvSpPr>
          <p:cNvPr id="583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extLst>
      <p:ext uri="{BB962C8B-B14F-4D97-AF65-F5344CB8AC3E}">
        <p14:creationId xmlns:p14="http://schemas.microsoft.com/office/powerpoint/2010/main" val="205344002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BA58C5-3DB2-5FF2-181E-6814FA9C8145}"/>
            </a:ext>
          </a:extLst>
        </p:cNvPr>
        <p:cNvGrpSpPr/>
        <p:nvPr/>
      </p:nvGrpSpPr>
      <p:grpSpPr>
        <a:xfrm>
          <a:off x="0" y="0"/>
          <a:ext cx="0" cy="0"/>
          <a:chOff x="0" y="0"/>
          <a:chExt cx="0" cy="0"/>
        </a:xfrm>
      </p:grpSpPr>
      <p:sp>
        <p:nvSpPr>
          <p:cNvPr id="68610" name="Rectangle 7">
            <a:extLst>
              <a:ext uri="{FF2B5EF4-FFF2-40B4-BE49-F238E27FC236}">
                <a16:creationId xmlns:a16="http://schemas.microsoft.com/office/drawing/2014/main" id="{74C9617B-5755-23D4-021E-79358492BC45}"/>
              </a:ext>
            </a:extLst>
          </p:cNvPr>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pPr algn="r" eaLnBrk="1" hangingPunct="1">
              <a:lnSpc>
                <a:spcPct val="100000"/>
              </a:lnSpc>
              <a:spcBef>
                <a:spcPct val="0"/>
              </a:spcBef>
              <a:spcAft>
                <a:spcPct val="0"/>
              </a:spcAft>
            </a:pPr>
            <a:fld id="{6126F05C-4E5E-4FC4-9811-B9FADA7C46A3}" type="slidenum">
              <a:rPr lang="en-CA" sz="1300">
                <a:latin typeface="Times New Roman" pitchFamily="18" charset="0"/>
              </a:rPr>
              <a:pPr algn="r" eaLnBrk="1" hangingPunct="1">
                <a:lnSpc>
                  <a:spcPct val="100000"/>
                </a:lnSpc>
                <a:spcBef>
                  <a:spcPct val="0"/>
                </a:spcBef>
                <a:spcAft>
                  <a:spcPct val="0"/>
                </a:spcAft>
              </a:pPr>
              <a:t>46</a:t>
            </a:fld>
            <a:endParaRPr lang="en-CA" sz="1300" dirty="0">
              <a:latin typeface="Times New Roman" pitchFamily="18" charset="0"/>
            </a:endParaRPr>
          </a:p>
        </p:txBody>
      </p:sp>
      <p:sp>
        <p:nvSpPr>
          <p:cNvPr id="68611" name="Rectangle 2">
            <a:extLst>
              <a:ext uri="{FF2B5EF4-FFF2-40B4-BE49-F238E27FC236}">
                <a16:creationId xmlns:a16="http://schemas.microsoft.com/office/drawing/2014/main" id="{B159C2A4-7349-713A-F6C0-5A0C56916980}"/>
              </a:ext>
            </a:extLst>
          </p:cNvPr>
          <p:cNvSpPr>
            <a:spLocks noGrp="1" noRot="1" noChangeAspect="1" noChangeArrowheads="1" noTextEdit="1"/>
          </p:cNvSpPr>
          <p:nvPr>
            <p:ph type="sldImg"/>
          </p:nvPr>
        </p:nvSpPr>
        <p:spPr>
          <a:xfrm>
            <a:off x="457200" y="720725"/>
            <a:ext cx="6400800" cy="3600450"/>
          </a:xfrm>
          <a:ln/>
        </p:spPr>
      </p:sp>
      <p:sp>
        <p:nvSpPr>
          <p:cNvPr id="68612" name="Rectangle 3">
            <a:extLst>
              <a:ext uri="{FF2B5EF4-FFF2-40B4-BE49-F238E27FC236}">
                <a16:creationId xmlns:a16="http://schemas.microsoft.com/office/drawing/2014/main" id="{E494B73B-A590-62A9-B189-740132BA8A0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1" fontAlgn="base" latinLnBrk="0" hangingPunct="1">
              <a:lnSpc>
                <a:spcPct val="100000"/>
              </a:lnSpc>
              <a:spcBef>
                <a:spcPts val="1200"/>
              </a:spcBef>
              <a:spcAft>
                <a:spcPts val="1200"/>
              </a:spcAft>
              <a:buClrTx/>
              <a:buSzTx/>
              <a:buFont typeface="Arial" panose="020B0604020202020204" pitchFamily="34" charset="0"/>
              <a:buNone/>
              <a:tabLst/>
              <a:defRPr/>
            </a:pPr>
            <a:endParaRPr lang="en-US" dirty="0"/>
          </a:p>
        </p:txBody>
      </p:sp>
    </p:spTree>
    <p:extLst>
      <p:ext uri="{BB962C8B-B14F-4D97-AF65-F5344CB8AC3E}">
        <p14:creationId xmlns:p14="http://schemas.microsoft.com/office/powerpoint/2010/main" val="409751267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EABA2B-7F5A-038F-B68B-43500D5A06ED}"/>
            </a:ext>
          </a:extLst>
        </p:cNvPr>
        <p:cNvGrpSpPr/>
        <p:nvPr/>
      </p:nvGrpSpPr>
      <p:grpSpPr>
        <a:xfrm>
          <a:off x="0" y="0"/>
          <a:ext cx="0" cy="0"/>
          <a:chOff x="0" y="0"/>
          <a:chExt cx="0" cy="0"/>
        </a:xfrm>
      </p:grpSpPr>
      <p:sp>
        <p:nvSpPr>
          <p:cNvPr id="60418" name="Rectangle 7">
            <a:extLst>
              <a:ext uri="{FF2B5EF4-FFF2-40B4-BE49-F238E27FC236}">
                <a16:creationId xmlns:a16="http://schemas.microsoft.com/office/drawing/2014/main" id="{AD99F246-BB86-81CD-082E-5A00901584E1}"/>
              </a:ext>
            </a:extLst>
          </p:cNvPr>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pPr algn="r" eaLnBrk="1" hangingPunct="1">
              <a:lnSpc>
                <a:spcPct val="100000"/>
              </a:lnSpc>
              <a:spcBef>
                <a:spcPct val="0"/>
              </a:spcBef>
              <a:spcAft>
                <a:spcPct val="0"/>
              </a:spcAft>
            </a:pPr>
            <a:fld id="{5C6A48EF-E0CF-4142-8F3B-4517A59D8BDA}" type="slidenum">
              <a:rPr lang="en-CA" sz="1300">
                <a:latin typeface="Times New Roman" pitchFamily="18" charset="0"/>
              </a:rPr>
              <a:pPr algn="r" eaLnBrk="1" hangingPunct="1">
                <a:lnSpc>
                  <a:spcPct val="100000"/>
                </a:lnSpc>
                <a:spcBef>
                  <a:spcPct val="0"/>
                </a:spcBef>
                <a:spcAft>
                  <a:spcPct val="0"/>
                </a:spcAft>
              </a:pPr>
              <a:t>47</a:t>
            </a:fld>
            <a:endParaRPr lang="en-CA" sz="1300">
              <a:latin typeface="Times New Roman" pitchFamily="18" charset="0"/>
            </a:endParaRPr>
          </a:p>
        </p:txBody>
      </p:sp>
      <p:sp>
        <p:nvSpPr>
          <p:cNvPr id="60419" name="Rectangle 2">
            <a:extLst>
              <a:ext uri="{FF2B5EF4-FFF2-40B4-BE49-F238E27FC236}">
                <a16:creationId xmlns:a16="http://schemas.microsoft.com/office/drawing/2014/main" id="{E5D0B7BA-2B39-1837-10C5-2FF444783706}"/>
              </a:ext>
            </a:extLst>
          </p:cNvPr>
          <p:cNvSpPr>
            <a:spLocks noGrp="1" noRot="1" noChangeAspect="1" noChangeArrowheads="1" noTextEdit="1"/>
          </p:cNvSpPr>
          <p:nvPr>
            <p:ph type="sldImg"/>
          </p:nvPr>
        </p:nvSpPr>
        <p:spPr>
          <a:xfrm>
            <a:off x="457200" y="720725"/>
            <a:ext cx="6400800" cy="3600450"/>
          </a:xfrm>
          <a:ln/>
        </p:spPr>
      </p:sp>
      <p:sp>
        <p:nvSpPr>
          <p:cNvPr id="60420" name="Rectangle 3">
            <a:extLst>
              <a:ext uri="{FF2B5EF4-FFF2-40B4-BE49-F238E27FC236}">
                <a16:creationId xmlns:a16="http://schemas.microsoft.com/office/drawing/2014/main" id="{E6825A47-5051-912F-7008-36786D34068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a:endParaRPr lang="en-CA" baseline="0" dirty="0"/>
          </a:p>
        </p:txBody>
      </p:sp>
    </p:spTree>
    <p:extLst>
      <p:ext uri="{BB962C8B-B14F-4D97-AF65-F5344CB8AC3E}">
        <p14:creationId xmlns:p14="http://schemas.microsoft.com/office/powerpoint/2010/main" val="21958967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pPr algn="r" eaLnBrk="1" hangingPunct="1">
              <a:lnSpc>
                <a:spcPct val="100000"/>
              </a:lnSpc>
              <a:spcBef>
                <a:spcPct val="0"/>
              </a:spcBef>
              <a:spcAft>
                <a:spcPct val="0"/>
              </a:spcAft>
            </a:pPr>
            <a:fld id="{5C6A48EF-E0CF-4142-8F3B-4517A59D8BDA}" type="slidenum">
              <a:rPr lang="en-CA" sz="1300">
                <a:latin typeface="Times New Roman" pitchFamily="18" charset="0"/>
              </a:rPr>
              <a:pPr algn="r" eaLnBrk="1" hangingPunct="1">
                <a:lnSpc>
                  <a:spcPct val="100000"/>
                </a:lnSpc>
                <a:spcBef>
                  <a:spcPct val="0"/>
                </a:spcBef>
                <a:spcAft>
                  <a:spcPct val="0"/>
                </a:spcAft>
              </a:pPr>
              <a:t>5</a:t>
            </a:fld>
            <a:endParaRPr lang="en-CA" sz="1300" dirty="0">
              <a:latin typeface="Times New Roman" pitchFamily="18" charset="0"/>
            </a:endParaRPr>
          </a:p>
        </p:txBody>
      </p:sp>
      <p:sp>
        <p:nvSpPr>
          <p:cNvPr id="60419" name="Rectangle 2"/>
          <p:cNvSpPr>
            <a:spLocks noGrp="1" noRot="1" noChangeAspect="1" noChangeArrowheads="1" noTextEdit="1"/>
          </p:cNvSpPr>
          <p:nvPr>
            <p:ph type="sldImg"/>
          </p:nvPr>
        </p:nvSpPr>
        <p:spPr>
          <a:xfrm>
            <a:off x="457200" y="720725"/>
            <a:ext cx="6400800" cy="3600450"/>
          </a:xfrm>
          <a:ln/>
        </p:spPr>
      </p:sp>
      <p:sp>
        <p:nvSpPr>
          <p:cNvPr id="604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a:r>
              <a:rPr lang="en-US" sz="1800" b="0" i="0" u="none" strike="noStrike" baseline="0" dirty="0">
                <a:latin typeface="FranklinGothic-Book"/>
              </a:rPr>
              <a:t>The search for an optimal solution in a given search space can be likened to a treasure-hunting mission. Imagine you and a group of friends decided to visit an island</a:t>
            </a:r>
          </a:p>
          <a:p>
            <a:pPr algn="l"/>
            <a:r>
              <a:rPr lang="en-US" sz="1800" b="0" i="0" u="none" strike="noStrike" baseline="0" dirty="0">
                <a:latin typeface="FranklinGothic-Book"/>
              </a:rPr>
              <a:t>looking for pirate treasure.</a:t>
            </a:r>
          </a:p>
          <a:p>
            <a:pPr algn="l"/>
            <a:r>
              <a:rPr lang="en-US" sz="1800" b="0" i="0" u="none" strike="noStrike" baseline="0" dirty="0">
                <a:latin typeface="FranklinGothic-Book"/>
              </a:rPr>
              <a:t>All the areas on the island (except the active volcano area) correspond to the feasible search space of the optimization problem. The treasure corresponds to the optimal solution</a:t>
            </a:r>
          </a:p>
          <a:p>
            <a:pPr algn="l"/>
            <a:r>
              <a:rPr lang="en-US" sz="1800" b="0" i="0" u="none" strike="noStrike" baseline="0" dirty="0">
                <a:latin typeface="FranklinGothic-Book"/>
              </a:rPr>
              <a:t>in this feasible space. You and your friends are the “search agents” launched to search for the solution, each following different search approaches. If you don’t have any information</a:t>
            </a:r>
          </a:p>
          <a:p>
            <a:pPr algn="l"/>
            <a:r>
              <a:rPr lang="en-US" sz="1800" b="0" i="0" u="none" strike="noStrike" baseline="0" dirty="0">
                <a:latin typeface="FranklinGothic-Book"/>
              </a:rPr>
              <a:t>that can guide you while searching, you are following a blind (uninformed) search approach, which is usually inefficient and time-consuming. If you know that the pirates</a:t>
            </a:r>
          </a:p>
          <a:p>
            <a:pPr algn="l"/>
            <a:r>
              <a:rPr lang="en-US" sz="1800" b="0" i="0" u="none" strike="noStrike" baseline="0" dirty="0">
                <a:latin typeface="FranklinGothic-Book"/>
              </a:rPr>
              <a:t>used to hide the treasure in elevated spots, you could then directly climb up the steepest cliff and try to reach the highest peak. This scenario corresponds to the classic hill-climbing</a:t>
            </a:r>
          </a:p>
          <a:p>
            <a:pPr algn="l"/>
            <a:r>
              <a:rPr lang="en-US" sz="1800" b="0" i="0" u="none" strike="noStrike" baseline="0" dirty="0">
                <a:latin typeface="FranklinGothic-Book"/>
              </a:rPr>
              <a:t>technique (informed search). Uninformed and informed search algorithms are presented in the next two chapters. You could also follow a trial-and-error approach, looking for hints and repeatedly moving from one place to another plausible place until you find the treasure.</a:t>
            </a:r>
          </a:p>
          <a:p>
            <a:pPr algn="l"/>
            <a:r>
              <a:rPr lang="en-US" sz="1800" b="0" i="0" u="none" strike="noStrike" baseline="0" dirty="0">
                <a:latin typeface="FranklinGothic-Book"/>
              </a:rPr>
              <a:t>This corresponds to trajectory-based search, which we’ll discuss in part 2 of the book. If you do not want to take the risk of getting nothing and decide to share information with</a:t>
            </a:r>
          </a:p>
          <a:p>
            <a:pPr algn="l"/>
            <a:r>
              <a:rPr lang="en-US" sz="1800" b="0" i="0" u="none" strike="noStrike" baseline="0" dirty="0">
                <a:latin typeface="FranklinGothic-Book"/>
              </a:rPr>
              <a:t>your friends instead of treasure-hunting alone, you will be following a population-based search approach. While working in a team, you may notice that some treasure hunters</a:t>
            </a:r>
          </a:p>
          <a:p>
            <a:pPr algn="l"/>
            <a:r>
              <a:rPr lang="en-US" sz="1800" b="0" i="0" u="none" strike="noStrike" baseline="0" dirty="0">
                <a:latin typeface="FranklinGothic-Book"/>
              </a:rPr>
              <a:t>show better performance than others. In this case, only better-performing hunters can be kept, and new ones can be recruited to replace the lesser-performing hunters. This is akin</a:t>
            </a:r>
          </a:p>
          <a:p>
            <a:pPr algn="l"/>
            <a:r>
              <a:rPr lang="en-US" sz="1800" b="0" i="0" u="none" strike="noStrike" baseline="0" dirty="0">
                <a:latin typeface="FranklinGothic-Book"/>
              </a:rPr>
              <a:t>to evolutionary algorithms, such as genetic algorithms, where the fittest hunters survive.</a:t>
            </a:r>
          </a:p>
          <a:p>
            <a:pPr algn="l"/>
            <a:r>
              <a:rPr lang="en-US" sz="1800" b="0" i="0" u="none" strike="noStrike" baseline="0" dirty="0">
                <a:latin typeface="FranklinGothic-Book"/>
              </a:rPr>
              <a:t>Genetic algorithms are covered in part 3 of the book. Alternatively, you and other friends can try to emulate the success of the outperforming hunters in each area of the treasure</a:t>
            </a:r>
          </a:p>
          <a:p>
            <a:pPr algn="l"/>
            <a:r>
              <a:rPr lang="en-US" sz="1800" b="0" i="0" u="none" strike="noStrike" baseline="0" dirty="0">
                <a:latin typeface="FranklinGothic-Book"/>
              </a:rPr>
              <a:t>island without getting rid of any team members and without recruiting new ones. This scenario uses the so-called swarm intelligence and corresponds to population-based optimization algorithms such as particle swarm optimization, ant colony optimization, and artificial bee colony algorithm. These algorithms will be discussed in part 4 of the book.</a:t>
            </a:r>
          </a:p>
          <a:p>
            <a:pPr algn="l"/>
            <a:r>
              <a:rPr lang="en-US" sz="1800" b="0" i="0" u="none" strike="noStrike" baseline="0" dirty="0">
                <a:latin typeface="FranklinGothic-Book"/>
              </a:rPr>
              <a:t>You alone, or with the help of your friends, can build a mental model based on historical data of previous and similar treasure-hunting missions, or you can train a reward predictor</a:t>
            </a:r>
          </a:p>
          <a:p>
            <a:pPr algn="l"/>
            <a:r>
              <a:rPr lang="en-US" sz="1800" b="0" i="0" u="none" strike="noStrike" baseline="0" dirty="0">
                <a:latin typeface="FranklinGothic-Book"/>
              </a:rPr>
              <a:t>based on trial-and-error interaction with the treasure island (search space), taking the strength of the metal detector signal as a reward indicator. After a few iterations, you will</a:t>
            </a:r>
          </a:p>
          <a:p>
            <a:pPr algn="l"/>
            <a:r>
              <a:rPr lang="en-US" sz="1800" b="0" i="0" u="none" strike="noStrike" baseline="0" dirty="0">
                <a:latin typeface="FranklinGothic-Book"/>
              </a:rPr>
              <a:t>learn to maximize the reward from the predictor and improve your behavior until you fulfill the desired goal and find the treasure. This corresponds to a machine learning</a:t>
            </a:r>
            <a:r>
              <a:rPr lang="en-US" sz="1800" b="0" i="0" u="none" strike="noStrike" baseline="0" dirty="0">
                <a:latin typeface="NewBaskervilleStd-Roman"/>
              </a:rPr>
              <a:t>–</a:t>
            </a:r>
            <a:r>
              <a:rPr lang="en-US" sz="1800" b="0" i="0" u="none" strike="noStrike" baseline="0" dirty="0">
                <a:latin typeface="FranklinGothic-Book"/>
              </a:rPr>
              <a:t>based</a:t>
            </a:r>
          </a:p>
          <a:p>
            <a:pPr algn="l"/>
            <a:r>
              <a:rPr lang="en-US" sz="1800" b="0" i="0" u="none" strike="noStrike" baseline="0" dirty="0">
                <a:latin typeface="FranklinGothic-Book"/>
              </a:rPr>
              <a:t>approach, which we’ll discuss in part 5 of this book.</a:t>
            </a:r>
            <a:endParaRPr lang="en-US" baseline="0" dirty="0"/>
          </a:p>
        </p:txBody>
      </p:sp>
    </p:spTree>
    <p:extLst>
      <p:ext uri="{BB962C8B-B14F-4D97-AF65-F5344CB8AC3E}">
        <p14:creationId xmlns:p14="http://schemas.microsoft.com/office/powerpoint/2010/main" val="23138289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7774BF-2432-9BFE-7B28-876BF10B86CF}"/>
            </a:ext>
          </a:extLst>
        </p:cNvPr>
        <p:cNvGrpSpPr/>
        <p:nvPr/>
      </p:nvGrpSpPr>
      <p:grpSpPr>
        <a:xfrm>
          <a:off x="0" y="0"/>
          <a:ext cx="0" cy="0"/>
          <a:chOff x="0" y="0"/>
          <a:chExt cx="0" cy="0"/>
        </a:xfrm>
      </p:grpSpPr>
      <p:sp>
        <p:nvSpPr>
          <p:cNvPr id="60418" name="Rectangle 7">
            <a:extLst>
              <a:ext uri="{FF2B5EF4-FFF2-40B4-BE49-F238E27FC236}">
                <a16:creationId xmlns:a16="http://schemas.microsoft.com/office/drawing/2014/main" id="{AF63010E-D9A8-59AA-52F2-30628251D2D9}"/>
              </a:ext>
            </a:extLst>
          </p:cNvPr>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pPr algn="r" eaLnBrk="1" hangingPunct="1">
              <a:lnSpc>
                <a:spcPct val="100000"/>
              </a:lnSpc>
              <a:spcBef>
                <a:spcPct val="0"/>
              </a:spcBef>
              <a:spcAft>
                <a:spcPct val="0"/>
              </a:spcAft>
            </a:pPr>
            <a:fld id="{5C6A48EF-E0CF-4142-8F3B-4517A59D8BDA}" type="slidenum">
              <a:rPr lang="en-CA" sz="1300">
                <a:latin typeface="Times New Roman" pitchFamily="18" charset="0"/>
              </a:rPr>
              <a:pPr algn="r" eaLnBrk="1" hangingPunct="1">
                <a:lnSpc>
                  <a:spcPct val="100000"/>
                </a:lnSpc>
                <a:spcBef>
                  <a:spcPct val="0"/>
                </a:spcBef>
                <a:spcAft>
                  <a:spcPct val="0"/>
                </a:spcAft>
              </a:pPr>
              <a:t>6</a:t>
            </a:fld>
            <a:endParaRPr lang="en-CA" sz="1300" dirty="0">
              <a:latin typeface="Times New Roman" pitchFamily="18" charset="0"/>
            </a:endParaRPr>
          </a:p>
        </p:txBody>
      </p:sp>
      <p:sp>
        <p:nvSpPr>
          <p:cNvPr id="60419" name="Rectangle 2">
            <a:extLst>
              <a:ext uri="{FF2B5EF4-FFF2-40B4-BE49-F238E27FC236}">
                <a16:creationId xmlns:a16="http://schemas.microsoft.com/office/drawing/2014/main" id="{95D3CF4D-84A3-BA7F-75AF-5BFB02001614}"/>
              </a:ext>
            </a:extLst>
          </p:cNvPr>
          <p:cNvSpPr>
            <a:spLocks noGrp="1" noRot="1" noChangeAspect="1" noChangeArrowheads="1" noTextEdit="1"/>
          </p:cNvSpPr>
          <p:nvPr>
            <p:ph type="sldImg"/>
          </p:nvPr>
        </p:nvSpPr>
        <p:spPr>
          <a:xfrm>
            <a:off x="457200" y="720725"/>
            <a:ext cx="6400800" cy="3600450"/>
          </a:xfrm>
          <a:ln/>
        </p:spPr>
      </p:sp>
      <p:sp>
        <p:nvSpPr>
          <p:cNvPr id="60420" name="Rectangle 3">
            <a:extLst>
              <a:ext uri="{FF2B5EF4-FFF2-40B4-BE49-F238E27FC236}">
                <a16:creationId xmlns:a16="http://schemas.microsoft.com/office/drawing/2014/main" id="{E9937D8B-3EC5-A0F6-7E28-7B1C0EF6682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a:endParaRPr lang="en-US" baseline="0" dirty="0"/>
          </a:p>
        </p:txBody>
      </p:sp>
    </p:spTree>
    <p:extLst>
      <p:ext uri="{BB962C8B-B14F-4D97-AF65-F5344CB8AC3E}">
        <p14:creationId xmlns:p14="http://schemas.microsoft.com/office/powerpoint/2010/main" val="42019907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pPr algn="r" eaLnBrk="1" hangingPunct="1">
              <a:lnSpc>
                <a:spcPct val="100000"/>
              </a:lnSpc>
              <a:spcBef>
                <a:spcPct val="0"/>
              </a:spcBef>
              <a:spcAft>
                <a:spcPct val="0"/>
              </a:spcAft>
            </a:pPr>
            <a:fld id="{5C6A48EF-E0CF-4142-8F3B-4517A59D8BDA}" type="slidenum">
              <a:rPr lang="en-CA" sz="1300">
                <a:latin typeface="Times New Roman" pitchFamily="18" charset="0"/>
              </a:rPr>
              <a:pPr algn="r" eaLnBrk="1" hangingPunct="1">
                <a:lnSpc>
                  <a:spcPct val="100000"/>
                </a:lnSpc>
                <a:spcBef>
                  <a:spcPct val="0"/>
                </a:spcBef>
                <a:spcAft>
                  <a:spcPct val="0"/>
                </a:spcAft>
              </a:pPr>
              <a:t>7</a:t>
            </a:fld>
            <a:endParaRPr lang="en-CA" sz="1300" dirty="0">
              <a:latin typeface="Times New Roman" pitchFamily="18" charset="0"/>
            </a:endParaRPr>
          </a:p>
        </p:txBody>
      </p:sp>
      <p:sp>
        <p:nvSpPr>
          <p:cNvPr id="60419" name="Rectangle 2"/>
          <p:cNvSpPr>
            <a:spLocks noGrp="1" noRot="1" noChangeAspect="1" noChangeArrowheads="1" noTextEdit="1"/>
          </p:cNvSpPr>
          <p:nvPr>
            <p:ph type="sldImg"/>
          </p:nvPr>
        </p:nvSpPr>
        <p:spPr>
          <a:xfrm>
            <a:off x="457200" y="720725"/>
            <a:ext cx="6400800" cy="3600450"/>
          </a:xfrm>
          <a:ln/>
        </p:spPr>
      </p:sp>
      <p:sp>
        <p:nvSpPr>
          <p:cNvPr id="604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a:endParaRPr lang="en-US" baseline="0" dirty="0"/>
          </a:p>
        </p:txBody>
      </p:sp>
    </p:spTree>
    <p:extLst>
      <p:ext uri="{BB962C8B-B14F-4D97-AF65-F5344CB8AC3E}">
        <p14:creationId xmlns:p14="http://schemas.microsoft.com/office/powerpoint/2010/main" val="24225639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pPr algn="r" eaLnBrk="1" hangingPunct="1">
              <a:lnSpc>
                <a:spcPct val="100000"/>
              </a:lnSpc>
              <a:spcBef>
                <a:spcPct val="0"/>
              </a:spcBef>
              <a:spcAft>
                <a:spcPct val="0"/>
              </a:spcAft>
            </a:pPr>
            <a:fld id="{5C6A48EF-E0CF-4142-8F3B-4517A59D8BDA}" type="slidenum">
              <a:rPr lang="en-CA" sz="1300">
                <a:latin typeface="Times New Roman" pitchFamily="18" charset="0"/>
              </a:rPr>
              <a:pPr algn="r" eaLnBrk="1" hangingPunct="1">
                <a:lnSpc>
                  <a:spcPct val="100000"/>
                </a:lnSpc>
                <a:spcBef>
                  <a:spcPct val="0"/>
                </a:spcBef>
                <a:spcAft>
                  <a:spcPct val="0"/>
                </a:spcAft>
              </a:pPr>
              <a:t>8</a:t>
            </a:fld>
            <a:endParaRPr lang="en-CA" sz="1300" dirty="0">
              <a:latin typeface="Times New Roman" pitchFamily="18" charset="0"/>
            </a:endParaRPr>
          </a:p>
        </p:txBody>
      </p:sp>
      <p:sp>
        <p:nvSpPr>
          <p:cNvPr id="60419" name="Rectangle 2"/>
          <p:cNvSpPr>
            <a:spLocks noGrp="1" noRot="1" noChangeAspect="1" noChangeArrowheads="1" noTextEdit="1"/>
          </p:cNvSpPr>
          <p:nvPr>
            <p:ph type="sldImg"/>
          </p:nvPr>
        </p:nvSpPr>
        <p:spPr>
          <a:xfrm>
            <a:off x="457200" y="720725"/>
            <a:ext cx="6400800" cy="3600450"/>
          </a:xfrm>
          <a:ln/>
        </p:spPr>
      </p:sp>
      <p:sp>
        <p:nvSpPr>
          <p:cNvPr id="604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a:endParaRPr lang="en-US" baseline="0" dirty="0"/>
          </a:p>
        </p:txBody>
      </p:sp>
    </p:spTree>
    <p:extLst>
      <p:ext uri="{BB962C8B-B14F-4D97-AF65-F5344CB8AC3E}">
        <p14:creationId xmlns:p14="http://schemas.microsoft.com/office/powerpoint/2010/main" val="11650460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8622CB-9F10-11D1-9640-7DF6DE8C706C}"/>
            </a:ext>
          </a:extLst>
        </p:cNvPr>
        <p:cNvGrpSpPr/>
        <p:nvPr/>
      </p:nvGrpSpPr>
      <p:grpSpPr>
        <a:xfrm>
          <a:off x="0" y="0"/>
          <a:ext cx="0" cy="0"/>
          <a:chOff x="0" y="0"/>
          <a:chExt cx="0" cy="0"/>
        </a:xfrm>
      </p:grpSpPr>
      <p:sp>
        <p:nvSpPr>
          <p:cNvPr id="60418" name="Rectangle 7">
            <a:extLst>
              <a:ext uri="{FF2B5EF4-FFF2-40B4-BE49-F238E27FC236}">
                <a16:creationId xmlns:a16="http://schemas.microsoft.com/office/drawing/2014/main" id="{62FB6E8A-3C68-C1B7-B21B-C42A4BFFAB3C}"/>
              </a:ext>
            </a:extLst>
          </p:cNvPr>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pPr algn="r" eaLnBrk="1" hangingPunct="1">
              <a:lnSpc>
                <a:spcPct val="100000"/>
              </a:lnSpc>
              <a:spcBef>
                <a:spcPct val="0"/>
              </a:spcBef>
              <a:spcAft>
                <a:spcPct val="0"/>
              </a:spcAft>
            </a:pPr>
            <a:fld id="{5C6A48EF-E0CF-4142-8F3B-4517A59D8BDA}" type="slidenum">
              <a:rPr lang="en-CA" sz="1300">
                <a:latin typeface="Times New Roman" pitchFamily="18" charset="0"/>
              </a:rPr>
              <a:pPr algn="r" eaLnBrk="1" hangingPunct="1">
                <a:lnSpc>
                  <a:spcPct val="100000"/>
                </a:lnSpc>
                <a:spcBef>
                  <a:spcPct val="0"/>
                </a:spcBef>
                <a:spcAft>
                  <a:spcPct val="0"/>
                </a:spcAft>
              </a:pPr>
              <a:t>9</a:t>
            </a:fld>
            <a:endParaRPr lang="en-CA" sz="1300" dirty="0">
              <a:latin typeface="Times New Roman" pitchFamily="18" charset="0"/>
            </a:endParaRPr>
          </a:p>
        </p:txBody>
      </p:sp>
      <p:sp>
        <p:nvSpPr>
          <p:cNvPr id="60419" name="Rectangle 2">
            <a:extLst>
              <a:ext uri="{FF2B5EF4-FFF2-40B4-BE49-F238E27FC236}">
                <a16:creationId xmlns:a16="http://schemas.microsoft.com/office/drawing/2014/main" id="{D9DC22B2-3CA4-0F6C-617C-AA61A5405B0E}"/>
              </a:ext>
            </a:extLst>
          </p:cNvPr>
          <p:cNvSpPr>
            <a:spLocks noGrp="1" noRot="1" noChangeAspect="1" noChangeArrowheads="1" noTextEdit="1"/>
          </p:cNvSpPr>
          <p:nvPr>
            <p:ph type="sldImg"/>
          </p:nvPr>
        </p:nvSpPr>
        <p:spPr>
          <a:xfrm>
            <a:off x="457200" y="720725"/>
            <a:ext cx="6400800" cy="3600450"/>
          </a:xfrm>
          <a:ln/>
        </p:spPr>
      </p:sp>
      <p:sp>
        <p:nvSpPr>
          <p:cNvPr id="60420" name="Rectangle 3">
            <a:extLst>
              <a:ext uri="{FF2B5EF4-FFF2-40B4-BE49-F238E27FC236}">
                <a16:creationId xmlns:a16="http://schemas.microsoft.com/office/drawing/2014/main" id="{5152F04D-CF5A-DE05-4724-A8EFC9467EE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a:r>
              <a:rPr lang="en-US" sz="1800" b="0" i="0" u="none" strike="noStrike" baseline="0" dirty="0">
                <a:solidFill>
                  <a:srgbClr val="000000"/>
                </a:solidFill>
                <a:latin typeface="NewBaskervilleStd-Roman"/>
              </a:rPr>
              <a:t>Thus, the company expects the following scenarios:</a:t>
            </a:r>
          </a:p>
          <a:p>
            <a:pPr marL="285750" indent="-285750" algn="l">
              <a:buFont typeface="Arial" panose="020B0604020202020204" pitchFamily="34" charset="0"/>
              <a:buChar char="•"/>
            </a:pPr>
            <a:r>
              <a:rPr lang="en-US" sz="1800" b="0" i="0" u="none" strike="noStrike" baseline="0" dirty="0">
                <a:solidFill>
                  <a:srgbClr val="000000"/>
                </a:solidFill>
                <a:latin typeface="NewBaskervilleStd-Roman"/>
              </a:rPr>
              <a:t>If the company charges nothing (</a:t>
            </a:r>
            <a:r>
              <a:rPr lang="en-US" sz="1800" b="0" i="1" u="none" strike="noStrike" baseline="0" dirty="0">
                <a:solidFill>
                  <a:srgbClr val="000000"/>
                </a:solidFill>
                <a:latin typeface="NewBaskervilleStd-Italic"/>
              </a:rPr>
              <a:t>x </a:t>
            </a:r>
            <a:r>
              <a:rPr lang="en-US" sz="1800" b="0" i="0" u="none" strike="noStrike" baseline="0" dirty="0">
                <a:solidFill>
                  <a:srgbClr val="000000"/>
                </a:solidFill>
                <a:latin typeface="NewBaskervilleStd-Roman"/>
              </a:rPr>
              <a:t>= 0), they will give away 5,000 tickets for free.</a:t>
            </a:r>
          </a:p>
          <a:p>
            <a:pPr marL="285750" indent="-285750" algn="l">
              <a:buFont typeface="Arial" panose="020B0604020202020204" pitchFamily="34" charset="0"/>
              <a:buChar char="•"/>
            </a:pPr>
            <a:r>
              <a:rPr lang="en-US" sz="1800" b="0" i="0" u="none" strike="noStrike" baseline="0" dirty="0">
                <a:solidFill>
                  <a:srgbClr val="000000"/>
                </a:solidFill>
                <a:latin typeface="NewBaskervilleStd-Roman"/>
              </a:rPr>
              <a:t>If the ticket price is </a:t>
            </a:r>
            <a:r>
              <a:rPr lang="en-US" sz="1800" b="0" i="1" u="none" strike="noStrike" baseline="0" dirty="0">
                <a:solidFill>
                  <a:srgbClr val="000000"/>
                </a:solidFill>
                <a:latin typeface="NewBaskervilleStd-Italic"/>
              </a:rPr>
              <a:t>x </a:t>
            </a:r>
            <a:r>
              <a:rPr lang="en-US" sz="1800" b="0" i="0" u="none" strike="noStrike" baseline="0" dirty="0">
                <a:solidFill>
                  <a:srgbClr val="000000"/>
                </a:solidFill>
                <a:latin typeface="NewBaskervilleStd-Roman"/>
              </a:rPr>
              <a:t>= $250, the company will get no attendees, and the expected number of tickets will be 0.</a:t>
            </a:r>
          </a:p>
          <a:p>
            <a:pPr marL="285750" indent="-285750" algn="l">
              <a:buFont typeface="Arial" panose="020B0604020202020204" pitchFamily="34" charset="0"/>
              <a:buChar char="•"/>
            </a:pPr>
            <a:r>
              <a:rPr lang="en-US" sz="1800" b="0" i="0" u="none" strike="noStrike" baseline="0" dirty="0">
                <a:solidFill>
                  <a:srgbClr val="000000"/>
                </a:solidFill>
                <a:latin typeface="NewBaskervilleStd-Roman"/>
              </a:rPr>
              <a:t>If the ticket price is </a:t>
            </a:r>
            <a:r>
              <a:rPr lang="en-US" sz="1800" b="0" i="1" u="none" strike="noStrike" baseline="0" dirty="0">
                <a:solidFill>
                  <a:srgbClr val="000000"/>
                </a:solidFill>
                <a:latin typeface="NewBaskervilleStd-Italic"/>
              </a:rPr>
              <a:t>x </a:t>
            </a:r>
            <a:r>
              <a:rPr lang="en-US" sz="1800" b="0" i="0" u="none" strike="noStrike" baseline="0" dirty="0">
                <a:solidFill>
                  <a:srgbClr val="000000"/>
                </a:solidFill>
                <a:latin typeface="NewBaskervilleStd-Roman"/>
              </a:rPr>
              <a:t>&lt; $250, the company will sell some number of tickets 0 ≤ </a:t>
            </a:r>
            <a:r>
              <a:rPr lang="en-US" sz="1800" b="0" i="1" u="none" strike="noStrike" baseline="0" dirty="0">
                <a:solidFill>
                  <a:srgbClr val="000000"/>
                </a:solidFill>
                <a:latin typeface="NewBaskervilleStd-Italic"/>
              </a:rPr>
              <a:t>Q </a:t>
            </a:r>
            <a:r>
              <a:rPr lang="en-US" sz="1800" b="0" i="0" u="none" strike="noStrike" baseline="0" dirty="0">
                <a:solidFill>
                  <a:srgbClr val="000000"/>
                </a:solidFill>
                <a:latin typeface="NewBaskervilleStd-Roman"/>
              </a:rPr>
              <a:t>≤ 5,000.</a:t>
            </a:r>
            <a:endParaRPr lang="en-US" baseline="0" dirty="0"/>
          </a:p>
        </p:txBody>
      </p:sp>
    </p:spTree>
    <p:extLst>
      <p:ext uri="{BB962C8B-B14F-4D97-AF65-F5344CB8AC3E}">
        <p14:creationId xmlns:p14="http://schemas.microsoft.com/office/powerpoint/2010/main" val="42727718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Tree>
    <p:extLst>
      <p:ext uri="{BB962C8B-B14F-4D97-AF65-F5344CB8AC3E}">
        <p14:creationId xmlns:p14="http://schemas.microsoft.com/office/powerpoint/2010/main" val="163672047"/>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609600" y="1600201"/>
            <a:ext cx="10972800" cy="452596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88066299"/>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30767283"/>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609600" y="274639"/>
            <a:ext cx="10972800" cy="585152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60919045"/>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609600" y="1600201"/>
            <a:ext cx="10972800" cy="45259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42397335"/>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2628780316"/>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69355888"/>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48873950"/>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224242989"/>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Rectangle 3"/>
          <p:cNvSpPr/>
          <p:nvPr userDrawn="1"/>
        </p:nvSpPr>
        <p:spPr>
          <a:xfrm>
            <a:off x="0" y="0"/>
            <a:ext cx="12192000" cy="838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400"/>
          </a:p>
        </p:txBody>
      </p:sp>
      <p:sp>
        <p:nvSpPr>
          <p:cNvPr id="7" name="Rectangle 2"/>
          <p:cNvSpPr txBox="1">
            <a:spLocks/>
          </p:cNvSpPr>
          <p:nvPr userDrawn="1"/>
        </p:nvSpPr>
        <p:spPr>
          <a:xfrm>
            <a:off x="-20008" y="6553200"/>
            <a:ext cx="12212008" cy="337074"/>
          </a:xfrm>
          <a:prstGeom prst="rect">
            <a:avLst/>
          </a:prstGeom>
          <a:solidFill>
            <a:schemeClr val="bg1"/>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indent="269875" algn="l"/>
            <a:endParaRPr lang="en-US" sz="4000" cap="small" dirty="0"/>
          </a:p>
        </p:txBody>
      </p:sp>
      <p:sp>
        <p:nvSpPr>
          <p:cNvPr id="8" name="Rectangle 7"/>
          <p:cNvSpPr/>
          <p:nvPr userDrawn="1"/>
        </p:nvSpPr>
        <p:spPr>
          <a:xfrm>
            <a:off x="10969288" y="-4256"/>
            <a:ext cx="1231392" cy="651019"/>
          </a:xfrm>
          <a:prstGeom prst="rect">
            <a:avLst/>
          </a:prstGeom>
          <a:solidFill>
            <a:srgbClr val="DA1F28"/>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sz="2400">
              <a:latin typeface="Georgia" panose="02040502050405020303" pitchFamily="18" charset="0"/>
            </a:endParaRPr>
          </a:p>
        </p:txBody>
      </p:sp>
      <p:sp>
        <p:nvSpPr>
          <p:cNvPr id="9" name="Rectangle 2"/>
          <p:cNvSpPr txBox="1">
            <a:spLocks/>
          </p:cNvSpPr>
          <p:nvPr userDrawn="1"/>
        </p:nvSpPr>
        <p:spPr>
          <a:xfrm>
            <a:off x="-5664" y="-4658"/>
            <a:ext cx="10871200" cy="651363"/>
          </a:xfrm>
          <a:prstGeom prst="rect">
            <a:avLst/>
          </a:prstGeom>
          <a:solidFill>
            <a:srgbClr val="2DA2B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algn="l"/>
            <a:endParaRPr lang="en-US" sz="3600" cap="small" dirty="0">
              <a:latin typeface="Georgia" panose="02040502050405020303" pitchFamily="18" charset="0"/>
            </a:endParaRPr>
          </a:p>
        </p:txBody>
      </p:sp>
      <p:sp>
        <p:nvSpPr>
          <p:cNvPr id="2" name="Text Box 14"/>
          <p:cNvSpPr txBox="1">
            <a:spLocks noChangeArrowheads="1"/>
          </p:cNvSpPr>
          <p:nvPr userDrawn="1"/>
        </p:nvSpPr>
        <p:spPr bwMode="auto">
          <a:xfrm>
            <a:off x="10969288" y="161443"/>
            <a:ext cx="1222712" cy="302519"/>
          </a:xfrm>
          <a:prstGeom prst="rect">
            <a:avLst/>
          </a:prstGeom>
          <a:noFill/>
          <a:ln w="9525">
            <a:noFill/>
            <a:miter lim="800000"/>
            <a:headEnd/>
            <a:tailEnd/>
          </a:ln>
          <a:effectLst/>
        </p:spPr>
        <p:txBody>
          <a:bodyPr wrap="square">
            <a:spAutoFit/>
          </a:bodyPr>
          <a:lstStyle/>
          <a:p>
            <a:pPr algn="ctr" eaLnBrk="1" hangingPunct="1">
              <a:lnSpc>
                <a:spcPct val="70000"/>
              </a:lnSpc>
              <a:spcBef>
                <a:spcPct val="0"/>
              </a:spcBef>
              <a:spcAft>
                <a:spcPct val="0"/>
              </a:spcAft>
              <a:defRPr/>
            </a:pPr>
            <a:fld id="{5BAAC6C7-3642-4FFA-BB0C-B5350D050FEE}" type="slidenum">
              <a:rPr lang="en-CA" sz="1800">
                <a:solidFill>
                  <a:schemeClr val="bg1"/>
                </a:solidFill>
                <a:latin typeface="Garamond" panose="02020404030301010803" pitchFamily="18" charset="0"/>
              </a:rPr>
              <a:pPr algn="ctr" eaLnBrk="1" hangingPunct="1">
                <a:lnSpc>
                  <a:spcPct val="70000"/>
                </a:lnSpc>
                <a:spcBef>
                  <a:spcPct val="0"/>
                </a:spcBef>
                <a:spcAft>
                  <a:spcPct val="0"/>
                </a:spcAft>
                <a:defRPr/>
              </a:pPr>
              <a:t>‹#›</a:t>
            </a:fld>
            <a:endParaRPr lang="en-CA" sz="1800" dirty="0">
              <a:solidFill>
                <a:schemeClr val="bg1"/>
              </a:solidFill>
              <a:latin typeface="Garamond" panose="02020404030301010803" pitchFamily="18" charset="0"/>
            </a:endParaRPr>
          </a:p>
        </p:txBody>
      </p:sp>
      <p:sp>
        <p:nvSpPr>
          <p:cNvPr id="3" name="Rectangle 2"/>
          <p:cNvSpPr/>
          <p:nvPr userDrawn="1"/>
        </p:nvSpPr>
        <p:spPr>
          <a:xfrm>
            <a:off x="10960608" y="450329"/>
            <a:ext cx="1240072" cy="206403"/>
          </a:xfrm>
          <a:prstGeom prst="rect">
            <a:avLst/>
          </a:prstGeom>
        </p:spPr>
        <p:txBody>
          <a:bodyPr wrap="square">
            <a:spAutoFit/>
          </a:bodyPr>
          <a:lstStyle/>
          <a:p>
            <a:pPr algn="ctr"/>
            <a:r>
              <a:rPr lang="en-CA" sz="700" dirty="0">
                <a:solidFill>
                  <a:schemeClr val="bg1">
                    <a:lumMod val="75000"/>
                  </a:schemeClr>
                </a:solidFill>
                <a:latin typeface="Garamond" panose="02020404030301010803" pitchFamily="18" charset="0"/>
              </a:rPr>
              <a:t>2025 KFUPM © Alaa Khamis</a:t>
            </a:r>
          </a:p>
        </p:txBody>
      </p:sp>
    </p:spTree>
    <p:extLst>
      <p:ext uri="{BB962C8B-B14F-4D97-AF65-F5344CB8AC3E}">
        <p14:creationId xmlns:p14="http://schemas.microsoft.com/office/powerpoint/2010/main" val="2946836039"/>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371510697"/>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2389717" y="5367338"/>
            <a:ext cx="73152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308850633"/>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3"/>
          <p:cNvSpPr>
            <a:spLocks noChangeArrowheads="1"/>
          </p:cNvSpPr>
          <p:nvPr userDrawn="1"/>
        </p:nvSpPr>
        <p:spPr bwMode="auto">
          <a:xfrm>
            <a:off x="0" y="6670675"/>
            <a:ext cx="12192000" cy="198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lnSpc>
                <a:spcPct val="70000"/>
              </a:lnSpc>
              <a:spcBef>
                <a:spcPct val="0"/>
              </a:spcBef>
              <a:spcAft>
                <a:spcPct val="0"/>
              </a:spcAft>
            </a:pPr>
            <a:r>
              <a:rPr lang="en-CA" sz="1000">
                <a:solidFill>
                  <a:schemeClr val="bg1"/>
                </a:solidFill>
                <a:latin typeface="Times New Roman" pitchFamily="18" charset="0"/>
              </a:rPr>
              <a:t>MUSES_SECRET: ORF-RE Project   -   </a:t>
            </a:r>
            <a:r>
              <a:rPr lang="en-CA" sz="1000">
                <a:solidFill>
                  <a:schemeClr val="bg1"/>
                </a:solidFill>
                <a:latin typeface="Times New Roman" pitchFamily="18" charset="0"/>
                <a:cs typeface="Times New Roman" pitchFamily="18" charset="0"/>
              </a:rPr>
              <a:t>© PAMI Research Group – University of Waterloo</a:t>
            </a:r>
            <a:endParaRPr lang="en-CA" sz="1000">
              <a:solidFill>
                <a:schemeClr val="bg1"/>
              </a:solidFill>
              <a:latin typeface="Times New Roman" pitchFamily="18" charset="0"/>
            </a:endParaRPr>
          </a:p>
        </p:txBody>
      </p:sp>
      <p:sp>
        <p:nvSpPr>
          <p:cNvPr id="1027" name="Text Box 14"/>
          <p:cNvSpPr txBox="1">
            <a:spLocks noChangeArrowheads="1"/>
          </p:cNvSpPr>
          <p:nvPr userDrawn="1"/>
        </p:nvSpPr>
        <p:spPr bwMode="auto">
          <a:xfrm>
            <a:off x="11531600" y="6669089"/>
            <a:ext cx="498855" cy="200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Georgia" pitchFamily="18" charset="0"/>
              </a:defRPr>
            </a:lvl1pPr>
            <a:lvl2pPr marL="742950" indent="-285750">
              <a:defRPr sz="2400">
                <a:solidFill>
                  <a:schemeClr val="tx1"/>
                </a:solidFill>
                <a:latin typeface="Georgia" pitchFamily="18" charset="0"/>
              </a:defRPr>
            </a:lvl2pPr>
            <a:lvl3pPr marL="1143000" indent="-228600">
              <a:defRPr sz="2400">
                <a:solidFill>
                  <a:schemeClr val="tx1"/>
                </a:solidFill>
                <a:latin typeface="Georgia" pitchFamily="18" charset="0"/>
              </a:defRPr>
            </a:lvl3pPr>
            <a:lvl4pPr marL="1600200" indent="-228600">
              <a:defRPr sz="2400">
                <a:solidFill>
                  <a:schemeClr val="tx1"/>
                </a:solidFill>
                <a:latin typeface="Georgia" pitchFamily="18" charset="0"/>
              </a:defRPr>
            </a:lvl4pPr>
            <a:lvl5pPr marL="2057400" indent="-228600">
              <a:defRPr sz="2400">
                <a:solidFill>
                  <a:schemeClr val="tx1"/>
                </a:solidFill>
                <a:latin typeface="Georgia" pitchFamily="18" charset="0"/>
              </a:defRPr>
            </a:lvl5pPr>
            <a:lvl6pPr marL="2514600" indent="-228600"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eaLnBrk="0" fontAlgn="base" hangingPunct="0">
              <a:lnSpc>
                <a:spcPct val="110000"/>
              </a:lnSpc>
              <a:spcBef>
                <a:spcPct val="10000"/>
              </a:spcBef>
              <a:spcAft>
                <a:spcPct val="10000"/>
              </a:spcAft>
              <a:defRPr sz="2400">
                <a:solidFill>
                  <a:schemeClr val="tx1"/>
                </a:solidFill>
                <a:latin typeface="Georgia" pitchFamily="18" charset="0"/>
              </a:defRPr>
            </a:lvl9pPr>
          </a:lstStyle>
          <a:p>
            <a:pPr eaLnBrk="1" hangingPunct="1">
              <a:lnSpc>
                <a:spcPct val="70000"/>
              </a:lnSpc>
              <a:spcBef>
                <a:spcPct val="0"/>
              </a:spcBef>
              <a:spcAft>
                <a:spcPct val="0"/>
              </a:spcAft>
              <a:defRPr/>
            </a:pPr>
            <a:fld id="{24D31D6E-4B29-495E-990E-B67642A938F8}" type="slidenum">
              <a:rPr lang="en-CA" sz="1000" smtClean="0">
                <a:solidFill>
                  <a:schemeClr val="bg1"/>
                </a:solidFill>
                <a:latin typeface="Times New Roman" pitchFamily="18" charset="0"/>
              </a:rPr>
              <a:pPr eaLnBrk="1" hangingPunct="1">
                <a:lnSpc>
                  <a:spcPct val="70000"/>
                </a:lnSpc>
                <a:spcBef>
                  <a:spcPct val="0"/>
                </a:spcBef>
                <a:spcAft>
                  <a:spcPct val="0"/>
                </a:spcAft>
                <a:defRPr/>
              </a:pPr>
              <a:t>‹#›</a:t>
            </a:fld>
            <a:r>
              <a:rPr lang="en-CA" sz="1000">
                <a:solidFill>
                  <a:schemeClr val="bg1"/>
                </a:solidFill>
                <a:latin typeface="Times New Roman" pitchFamily="18" charset="0"/>
              </a:rPr>
              <a:t>/22</a:t>
            </a:r>
          </a:p>
        </p:txBody>
      </p:sp>
      <p:pic>
        <p:nvPicPr>
          <p:cNvPr id="1028" name="Picture 17"/>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6677025"/>
            <a:ext cx="12192000" cy="17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9" name="Text Box 18"/>
          <p:cNvSpPr txBox="1">
            <a:spLocks noChangeArrowheads="1"/>
          </p:cNvSpPr>
          <p:nvPr userDrawn="1"/>
        </p:nvSpPr>
        <p:spPr bwMode="auto">
          <a:xfrm>
            <a:off x="11713634" y="6651626"/>
            <a:ext cx="335348"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Georgia" pitchFamily="18" charset="0"/>
              </a:defRPr>
            </a:lvl1pPr>
            <a:lvl2pPr marL="742950" indent="-285750">
              <a:defRPr sz="2400">
                <a:solidFill>
                  <a:schemeClr val="tx1"/>
                </a:solidFill>
                <a:latin typeface="Georgia" pitchFamily="18" charset="0"/>
              </a:defRPr>
            </a:lvl2pPr>
            <a:lvl3pPr marL="1143000" indent="-228600">
              <a:defRPr sz="2400">
                <a:solidFill>
                  <a:schemeClr val="tx1"/>
                </a:solidFill>
                <a:latin typeface="Georgia" pitchFamily="18" charset="0"/>
              </a:defRPr>
            </a:lvl3pPr>
            <a:lvl4pPr marL="1600200" indent="-228600">
              <a:defRPr sz="2400">
                <a:solidFill>
                  <a:schemeClr val="tx1"/>
                </a:solidFill>
                <a:latin typeface="Georgia" pitchFamily="18" charset="0"/>
              </a:defRPr>
            </a:lvl4pPr>
            <a:lvl5pPr marL="2057400" indent="-228600">
              <a:defRPr sz="2400">
                <a:solidFill>
                  <a:schemeClr val="tx1"/>
                </a:solidFill>
                <a:latin typeface="Georgia" pitchFamily="18" charset="0"/>
              </a:defRPr>
            </a:lvl5pPr>
            <a:lvl6pPr marL="2514600" indent="-228600"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eaLnBrk="0" fontAlgn="base" hangingPunct="0">
              <a:lnSpc>
                <a:spcPct val="110000"/>
              </a:lnSpc>
              <a:spcBef>
                <a:spcPct val="10000"/>
              </a:spcBef>
              <a:spcAft>
                <a:spcPct val="10000"/>
              </a:spcAft>
              <a:defRPr sz="2400">
                <a:solidFill>
                  <a:schemeClr val="tx1"/>
                </a:solidFill>
                <a:latin typeface="Georgia" pitchFamily="18" charset="0"/>
              </a:defRPr>
            </a:lvl9pPr>
          </a:lstStyle>
          <a:p>
            <a:pPr eaLnBrk="1" hangingPunct="1">
              <a:lnSpc>
                <a:spcPct val="100000"/>
              </a:lnSpc>
              <a:spcBef>
                <a:spcPct val="0"/>
              </a:spcBef>
              <a:spcAft>
                <a:spcPct val="0"/>
              </a:spcAft>
              <a:defRPr/>
            </a:pPr>
            <a:fld id="{97028C3E-3EFF-402B-8932-8EEF41D3A620}" type="slidenum">
              <a:rPr lang="en-CA" sz="1000" smtClean="0">
                <a:latin typeface="Times New Roman" pitchFamily="18" charset="0"/>
              </a:rPr>
              <a:pPr eaLnBrk="1" hangingPunct="1">
                <a:lnSpc>
                  <a:spcPct val="100000"/>
                </a:lnSpc>
                <a:spcBef>
                  <a:spcPct val="0"/>
                </a:spcBef>
                <a:spcAft>
                  <a:spcPct val="0"/>
                </a:spcAft>
                <a:defRPr/>
              </a:pPr>
              <a:t>‹#›</a:t>
            </a:fld>
            <a:endParaRPr lang="en-CA" sz="1000">
              <a:latin typeface="Times New Roman" pitchFamily="18" charset="0"/>
            </a:endParaRPr>
          </a:p>
        </p:txBody>
      </p:sp>
      <p:sp>
        <p:nvSpPr>
          <p:cNvPr id="1030" name="Rectangle 19"/>
          <p:cNvSpPr>
            <a:spLocks noChangeArrowheads="1"/>
          </p:cNvSpPr>
          <p:nvPr userDrawn="1"/>
        </p:nvSpPr>
        <p:spPr bwMode="auto">
          <a:xfrm>
            <a:off x="0" y="6635751"/>
            <a:ext cx="121920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lnSpc>
                <a:spcPct val="100000"/>
              </a:lnSpc>
              <a:spcBef>
                <a:spcPct val="50000"/>
              </a:spcBef>
              <a:spcAft>
                <a:spcPct val="0"/>
              </a:spcAft>
            </a:pPr>
            <a:endParaRPr lang="en-US" sz="1000">
              <a:latin typeface="Times New Roman" pitchFamily="18" charset="0"/>
              <a:cs typeface="Times New Roman" pitchFamily="18" charset="0"/>
            </a:endParaRPr>
          </a:p>
        </p:txBody>
      </p:sp>
      <p:pic>
        <p:nvPicPr>
          <p:cNvPr id="1031" name="Picture 23"/>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12192000" cy="17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3061" name="Rectangle 5"/>
          <p:cNvSpPr>
            <a:spLocks noChangeArrowheads="1"/>
          </p:cNvSpPr>
          <p:nvPr userDrawn="1"/>
        </p:nvSpPr>
        <p:spPr bwMode="auto">
          <a:xfrm>
            <a:off x="0" y="242889"/>
            <a:ext cx="12192000" cy="579437"/>
          </a:xfrm>
          <a:prstGeom prst="rect">
            <a:avLst/>
          </a:prstGeom>
          <a:solidFill>
            <a:srgbClr val="D3EBED"/>
          </a:solidFill>
          <a:ln w="9525">
            <a:noFill/>
            <a:miter lim="800000"/>
            <a:headEnd/>
            <a:tailEnd/>
          </a:ln>
        </p:spPr>
        <p:txBody>
          <a:bodyPr>
            <a:spAutoFit/>
          </a:bodyPr>
          <a:lstStyle/>
          <a:p>
            <a:pPr eaLnBrk="1" hangingPunct="1">
              <a:lnSpc>
                <a:spcPct val="100000"/>
              </a:lnSpc>
              <a:spcBef>
                <a:spcPct val="0"/>
              </a:spcBef>
              <a:spcAft>
                <a:spcPct val="0"/>
              </a:spcAft>
              <a:defRPr/>
            </a:pPr>
            <a:endParaRPr lang="en-US" sz="3200" b="1">
              <a:effectLst>
                <a:outerShdw blurRad="38100" dist="38100" dir="2700000" algn="tl">
                  <a:srgbClr val="FFFFFF"/>
                </a:outerShdw>
              </a:effectLst>
              <a:cs typeface="Times New Roman" pitchFamily="18"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mc:AlternateContent xmlns:mc="http://schemas.openxmlformats.org/markup-compatibility/2006" xmlns:p14="http://schemas.microsoft.com/office/powerpoint/2010/main">
    <mc:Choice Requires="p14">
      <p:transition p14:dur="10" advTm="0"/>
    </mc:Choice>
    <mc:Fallback xmlns="">
      <p:transition advTm="0"/>
    </mc:Fallback>
  </mc:AlternateConten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2.xml"/><Relationship Id="rId5" Type="http://schemas.openxmlformats.org/officeDocument/2006/relationships/hyperlink" Target="https://www.manning.com/books/optimization-algorithms" TargetMode="Externa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7.xml"/><Relationship Id="rId5" Type="http://schemas.openxmlformats.org/officeDocument/2006/relationships/image" Target="../media/image23.svg"/><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26.png"/><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slideLayout" Target="../slideLayouts/slideLayout7.xml"/><Relationship Id="rId7" Type="http://schemas.microsoft.com/office/2017/04/relationships/track" Target="../media/track1.vtt"/><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8.png"/><Relationship Id="rId5" Type="http://schemas.openxmlformats.org/officeDocument/2006/relationships/image" Target="../media/image27.jpeg"/><Relationship Id="rId4" Type="http://schemas.openxmlformats.org/officeDocument/2006/relationships/notesSlide" Target="../notesSlides/notesSlide18.xml"/><Relationship Id="rId9" Type="http://schemas.openxmlformats.org/officeDocument/2006/relationships/hyperlink" Target="https://www.youtube.com/watch?v=sb7snDtKwJE"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8.xml"/><Relationship Id="rId1" Type="http://schemas.openxmlformats.org/officeDocument/2006/relationships/slideLayout" Target="../slideLayouts/slideLayout7.xml"/><Relationship Id="rId5" Type="http://schemas.openxmlformats.org/officeDocument/2006/relationships/image" Target="../media/image37.png"/><Relationship Id="rId4" Type="http://schemas.openxmlformats.org/officeDocument/2006/relationships/image" Target="../media/image36.png"/></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image" Target="../media/image40.png"/></Relationships>
</file>

<file path=ppt/slides/_rels/slide32.xml.rels><?xml version="1.0" encoding="UTF-8" standalone="yes"?>
<Relationships xmlns="http://schemas.openxmlformats.org/package/2006/relationships"><Relationship Id="rId8" Type="http://schemas.openxmlformats.org/officeDocument/2006/relationships/hyperlink" Target="https://alaakhamis.org/MineProbe/" TargetMode="External"/><Relationship Id="rId3" Type="http://schemas.openxmlformats.org/officeDocument/2006/relationships/image" Target="../media/image41.jpeg"/><Relationship Id="rId7" Type="http://schemas.openxmlformats.org/officeDocument/2006/relationships/image" Target="../media/image44.png"/><Relationship Id="rId2" Type="http://schemas.openxmlformats.org/officeDocument/2006/relationships/notesSlide" Target="../notesSlides/notesSlide32.xml"/><Relationship Id="rId1" Type="http://schemas.openxmlformats.org/officeDocument/2006/relationships/slideLayout" Target="../slideLayouts/slideLayout7.xml"/><Relationship Id="rId6" Type="http://schemas.openxmlformats.org/officeDocument/2006/relationships/image" Target="../media/image43.png"/><Relationship Id="rId5" Type="http://schemas.openxmlformats.org/officeDocument/2006/relationships/hyperlink" Target="https://github.com/Dr-AlaaKhamis/ISE491/blob/main/1_Introduction/Intro_optimization/Mathematical_programming_solvers.ipynb" TargetMode="External"/><Relationship Id="rId4" Type="http://schemas.openxmlformats.org/officeDocument/2006/relationships/image" Target="../media/image42.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hyperlink" Target="https://en.wikipedia.org/wiki/Archimedes" TargetMode="External"/><Relationship Id="rId2" Type="http://schemas.openxmlformats.org/officeDocument/2006/relationships/notesSlide" Target="../notesSlides/notesSlide40.xml"/><Relationship Id="rId1" Type="http://schemas.openxmlformats.org/officeDocument/2006/relationships/slideLayout" Target="../slideLayouts/slideLayout7.xml"/><Relationship Id="rId6" Type="http://schemas.openxmlformats.org/officeDocument/2006/relationships/image" Target="../media/image47.png"/><Relationship Id="rId5" Type="http://schemas.openxmlformats.org/officeDocument/2006/relationships/hyperlink" Target="https://www.manning.com/books/optimization-algorithms" TargetMode="External"/><Relationship Id="rId4" Type="http://schemas.openxmlformats.org/officeDocument/2006/relationships/image" Target="../media/image46.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hyperlink" Target="https://github.com/Optimization-Algorithms-Book/Code-Listings/blob/main/Chapter%202/Listing%202.7_BinPacking.ipynb" TargetMode="External"/><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7.wmf"/><Relationship Id="rId4" Type="http://schemas.openxmlformats.org/officeDocument/2006/relationships/oleObject" Target="../embeddings/oleObject1.bin"/></Relationships>
</file>

<file path=ppt/slides/_rels/slide8.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9.wmf"/><Relationship Id="rId5" Type="http://schemas.openxmlformats.org/officeDocument/2006/relationships/oleObject" Target="../embeddings/oleObject3.bin"/><Relationship Id="rId4" Type="http://schemas.openxmlformats.org/officeDocument/2006/relationships/image" Target="../media/image8.wmf"/></Relationships>
</file>

<file path=ppt/slides/_rels/slide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100.png"/></Relationships>
</file>

<file path=ppt/slides/slide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 name="Rectangle 6"/>
          <p:cNvSpPr/>
          <p:nvPr/>
        </p:nvSpPr>
        <p:spPr>
          <a:xfrm>
            <a:off x="0" y="0"/>
            <a:ext cx="12192000" cy="181708"/>
          </a:xfrm>
          <a:prstGeom prst="rect">
            <a:avLst/>
          </a:prstGeom>
          <a:solidFill>
            <a:srgbClr val="2DA2B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p>
        </p:txBody>
      </p:sp>
      <p:sp>
        <p:nvSpPr>
          <p:cNvPr id="14" name="Rectangle 2"/>
          <p:cNvSpPr txBox="1">
            <a:spLocks/>
          </p:cNvSpPr>
          <p:nvPr/>
        </p:nvSpPr>
        <p:spPr>
          <a:xfrm>
            <a:off x="0" y="6647498"/>
            <a:ext cx="12192000" cy="210502"/>
          </a:xfrm>
          <a:prstGeom prst="rect">
            <a:avLst/>
          </a:prstGeom>
          <a:solidFill>
            <a:srgbClr val="2DA2B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indent="269875" algn="l"/>
            <a:endParaRPr lang="en-US" sz="4000" cap="small"/>
          </a:p>
        </p:txBody>
      </p:sp>
      <p:sp>
        <p:nvSpPr>
          <p:cNvPr id="11" name="Rectangle 10">
            <a:extLst>
              <a:ext uri="{FF2B5EF4-FFF2-40B4-BE49-F238E27FC236}">
                <a16:creationId xmlns:a16="http://schemas.microsoft.com/office/drawing/2014/main" id="{8D4E89F2-3621-4DBD-99C6-B0E5EB46CA1E}"/>
              </a:ext>
            </a:extLst>
          </p:cNvPr>
          <p:cNvSpPr>
            <a:spLocks noChangeArrowheads="1"/>
          </p:cNvSpPr>
          <p:nvPr/>
        </p:nvSpPr>
        <p:spPr bwMode="auto">
          <a:xfrm>
            <a:off x="-9525" y="6629638"/>
            <a:ext cx="147829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lnSpc>
                <a:spcPct val="100000"/>
              </a:lnSpc>
              <a:spcBef>
                <a:spcPct val="0"/>
              </a:spcBef>
              <a:spcAft>
                <a:spcPct val="0"/>
              </a:spcAft>
            </a:pPr>
            <a:r>
              <a:rPr lang="en-US" sz="1000">
                <a:latin typeface="Times New Roman" pitchFamily="18" charset="0"/>
                <a:cs typeface="Times New Roman" pitchFamily="18" charset="0"/>
              </a:rPr>
              <a:t>2025 © Dr. </a:t>
            </a:r>
            <a:r>
              <a:rPr lang="en-US" sz="1000" err="1">
                <a:latin typeface="Times New Roman" pitchFamily="18" charset="0"/>
                <a:cs typeface="Times New Roman" pitchFamily="18" charset="0"/>
              </a:rPr>
              <a:t>Alaa</a:t>
            </a:r>
            <a:r>
              <a:rPr lang="en-US" sz="1000">
                <a:latin typeface="Times New Roman" pitchFamily="18" charset="0"/>
                <a:cs typeface="Times New Roman" pitchFamily="18" charset="0"/>
              </a:rPr>
              <a:t> </a:t>
            </a:r>
            <a:r>
              <a:rPr lang="en-US" sz="1000" err="1">
                <a:latin typeface="Times New Roman" pitchFamily="18" charset="0"/>
                <a:cs typeface="Times New Roman" pitchFamily="18" charset="0"/>
              </a:rPr>
              <a:t>Khamis</a:t>
            </a:r>
            <a:endParaRPr lang="en-US" sz="1000">
              <a:latin typeface="Times New Roman" pitchFamily="18" charset="0"/>
              <a:cs typeface="Times New Roman" pitchFamily="18" charset="0"/>
            </a:endParaRPr>
          </a:p>
        </p:txBody>
      </p:sp>
      <p:sp>
        <p:nvSpPr>
          <p:cNvPr id="10" name="Rectangle 38"/>
          <p:cNvSpPr>
            <a:spLocks noChangeArrowheads="1"/>
          </p:cNvSpPr>
          <p:nvPr/>
        </p:nvSpPr>
        <p:spPr bwMode="auto">
          <a:xfrm>
            <a:off x="0" y="210599"/>
            <a:ext cx="12192000" cy="828543"/>
          </a:xfrm>
          <a:prstGeom prst="rect">
            <a:avLst/>
          </a:prstGeom>
          <a:solidFill>
            <a:srgbClr val="E4E4E4"/>
          </a:solidFill>
          <a:ln>
            <a:noFill/>
          </a:ln>
        </p:spPr>
        <p:txBody>
          <a:bodyPr wrap="none" anchor="ctr"/>
          <a:lstStyle/>
          <a:p>
            <a:endParaRPr lang="en-US"/>
          </a:p>
        </p:txBody>
      </p:sp>
      <p:sp>
        <p:nvSpPr>
          <p:cNvPr id="13" name="Text Box 12">
            <a:extLst>
              <a:ext uri="{FF2B5EF4-FFF2-40B4-BE49-F238E27FC236}">
                <a16:creationId xmlns:a16="http://schemas.microsoft.com/office/drawing/2014/main" id="{127AE669-F7CC-489E-B4A7-78C643186965}"/>
              </a:ext>
            </a:extLst>
          </p:cNvPr>
          <p:cNvSpPr txBox="1">
            <a:spLocks noChangeArrowheads="1"/>
          </p:cNvSpPr>
          <p:nvPr/>
        </p:nvSpPr>
        <p:spPr bwMode="auto">
          <a:xfrm>
            <a:off x="1463675" y="385441"/>
            <a:ext cx="1072832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Georgia" pitchFamily="18" charset="0"/>
              </a:defRPr>
            </a:lvl1pPr>
            <a:lvl2pPr marL="742950" indent="-285750">
              <a:defRPr sz="2400">
                <a:solidFill>
                  <a:schemeClr val="tx1"/>
                </a:solidFill>
                <a:latin typeface="Georgia" pitchFamily="18" charset="0"/>
              </a:defRPr>
            </a:lvl2pPr>
            <a:lvl3pPr marL="1143000" indent="-228600">
              <a:defRPr sz="2400">
                <a:solidFill>
                  <a:schemeClr val="tx1"/>
                </a:solidFill>
                <a:latin typeface="Georgia" pitchFamily="18" charset="0"/>
              </a:defRPr>
            </a:lvl3pPr>
            <a:lvl4pPr marL="1600200" indent="-228600">
              <a:defRPr sz="2400">
                <a:solidFill>
                  <a:schemeClr val="tx1"/>
                </a:solidFill>
                <a:latin typeface="Georgia" pitchFamily="18" charset="0"/>
              </a:defRPr>
            </a:lvl4pPr>
            <a:lvl5pPr marL="2057400" indent="-228600">
              <a:defRPr sz="2400">
                <a:solidFill>
                  <a:schemeClr val="tx1"/>
                </a:solidFill>
                <a:latin typeface="Georgia" pitchFamily="18" charset="0"/>
              </a:defRPr>
            </a:lvl5pPr>
            <a:lvl6pPr marL="2514600" indent="-228600"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eaLnBrk="0" fontAlgn="base" hangingPunct="0">
              <a:lnSpc>
                <a:spcPct val="110000"/>
              </a:lnSpc>
              <a:spcBef>
                <a:spcPct val="10000"/>
              </a:spcBef>
              <a:spcAft>
                <a:spcPct val="10000"/>
              </a:spcAft>
              <a:defRPr sz="2400">
                <a:solidFill>
                  <a:schemeClr val="tx1"/>
                </a:solidFill>
                <a:latin typeface="Georgia" pitchFamily="18" charset="0"/>
              </a:defRPr>
            </a:lvl9pPr>
          </a:lstStyle>
          <a:p>
            <a:pPr eaLnBrk="1" hangingPunct="1">
              <a:lnSpc>
                <a:spcPct val="100000"/>
              </a:lnSpc>
              <a:spcBef>
                <a:spcPts val="400"/>
              </a:spcBef>
              <a:spcAft>
                <a:spcPts val="400"/>
              </a:spcAft>
            </a:pPr>
            <a:r>
              <a:rPr lang="en-US" dirty="0">
                <a:latin typeface="Garamond" panose="02020404030301010803" pitchFamily="18" charset="0"/>
                <a:cs typeface="Times New Roman" pitchFamily="18" charset="0"/>
              </a:rPr>
              <a:t>Optimization Algorithms</a:t>
            </a:r>
          </a:p>
        </p:txBody>
      </p:sp>
      <p:sp>
        <p:nvSpPr>
          <p:cNvPr id="22" name="Rectangle 11">
            <a:extLst>
              <a:ext uri="{FF2B5EF4-FFF2-40B4-BE49-F238E27FC236}">
                <a16:creationId xmlns:a16="http://schemas.microsoft.com/office/drawing/2014/main" id="{15432DD1-B568-48EE-BA6B-A80B23EA0530}"/>
              </a:ext>
            </a:extLst>
          </p:cNvPr>
          <p:cNvSpPr>
            <a:spLocks noChangeArrowheads="1"/>
          </p:cNvSpPr>
          <p:nvPr/>
        </p:nvSpPr>
        <p:spPr bwMode="auto">
          <a:xfrm>
            <a:off x="0" y="1858109"/>
            <a:ext cx="12192000" cy="1054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p>
            <a:pPr algn="ctr" eaLnBrk="1" hangingPunct="1">
              <a:lnSpc>
                <a:spcPct val="150000"/>
              </a:lnSpc>
              <a:spcBef>
                <a:spcPts val="600"/>
              </a:spcBef>
              <a:spcAft>
                <a:spcPts val="600"/>
              </a:spcAft>
            </a:pPr>
            <a:r>
              <a:rPr lang="en-US" sz="4600" b="1" dirty="0">
                <a:latin typeface="Garamond" panose="02020404030301010803" pitchFamily="18" charset="0"/>
                <a:cs typeface="Times New Roman" pitchFamily="18" charset="0"/>
              </a:rPr>
              <a:t>L2: Introduction to Search and Optimization</a:t>
            </a:r>
            <a:endParaRPr lang="en-US" sz="4600" dirty="0">
              <a:latin typeface="Garamond" panose="02020404030301010803" pitchFamily="18" charset="0"/>
              <a:cs typeface="Times New Roman" pitchFamily="18" charset="0"/>
            </a:endParaRPr>
          </a:p>
        </p:txBody>
      </p:sp>
      <p:sp>
        <p:nvSpPr>
          <p:cNvPr id="23" name="Text Box 12">
            <a:extLst>
              <a:ext uri="{FF2B5EF4-FFF2-40B4-BE49-F238E27FC236}">
                <a16:creationId xmlns:a16="http://schemas.microsoft.com/office/drawing/2014/main" id="{A97C7061-3873-48A6-B88E-8981D62336EC}"/>
              </a:ext>
            </a:extLst>
          </p:cNvPr>
          <p:cNvSpPr txBox="1">
            <a:spLocks noChangeArrowheads="1"/>
          </p:cNvSpPr>
          <p:nvPr/>
        </p:nvSpPr>
        <p:spPr bwMode="auto">
          <a:xfrm>
            <a:off x="0" y="3369573"/>
            <a:ext cx="12192000" cy="7463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Georgia" pitchFamily="18" charset="0"/>
              </a:defRPr>
            </a:lvl1pPr>
            <a:lvl2pPr marL="742950" indent="-285750">
              <a:defRPr sz="2400">
                <a:solidFill>
                  <a:schemeClr val="tx1"/>
                </a:solidFill>
                <a:latin typeface="Georgia" pitchFamily="18" charset="0"/>
              </a:defRPr>
            </a:lvl2pPr>
            <a:lvl3pPr marL="1143000" indent="-228600">
              <a:defRPr sz="2400">
                <a:solidFill>
                  <a:schemeClr val="tx1"/>
                </a:solidFill>
                <a:latin typeface="Georgia" pitchFamily="18" charset="0"/>
              </a:defRPr>
            </a:lvl3pPr>
            <a:lvl4pPr marL="1600200" indent="-228600">
              <a:defRPr sz="2400">
                <a:solidFill>
                  <a:schemeClr val="tx1"/>
                </a:solidFill>
                <a:latin typeface="Georgia" pitchFamily="18" charset="0"/>
              </a:defRPr>
            </a:lvl4pPr>
            <a:lvl5pPr marL="2057400" indent="-228600">
              <a:defRPr sz="2400">
                <a:solidFill>
                  <a:schemeClr val="tx1"/>
                </a:solidFill>
                <a:latin typeface="Georgia" pitchFamily="18" charset="0"/>
              </a:defRPr>
            </a:lvl5pPr>
            <a:lvl6pPr marL="2514600" indent="-228600"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eaLnBrk="0" fontAlgn="base" hangingPunct="0">
              <a:lnSpc>
                <a:spcPct val="110000"/>
              </a:lnSpc>
              <a:spcBef>
                <a:spcPct val="10000"/>
              </a:spcBef>
              <a:spcAft>
                <a:spcPct val="10000"/>
              </a:spcAft>
              <a:defRPr sz="2400">
                <a:solidFill>
                  <a:schemeClr val="tx1"/>
                </a:solidFill>
                <a:latin typeface="Georgia" pitchFamily="18" charset="0"/>
              </a:defRPr>
            </a:lvl9pPr>
          </a:lstStyle>
          <a:p>
            <a:pPr algn="ctr" eaLnBrk="1" hangingPunct="1">
              <a:lnSpc>
                <a:spcPct val="100000"/>
              </a:lnSpc>
              <a:spcBef>
                <a:spcPts val="600"/>
              </a:spcBef>
              <a:spcAft>
                <a:spcPts val="600"/>
              </a:spcAft>
            </a:pPr>
            <a:r>
              <a:rPr lang="en-US" sz="2000" dirty="0">
                <a:latin typeface="Garamond" panose="02020404030301010803" pitchFamily="18" charset="0"/>
                <a:cs typeface="Times New Roman" pitchFamily="18" charset="0"/>
              </a:rPr>
              <a:t>Alaa Khamis, </a:t>
            </a:r>
            <a:r>
              <a:rPr lang="en-US" sz="2000" dirty="0" err="1">
                <a:latin typeface="Garamond" panose="02020404030301010803" pitchFamily="18" charset="0"/>
                <a:cs typeface="Times New Roman" pitchFamily="18" charset="0"/>
              </a:rPr>
              <a:t>Ph.D</a:t>
            </a:r>
            <a:endParaRPr lang="en-US" sz="2000" dirty="0">
              <a:latin typeface="Garamond" panose="02020404030301010803" pitchFamily="18" charset="0"/>
              <a:cs typeface="Times New Roman" pitchFamily="18" charset="0"/>
            </a:endParaRPr>
          </a:p>
          <a:p>
            <a:pPr algn="ctr" eaLnBrk="1" hangingPunct="1">
              <a:lnSpc>
                <a:spcPct val="100000"/>
              </a:lnSpc>
              <a:spcBef>
                <a:spcPts val="300"/>
              </a:spcBef>
              <a:spcAft>
                <a:spcPts val="300"/>
              </a:spcAft>
            </a:pPr>
            <a:r>
              <a:rPr lang="en-US" sz="1500" dirty="0">
                <a:latin typeface="Garamond" panose="02020404030301010803" pitchFamily="18" charset="0"/>
                <a:cs typeface="Times New Roman" pitchFamily="18" charset="0"/>
              </a:rPr>
              <a:t>AI and Smart Mobility Professor at KFUPM and Ex- GM Technical Leader</a:t>
            </a:r>
          </a:p>
        </p:txBody>
      </p:sp>
      <p:pic>
        <p:nvPicPr>
          <p:cNvPr id="24" name="Picture 4" descr="https://attachments.office.net/owa/alaa.khamis@utoronto.ca/service.svc/s/GetAttachmentThumbnail?id=AAMkAGNmMjBhYTYxLTQwODAtNDBlOS1hOTZkLTk2NGMzNDdhYjBlMQBGAAAAAAB5VEDL1f%2ByQppJ6Fi39qVUBwDaRFMYsG4lTrdJ4mUGezzRAAAAAAEMAADaRFMYsG4lTrdJ4mUGezzRAAAmDrrZAAABEgAQAN%2Fjw4c8oHNElc%2BU0NAB2xI%3D&amp;thumbnailType=2&amp;owa=outlook.office365.com&amp;scriptVer=2019123003.06&amp;X-OWA-CANARY=kkOWWIMQG0C3sh1n_UzMomAM5OB6ldcY8JDaBogLQi3tAGdD-rw3AWqaHFCGNp-7fkhrwnWaKH4.&amp;token=eyJhbGciOiJSUzI1NiIsImtpZCI6IjU2MzU4ODUyMzRCOTI1MkRERTAwNTc2NkQ5RDlGMjc2NTY1RjYzRTIiLCJ4NXQiOiJWaldJVWpTNUpTM2VBRmRtMmRueWRsWmZZLUkiLCJ0eXAiOiJKV1QifQ.eyJvcmlnaW4iOiJodHRwczovL291dGxvb2sub2ZmaWNlMzY1LmNvbSIsInZlciI6IkV4Y2hhbmdlLkNhbGxiYWNrLlYxIiwiYXBwY3R4c2VuZGVyIjoiT3dhRG93bmxvYWRANzhhYWMyMjYtMmYwMy00YjRkLTkwMzctYjQ2ZDU2YzU1MjEwIiwiaXNzcmluZyI6IldXIiwiYXBwY3R4Ijoie1wibXNleGNocHJvdFwiOlwib3dhXCIsXCJwcmltYXJ5c2lkXCI6XCJTLTEtNS0yMS0zOTcxOTU2NzgtMTk2OTY4NjIzMS0yMjI2NDY1OTAtMTg1NTMyNjhcIixcInB1aWRcIjpcIjExNTM4MDExMTYxNzA1ODU0OTNcIixcIm9pZFwiOlwiNzNkZWMyYmQtOWUxYS00ODcwLTlhYTYtOWEwYTg0NWY0NWViXCIsXCJzY29wZVwiOlwiT3dhRG93bmxvYWRcIn0iLCJuYmYiOjE1Nzg2MjU4ODksImV4cCI6MTU3ODYyNjQ4OSwiaXNzIjoiMDAwMDAwMDItMDAwMC0wZmYxLWNlMDAtMDAwMDAwMDAwMDAwQDc4YWFjMjI2LTJmMDMtNGI0ZC05MDM3LWI0NmQ1NmM1NTIxMCIsImF1ZCI6IjAwMDAwMDAyLTAwMDAtMGZmMS1jZTAwLTAwMDAwMDAwMDAwMC9hdHRhY2htZW50cy5vZmZpY2UubmV0QDc4YWFjMjI2LTJmMDMtNGI0ZC05MDM3LWI0NmQ1NmM1NTIxMCJ9.oAWH2OnKy4Ax3W6apq1G1WTWf7NXsY5SkrLvSR4LT2LWY648B8DZ45jK1OpqEa9j9Pz8242gnC0pz8U6o0CIEdyO-IbZ4ClN1mjPZyMUzl7jphebwKt4qfAJFVyhjvvJxzxDgs7ldbR9NtUytB9ouMjYj4GbN12xCK2eKsy2vKYP56jQQudk3ol4IdNiQBHAd_qCL9rIX0mh5lE67GnPDaRkMf6G8BhEJ6DNc4hMzl6w5uMHVUHd-65Fokay6VNIG94an7tnZ0phMEjB77tsiszb5wqHiWvvIpsG4KqRxRKgVqVg-PB2MqTtODMfLZf14JQuqWtMsOwJErFlfucIhw&amp;animation=true">
            <a:extLst>
              <a:ext uri="{FF2B5EF4-FFF2-40B4-BE49-F238E27FC236}">
                <a16:creationId xmlns:a16="http://schemas.microsoft.com/office/drawing/2014/main" id="{46A64651-BF37-447F-A990-0E6A9935AD1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30194" y="4152841"/>
            <a:ext cx="1331611" cy="133161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Optimization Algorithms: AI techniques for design, planning, and control problems">
            <a:extLst>
              <a:ext uri="{FF2B5EF4-FFF2-40B4-BE49-F238E27FC236}">
                <a16:creationId xmlns:a16="http://schemas.microsoft.com/office/drawing/2014/main" id="{2D35967C-CC42-F092-4868-7679A2239BF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618" t="12423" r="3242" b="47190"/>
          <a:stretch/>
        </p:blipFill>
        <p:spPr bwMode="auto">
          <a:xfrm>
            <a:off x="28018" y="231845"/>
            <a:ext cx="1435657" cy="780186"/>
          </a:xfrm>
          <a:prstGeom prst="rect">
            <a:avLst/>
          </a:prstGeom>
          <a:noFill/>
          <a:extLst>
            <a:ext uri="{909E8E84-426E-40DD-AFC4-6F175D3DCCD1}">
              <a14:hiddenFill xmlns:a14="http://schemas.microsoft.com/office/drawing/2010/main">
                <a:solidFill>
                  <a:srgbClr val="FFFFFF"/>
                </a:solidFill>
              </a14:hiddenFill>
            </a:ext>
          </a:extLst>
        </p:spPr>
      </p:pic>
      <p:sp>
        <p:nvSpPr>
          <p:cNvPr id="2" name="Text Box 10">
            <a:extLst>
              <a:ext uri="{FF2B5EF4-FFF2-40B4-BE49-F238E27FC236}">
                <a16:creationId xmlns:a16="http://schemas.microsoft.com/office/drawing/2014/main" id="{7983B6DB-6AF5-AF32-F82F-510A25550151}"/>
              </a:ext>
            </a:extLst>
          </p:cNvPr>
          <p:cNvSpPr txBox="1">
            <a:spLocks noChangeArrowheads="1"/>
          </p:cNvSpPr>
          <p:nvPr/>
        </p:nvSpPr>
        <p:spPr bwMode="auto">
          <a:xfrm>
            <a:off x="-9525" y="5638800"/>
            <a:ext cx="121920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Georgia" pitchFamily="18" charset="0"/>
              </a:defRPr>
            </a:lvl1pPr>
            <a:lvl2pPr marL="742950" indent="-285750">
              <a:defRPr sz="2400">
                <a:solidFill>
                  <a:schemeClr val="tx1"/>
                </a:solidFill>
                <a:latin typeface="Georgia" pitchFamily="18" charset="0"/>
              </a:defRPr>
            </a:lvl2pPr>
            <a:lvl3pPr marL="1143000" indent="-228600">
              <a:defRPr sz="2400">
                <a:solidFill>
                  <a:schemeClr val="tx1"/>
                </a:solidFill>
                <a:latin typeface="Georgia" pitchFamily="18" charset="0"/>
              </a:defRPr>
            </a:lvl3pPr>
            <a:lvl4pPr marL="1600200" indent="-228600">
              <a:defRPr sz="2400">
                <a:solidFill>
                  <a:schemeClr val="tx1"/>
                </a:solidFill>
                <a:latin typeface="Georgia" pitchFamily="18" charset="0"/>
              </a:defRPr>
            </a:lvl4pPr>
            <a:lvl5pPr marL="2057400" indent="-228600">
              <a:defRPr sz="2400">
                <a:solidFill>
                  <a:schemeClr val="tx1"/>
                </a:solidFill>
                <a:latin typeface="Georgia" pitchFamily="18" charset="0"/>
              </a:defRPr>
            </a:lvl5pPr>
            <a:lvl6pPr marL="2514600" indent="-228600"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eaLnBrk="0" fontAlgn="base" hangingPunct="0">
              <a:lnSpc>
                <a:spcPct val="110000"/>
              </a:lnSpc>
              <a:spcBef>
                <a:spcPct val="10000"/>
              </a:spcBef>
              <a:spcAft>
                <a:spcPct val="10000"/>
              </a:spcAft>
              <a:defRPr sz="2400">
                <a:solidFill>
                  <a:schemeClr val="tx1"/>
                </a:solidFill>
                <a:latin typeface="Georgia" pitchFamily="18" charset="0"/>
              </a:defRPr>
            </a:lvl9pPr>
          </a:lstStyle>
          <a:p>
            <a:pPr algn="ctr" eaLnBrk="1" hangingPunct="1">
              <a:lnSpc>
                <a:spcPct val="100000"/>
              </a:lnSpc>
              <a:spcBef>
                <a:spcPts val="600"/>
              </a:spcBef>
              <a:spcAft>
                <a:spcPts val="600"/>
              </a:spcAft>
            </a:pPr>
            <a:r>
              <a:rPr lang="en-US" sz="1600" dirty="0">
                <a:latin typeface="Garamond" panose="02020404030301010803" pitchFamily="18" charset="0"/>
                <a:cs typeface="Times New Roman" pitchFamily="18" charset="0"/>
              </a:rPr>
              <a:t>This lecture is based on </a:t>
            </a:r>
            <a:r>
              <a:rPr lang="en-US" sz="1600" b="1" dirty="0">
                <a:latin typeface="Garamond" panose="02020404030301010803" pitchFamily="18" charset="0"/>
                <a:cs typeface="Times New Roman" pitchFamily="18" charset="0"/>
              </a:rPr>
              <a:t>Part-I Deterministic Search Algorithms </a:t>
            </a:r>
            <a:r>
              <a:rPr lang="en-US" sz="1600" dirty="0">
                <a:latin typeface="Garamond" panose="02020404030301010803" pitchFamily="18" charset="0"/>
                <a:cs typeface="Times New Roman" pitchFamily="18" charset="0"/>
              </a:rPr>
              <a:t>of the textbook: </a:t>
            </a:r>
            <a:r>
              <a:rPr lang="en-CA" sz="1600" dirty="0">
                <a:latin typeface="Garamond" panose="02020404030301010803" pitchFamily="18" charset="0"/>
                <a:cs typeface="Times New Roman" pitchFamily="18" charset="0"/>
                <a:hlinkClick r:id="rId5"/>
              </a:rPr>
              <a:t>Optimization Algorithms: AI techniques for design, planning, and control problems</a:t>
            </a:r>
            <a:r>
              <a:rPr lang="en-CA" sz="1600" dirty="0">
                <a:latin typeface="Garamond" panose="02020404030301010803" pitchFamily="18" charset="0"/>
                <a:cs typeface="Times New Roman" pitchFamily="18" charset="0"/>
              </a:rPr>
              <a:t>, Manning Publication, 2024.</a:t>
            </a:r>
            <a:endParaRPr lang="en-US" sz="1600" dirty="0">
              <a:latin typeface="Garamond" panose="02020404030301010803" pitchFamily="18" charset="0"/>
              <a:cs typeface="Times New Roman" pitchFamily="18" charset="0"/>
            </a:endParaRPr>
          </a:p>
        </p:txBody>
      </p:sp>
    </p:spTree>
    <p:extLst>
      <p:ext uri="{BB962C8B-B14F-4D97-AF65-F5344CB8AC3E}">
        <p14:creationId xmlns:p14="http://schemas.microsoft.com/office/powerpoint/2010/main" val="526068420"/>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40A974-BAFE-E050-AF9F-C2D8267A89AE}"/>
            </a:ext>
          </a:extLst>
        </p:cNvPr>
        <p:cNvGrpSpPr/>
        <p:nvPr/>
      </p:nvGrpSpPr>
      <p:grpSpPr>
        <a:xfrm>
          <a:off x="0" y="0"/>
          <a:ext cx="0" cy="0"/>
          <a:chOff x="0" y="0"/>
          <a:chExt cx="0" cy="0"/>
        </a:xfrm>
      </p:grpSpPr>
      <p:sp>
        <p:nvSpPr>
          <p:cNvPr id="17" name="Rectangle 2">
            <a:extLst>
              <a:ext uri="{FF2B5EF4-FFF2-40B4-BE49-F238E27FC236}">
                <a16:creationId xmlns:a16="http://schemas.microsoft.com/office/drawing/2014/main" id="{B0FE5B70-74BE-1324-364D-6D26F799FEB1}"/>
              </a:ext>
            </a:extLst>
          </p:cNvPr>
          <p:cNvSpPr txBox="1">
            <a:spLocks/>
          </p:cNvSpPr>
          <p:nvPr/>
        </p:nvSpPr>
        <p:spPr>
          <a:xfrm>
            <a:off x="0" y="734"/>
            <a:ext cx="10668000" cy="651363"/>
          </a:xfrm>
          <a:prstGeom prst="rect">
            <a:avLst/>
          </a:prstGeom>
          <a:no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algn="l"/>
            <a:r>
              <a:rPr lang="en-US" sz="3600" b="1" dirty="0">
                <a:solidFill>
                  <a:schemeClr val="tx1"/>
                </a:solidFill>
                <a:latin typeface="Garamond" panose="02020404030301010803" pitchFamily="18" charset="0"/>
              </a:rPr>
              <a:t>Basic Ingredients of Optimization Problems</a:t>
            </a:r>
          </a:p>
        </p:txBody>
      </p:sp>
      <p:sp>
        <p:nvSpPr>
          <p:cNvPr id="20" name="TextBox 19">
            <a:extLst>
              <a:ext uri="{FF2B5EF4-FFF2-40B4-BE49-F238E27FC236}">
                <a16:creationId xmlns:a16="http://schemas.microsoft.com/office/drawing/2014/main" id="{18D4AA5F-F5EF-F0CA-EC3E-19D89C4C5EEA}"/>
              </a:ext>
            </a:extLst>
          </p:cNvPr>
          <p:cNvSpPr txBox="1"/>
          <p:nvPr/>
        </p:nvSpPr>
        <p:spPr>
          <a:xfrm>
            <a:off x="11310" y="657467"/>
            <a:ext cx="12180690" cy="461665"/>
          </a:xfrm>
          <a:prstGeom prst="rect">
            <a:avLst/>
          </a:prstGeom>
          <a:noFill/>
        </p:spPr>
        <p:txBody>
          <a:bodyPr wrap="square">
            <a:spAutoFit/>
          </a:bodyPr>
          <a:lstStyle/>
          <a:p>
            <a:pPr marL="342900" indent="-342900" eaLnBrk="1" hangingPunct="1">
              <a:lnSpc>
                <a:spcPct val="100000"/>
              </a:lnSpc>
              <a:spcBef>
                <a:spcPts val="600"/>
              </a:spcBef>
              <a:spcAft>
                <a:spcPts val="600"/>
              </a:spcAft>
              <a:buFont typeface="Arial" panose="020B0604020202020204" pitchFamily="34" charset="0"/>
              <a:buChar char="•"/>
            </a:pPr>
            <a:r>
              <a:rPr lang="en-CA" b="1" dirty="0">
                <a:latin typeface="Garamond" panose="02020404030301010803" pitchFamily="18" charset="0"/>
                <a:ea typeface="Calibri" panose="020F0502020204030204" pitchFamily="34" charset="0"/>
                <a:cs typeface="Arial" panose="020B0604020202020204" pitchFamily="34" charset="0"/>
              </a:rPr>
              <a:t>Optimization Problem: Objective functions</a:t>
            </a:r>
            <a:endParaRPr lang="en-US" b="1" dirty="0">
              <a:latin typeface="Garamond" panose="02020404030301010803" pitchFamily="18" charset="0"/>
              <a:ea typeface="Calibri" panose="020F0502020204030204" pitchFamily="34" charset="0"/>
              <a:cs typeface="Arial" panose="020B0604020202020204" pitchFamily="34" charset="0"/>
            </a:endParaRPr>
          </a:p>
        </p:txBody>
      </p:sp>
      <p:sp>
        <p:nvSpPr>
          <p:cNvPr id="3" name="TextBox 2">
            <a:extLst>
              <a:ext uri="{FF2B5EF4-FFF2-40B4-BE49-F238E27FC236}">
                <a16:creationId xmlns:a16="http://schemas.microsoft.com/office/drawing/2014/main" id="{2465E8A7-17E7-3E77-E829-838A385FBCEF}"/>
              </a:ext>
            </a:extLst>
          </p:cNvPr>
          <p:cNvSpPr txBox="1"/>
          <p:nvPr/>
        </p:nvSpPr>
        <p:spPr>
          <a:xfrm>
            <a:off x="381000" y="1119132"/>
            <a:ext cx="11822310" cy="1776064"/>
          </a:xfrm>
          <a:prstGeom prst="rect">
            <a:avLst/>
          </a:prstGeom>
          <a:noFill/>
        </p:spPr>
        <p:txBody>
          <a:bodyPr wrap="square">
            <a:spAutoFit/>
          </a:bodyPr>
          <a:lstStyle/>
          <a:p>
            <a:pPr algn="l"/>
            <a:r>
              <a:rPr lang="en-US" dirty="0">
                <a:latin typeface="Garamond" panose="02020404030301010803" pitchFamily="18" charset="0"/>
              </a:rPr>
              <a:t>An objective function ƒ(x), also known as the criterion, merit function, utility function, cost function, stands for the quantity to be optimized.</a:t>
            </a:r>
          </a:p>
          <a:p>
            <a:pPr algn="l"/>
            <a:r>
              <a:rPr lang="en-US" dirty="0">
                <a:latin typeface="Garamond" panose="02020404030301010803" pitchFamily="18" charset="0"/>
              </a:rPr>
              <a:t>In the earlier ticket pricing problem, the profit f(x) that the event organizer can expect to earn can be calculated as follows</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A2A40E18-E238-7543-E056-752770FDDC59}"/>
                  </a:ext>
                </a:extLst>
              </p:cNvPr>
              <p:cNvSpPr txBox="1"/>
              <p:nvPr/>
            </p:nvSpPr>
            <p:spPr>
              <a:xfrm>
                <a:off x="3581400" y="2892349"/>
                <a:ext cx="3676968" cy="443198"/>
              </a:xfrm>
              <a:prstGeom prst="rect">
                <a:avLst/>
              </a:prstGeom>
              <a:solidFill>
                <a:schemeClr val="bg1">
                  <a:lumMod val="85000"/>
                </a:schemeClr>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𝑃𝑟𝑜𝑓𝑖𝑡</m:t>
                      </m:r>
                      <m:r>
                        <a:rPr lang="en-US" b="0" i="1" smtClean="0">
                          <a:latin typeface="Cambria Math" panose="02040503050406030204" pitchFamily="18" charset="0"/>
                        </a:rPr>
                        <m:t>=</m:t>
                      </m:r>
                      <m:r>
                        <a:rPr lang="en-US" b="0" i="1" smtClean="0">
                          <a:latin typeface="Cambria Math" panose="02040503050406030204" pitchFamily="18" charset="0"/>
                        </a:rPr>
                        <m:t>𝑅𝑒𝑣𝑒𝑛𝑢𝑒</m:t>
                      </m:r>
                      <m:r>
                        <a:rPr lang="en-US" b="0" i="1" smtClean="0">
                          <a:latin typeface="Cambria Math" panose="02040503050406030204" pitchFamily="18" charset="0"/>
                        </a:rPr>
                        <m:t>−</m:t>
                      </m:r>
                      <m:r>
                        <a:rPr lang="en-US" b="0" i="1" smtClean="0">
                          <a:latin typeface="Cambria Math" panose="02040503050406030204" pitchFamily="18" charset="0"/>
                        </a:rPr>
                        <m:t>𝐶𝑜𝑠𝑡𝑠</m:t>
                      </m:r>
                    </m:oMath>
                  </m:oMathPara>
                </a14:m>
                <a:endParaRPr lang="en-US" dirty="0"/>
              </a:p>
            </p:txBody>
          </p:sp>
        </mc:Choice>
        <mc:Fallback xmlns="">
          <p:sp>
            <p:nvSpPr>
              <p:cNvPr id="4" name="TextBox 3">
                <a:extLst>
                  <a:ext uri="{FF2B5EF4-FFF2-40B4-BE49-F238E27FC236}">
                    <a16:creationId xmlns:a16="http://schemas.microsoft.com/office/drawing/2014/main" id="{A2A40E18-E238-7543-E056-752770FDDC59}"/>
                  </a:ext>
                </a:extLst>
              </p:cNvPr>
              <p:cNvSpPr txBox="1">
                <a:spLocks noRot="1" noChangeAspect="1" noMove="1" noResize="1" noEditPoints="1" noAdjustHandles="1" noChangeArrowheads="1" noChangeShapeType="1" noTextEdit="1"/>
              </p:cNvSpPr>
              <p:nvPr/>
            </p:nvSpPr>
            <p:spPr>
              <a:xfrm>
                <a:off x="3581400" y="2892349"/>
                <a:ext cx="3676968" cy="443198"/>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DA497DDA-E474-8A21-C00B-F12EA885CA3D}"/>
                  </a:ext>
                </a:extLst>
              </p:cNvPr>
              <p:cNvSpPr txBox="1"/>
              <p:nvPr/>
            </p:nvSpPr>
            <p:spPr>
              <a:xfrm>
                <a:off x="349468" y="3454580"/>
                <a:ext cx="11853841" cy="889667"/>
              </a:xfrm>
              <a:prstGeom prst="rect">
                <a:avLst/>
              </a:prstGeom>
              <a:noFill/>
            </p:spPr>
            <p:txBody>
              <a:bodyPr wrap="square">
                <a:spAutoFit/>
              </a:bodyPr>
              <a:lstStyle/>
              <a:p>
                <a:pPr algn="l"/>
                <a:r>
                  <a:rPr lang="en-US" dirty="0">
                    <a:latin typeface="Garamond" panose="02020404030301010803" pitchFamily="18" charset="0"/>
                  </a:rPr>
                  <a:t>where </a:t>
                </a:r>
                <a14:m>
                  <m:oMath xmlns:m="http://schemas.openxmlformats.org/officeDocument/2006/math">
                    <m:r>
                      <a:rPr lang="en-US" i="1" dirty="0" smtClean="0">
                        <a:latin typeface="Cambria Math" panose="02040503050406030204" pitchFamily="18" charset="0"/>
                      </a:rPr>
                      <m:t>𝑅𝑒𝑣𝑒𝑛𝑢𝑒</m:t>
                    </m:r>
                    <m:r>
                      <a:rPr lang="en-US" i="1" dirty="0" smtClean="0">
                        <a:latin typeface="Cambria Math" panose="02040503050406030204" pitchFamily="18" charset="0"/>
                      </a:rPr>
                      <m:t> = </m:t>
                    </m:r>
                    <m:r>
                      <a:rPr lang="en-US" i="1" dirty="0" err="1">
                        <a:latin typeface="Cambria Math" panose="02040503050406030204" pitchFamily="18" charset="0"/>
                      </a:rPr>
                      <m:t>𝑄𝑥</m:t>
                    </m:r>
                    <m:r>
                      <a:rPr lang="en-US" i="1" dirty="0">
                        <a:latin typeface="Cambria Math" panose="02040503050406030204" pitchFamily="18" charset="0"/>
                      </a:rPr>
                      <m:t> </m:t>
                    </m:r>
                  </m:oMath>
                </a14:m>
                <a:r>
                  <a:rPr lang="en-US" dirty="0">
                    <a:latin typeface="Garamond" panose="02020404030301010803" pitchFamily="18" charset="0"/>
                  </a:rPr>
                  <a:t>and </a:t>
                </a:r>
                <a14:m>
                  <m:oMath xmlns:m="http://schemas.openxmlformats.org/officeDocument/2006/math">
                    <m:r>
                      <a:rPr lang="en-US" i="1" dirty="0" smtClean="0">
                        <a:latin typeface="Cambria Math" panose="02040503050406030204" pitchFamily="18" charset="0"/>
                      </a:rPr>
                      <m:t>𝐶𝑜𝑠𝑡𝑠</m:t>
                    </m:r>
                    <m:r>
                      <a:rPr lang="en-US" i="1" dirty="0" smtClean="0">
                        <a:latin typeface="Cambria Math" panose="02040503050406030204" pitchFamily="18" charset="0"/>
                      </a:rPr>
                      <m:t> = </m:t>
                    </m:r>
                    <m:r>
                      <a:rPr lang="en-US" i="1" dirty="0" smtClean="0">
                        <a:latin typeface="Cambria Math" panose="02040503050406030204" pitchFamily="18" charset="0"/>
                      </a:rPr>
                      <m:t>𝑎</m:t>
                    </m:r>
                    <m:r>
                      <a:rPr lang="en-US" i="1" dirty="0" smtClean="0">
                        <a:latin typeface="Cambria Math" panose="02040503050406030204" pitchFamily="18" charset="0"/>
                      </a:rPr>
                      <m:t> + </m:t>
                    </m:r>
                    <m:r>
                      <a:rPr lang="en-US" i="1" dirty="0" err="1">
                        <a:latin typeface="Cambria Math" panose="02040503050406030204" pitchFamily="18" charset="0"/>
                      </a:rPr>
                      <m:t>𝑄𝑏</m:t>
                    </m:r>
                  </m:oMath>
                </a14:m>
                <a:r>
                  <a:rPr lang="en-US" dirty="0">
                    <a:latin typeface="Garamond" panose="02020404030301010803" pitchFamily="18" charset="0"/>
                  </a:rPr>
                  <a:t>. Altogether, the profit (or objective) function looks like this:</a:t>
                </a:r>
              </a:p>
            </p:txBody>
          </p:sp>
        </mc:Choice>
        <mc:Fallback xmlns="">
          <p:sp>
            <p:nvSpPr>
              <p:cNvPr id="5" name="TextBox 4">
                <a:extLst>
                  <a:ext uri="{FF2B5EF4-FFF2-40B4-BE49-F238E27FC236}">
                    <a16:creationId xmlns:a16="http://schemas.microsoft.com/office/drawing/2014/main" id="{DA497DDA-E474-8A21-C00B-F12EA885CA3D}"/>
                  </a:ext>
                </a:extLst>
              </p:cNvPr>
              <p:cNvSpPr txBox="1">
                <a:spLocks noRot="1" noChangeAspect="1" noMove="1" noResize="1" noEditPoints="1" noAdjustHandles="1" noChangeArrowheads="1" noChangeShapeType="1" noTextEdit="1"/>
              </p:cNvSpPr>
              <p:nvPr/>
            </p:nvSpPr>
            <p:spPr>
              <a:xfrm>
                <a:off x="349468" y="3454580"/>
                <a:ext cx="11853841" cy="889667"/>
              </a:xfrm>
              <a:prstGeom prst="rect">
                <a:avLst/>
              </a:prstGeom>
              <a:blipFill>
                <a:blip r:embed="rId4"/>
                <a:stretch>
                  <a:fillRect l="-771" t="-2740" b="-1506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CF05980-F6D1-6B66-0701-077116205424}"/>
                  </a:ext>
                </a:extLst>
              </p:cNvPr>
              <p:cNvSpPr txBox="1"/>
              <p:nvPr/>
            </p:nvSpPr>
            <p:spPr>
              <a:xfrm>
                <a:off x="457200" y="4541153"/>
                <a:ext cx="10756855" cy="375616"/>
              </a:xfrm>
              <a:prstGeom prst="rect">
                <a:avLst/>
              </a:prstGeom>
              <a:solidFill>
                <a:schemeClr val="bg1">
                  <a:lumMod val="85000"/>
                </a:schemeClr>
              </a:solidFill>
            </p:spPr>
            <p:txBody>
              <a:bodyPr wrap="none" lIns="0" tIns="0" rIns="0" bIns="0" rtlCol="0">
                <a:spAutoFit/>
              </a:bodyPr>
              <a:lstStyle/>
              <a:p>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𝑅𝑒𝑣𝑒𝑛𝑢𝑒</m:t>
                    </m:r>
                    <m:r>
                      <a:rPr lang="en-US" b="0" i="1" smtClean="0">
                        <a:latin typeface="Cambria Math" panose="02040503050406030204" pitchFamily="18" charset="0"/>
                      </a:rPr>
                      <m:t>−</m:t>
                    </m:r>
                    <m:r>
                      <a:rPr lang="en-US" b="0" i="1" smtClean="0">
                        <a:latin typeface="Cambria Math" panose="02040503050406030204" pitchFamily="18" charset="0"/>
                      </a:rPr>
                      <m:t>𝐶𝑜𝑠𝑡𝑠</m:t>
                    </m:r>
                    <m:r>
                      <a:rPr lang="en-US" b="0" i="1" smtClean="0">
                        <a:latin typeface="Cambria Math" panose="02040503050406030204" pitchFamily="18" charset="0"/>
                      </a:rPr>
                      <m:t>=</m:t>
                    </m:r>
                    <m:r>
                      <a:rPr lang="en-US" b="0" i="1" smtClean="0">
                        <a:latin typeface="Cambria Math" panose="02040503050406030204" pitchFamily="18" charset="0"/>
                      </a:rPr>
                      <m:t>𝑄𝑥</m:t>
                    </m:r>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𝑄𝑏</m:t>
                        </m:r>
                      </m:e>
                    </m:d>
                  </m:oMath>
                </a14:m>
                <a:r>
                  <a:rPr lang="en-US" b="0" dirty="0"/>
                  <a:t>=-20</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2</m:t>
                        </m:r>
                      </m:sup>
                    </m:sSup>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5000+20</m:t>
                        </m:r>
                        <m:r>
                          <a:rPr lang="en-US" b="0" i="1" smtClean="0">
                            <a:latin typeface="Cambria Math" panose="02040503050406030204" pitchFamily="18" charset="0"/>
                          </a:rPr>
                          <m:t>𝑏</m:t>
                        </m:r>
                      </m:e>
                    </m:d>
                    <m:r>
                      <a:rPr lang="en-US" b="0" i="1" smtClean="0">
                        <a:latin typeface="Cambria Math" panose="02040503050406030204" pitchFamily="18" charset="0"/>
                      </a:rPr>
                      <m:t>𝑥</m:t>
                    </m:r>
                    <m:r>
                      <a:rPr lang="en-US" b="0" i="1" smtClean="0">
                        <a:latin typeface="Cambria Math" panose="02040503050406030204" pitchFamily="18" charset="0"/>
                      </a:rPr>
                      <m:t>−5000</m:t>
                    </m:r>
                    <m:r>
                      <a:rPr lang="en-US" b="0" i="1" smtClean="0">
                        <a:latin typeface="Cambria Math" panose="02040503050406030204" pitchFamily="18" charset="0"/>
                      </a:rPr>
                      <m:t>𝑏</m:t>
                    </m:r>
                    <m:r>
                      <a:rPr lang="en-US" b="0" i="1" smtClean="0">
                        <a:latin typeface="Cambria Math" panose="02040503050406030204" pitchFamily="18" charset="0"/>
                      </a:rPr>
                      <m:t>−</m:t>
                    </m:r>
                    <m:r>
                      <a:rPr lang="en-US" b="0" i="1" smtClean="0">
                        <a:latin typeface="Cambria Math" panose="02040503050406030204" pitchFamily="18" charset="0"/>
                      </a:rPr>
                      <m:t>𝑎</m:t>
                    </m:r>
                  </m:oMath>
                </a14:m>
                <a:endParaRPr lang="en-US" b="0" dirty="0"/>
              </a:p>
            </p:txBody>
          </p:sp>
        </mc:Choice>
        <mc:Fallback xmlns="">
          <p:sp>
            <p:nvSpPr>
              <p:cNvPr id="7" name="TextBox 6">
                <a:extLst>
                  <a:ext uri="{FF2B5EF4-FFF2-40B4-BE49-F238E27FC236}">
                    <a16:creationId xmlns:a16="http://schemas.microsoft.com/office/drawing/2014/main" id="{DCF05980-F6D1-6B66-0701-077116205424}"/>
                  </a:ext>
                </a:extLst>
              </p:cNvPr>
              <p:cNvSpPr txBox="1">
                <a:spLocks noRot="1" noChangeAspect="1" noMove="1" noResize="1" noEditPoints="1" noAdjustHandles="1" noChangeArrowheads="1" noChangeShapeType="1" noTextEdit="1"/>
              </p:cNvSpPr>
              <p:nvPr/>
            </p:nvSpPr>
            <p:spPr>
              <a:xfrm>
                <a:off x="457200" y="4541153"/>
                <a:ext cx="10756855" cy="375616"/>
              </a:xfrm>
              <a:prstGeom prst="rect">
                <a:avLst/>
              </a:prstGeom>
              <a:blipFill>
                <a:blip r:embed="rId5"/>
                <a:stretch>
                  <a:fillRect l="-1303" t="-22581" b="-483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476DE62-4876-D76A-0210-FFFE8C1CB997}"/>
                  </a:ext>
                </a:extLst>
              </p:cNvPr>
              <p:cNvSpPr txBox="1"/>
              <p:nvPr/>
            </p:nvSpPr>
            <p:spPr>
              <a:xfrm>
                <a:off x="381000" y="5230644"/>
                <a:ext cx="11811000" cy="1295932"/>
              </a:xfrm>
              <a:prstGeom prst="rect">
                <a:avLst/>
              </a:prstGeom>
              <a:noFill/>
            </p:spPr>
            <p:txBody>
              <a:bodyPr wrap="square">
                <a:spAutoFit/>
              </a:bodyPr>
              <a:lstStyle/>
              <a:p>
                <a:r>
                  <a:rPr lang="en-US" dirty="0">
                    <a:latin typeface="Garamond" panose="02020404030301010803" pitchFamily="18" charset="0"/>
                  </a:rPr>
                  <a:t>where </a:t>
                </a:r>
                <a14:m>
                  <m:oMath xmlns:m="http://schemas.openxmlformats.org/officeDocument/2006/math">
                    <m:r>
                      <a:rPr lang="en-US" i="1" dirty="0" smtClean="0">
                        <a:latin typeface="Cambria Math" panose="02040503050406030204" pitchFamily="18" charset="0"/>
                      </a:rPr>
                      <m:t>𝑎</m:t>
                    </m:r>
                  </m:oMath>
                </a14:m>
                <a:r>
                  <a:rPr lang="en-US" dirty="0">
                    <a:latin typeface="Garamond" panose="02020404030301010803" pitchFamily="18" charset="0"/>
                  </a:rPr>
                  <a:t> and </a:t>
                </a:r>
                <a14:m>
                  <m:oMath xmlns:m="http://schemas.openxmlformats.org/officeDocument/2006/math">
                    <m:r>
                      <a:rPr lang="en-US" i="1" dirty="0" smtClean="0">
                        <a:latin typeface="Cambria Math" panose="02040503050406030204" pitchFamily="18" charset="0"/>
                      </a:rPr>
                      <m:t>𝑏</m:t>
                    </m:r>
                  </m:oMath>
                </a14:m>
                <a:r>
                  <a:rPr lang="en-US" dirty="0">
                    <a:latin typeface="Garamond" panose="02020404030301010803" pitchFamily="18" charset="0"/>
                  </a:rPr>
                  <a:t> are predefined parameters representing fixed costs (the venue rental, security, and guest speaking fees) and variable costs (pamphlets, lanyards, ID badges, and a catered lunch) respectively.</a:t>
                </a:r>
              </a:p>
            </p:txBody>
          </p:sp>
        </mc:Choice>
        <mc:Fallback xmlns="">
          <p:sp>
            <p:nvSpPr>
              <p:cNvPr id="9" name="TextBox 8">
                <a:extLst>
                  <a:ext uri="{FF2B5EF4-FFF2-40B4-BE49-F238E27FC236}">
                    <a16:creationId xmlns:a16="http://schemas.microsoft.com/office/drawing/2014/main" id="{C476DE62-4876-D76A-0210-FFFE8C1CB997}"/>
                  </a:ext>
                </a:extLst>
              </p:cNvPr>
              <p:cNvSpPr txBox="1">
                <a:spLocks noRot="1" noChangeAspect="1" noMove="1" noResize="1" noEditPoints="1" noAdjustHandles="1" noChangeArrowheads="1" noChangeShapeType="1" noTextEdit="1"/>
              </p:cNvSpPr>
              <p:nvPr/>
            </p:nvSpPr>
            <p:spPr>
              <a:xfrm>
                <a:off x="381000" y="5230644"/>
                <a:ext cx="11811000" cy="1295932"/>
              </a:xfrm>
              <a:prstGeom prst="rect">
                <a:avLst/>
              </a:prstGeom>
              <a:blipFill>
                <a:blip r:embed="rId6"/>
                <a:stretch>
                  <a:fillRect l="-826" t="-1878" b="-9859"/>
                </a:stretch>
              </a:blipFill>
            </p:spPr>
            <p:txBody>
              <a:bodyPr/>
              <a:lstStyle/>
              <a:p>
                <a:r>
                  <a:rPr lang="en-US">
                    <a:noFill/>
                  </a:rPr>
                  <a:t> </a:t>
                </a:r>
              </a:p>
            </p:txBody>
          </p:sp>
        </mc:Fallback>
      </mc:AlternateContent>
    </p:spTree>
    <p:extLst>
      <p:ext uri="{BB962C8B-B14F-4D97-AF65-F5344CB8AC3E}">
        <p14:creationId xmlns:p14="http://schemas.microsoft.com/office/powerpoint/2010/main" val="3211023939"/>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650C2E-E053-E4CB-598B-DF354F18E616}"/>
            </a:ext>
          </a:extLst>
        </p:cNvPr>
        <p:cNvGrpSpPr/>
        <p:nvPr/>
      </p:nvGrpSpPr>
      <p:grpSpPr>
        <a:xfrm>
          <a:off x="0" y="0"/>
          <a:ext cx="0" cy="0"/>
          <a:chOff x="0" y="0"/>
          <a:chExt cx="0" cy="0"/>
        </a:xfrm>
      </p:grpSpPr>
      <p:sp>
        <p:nvSpPr>
          <p:cNvPr id="17" name="Rectangle 2">
            <a:extLst>
              <a:ext uri="{FF2B5EF4-FFF2-40B4-BE49-F238E27FC236}">
                <a16:creationId xmlns:a16="http://schemas.microsoft.com/office/drawing/2014/main" id="{027E0DB8-23AC-2BEB-FC1E-3EF64C3EF23F}"/>
              </a:ext>
            </a:extLst>
          </p:cNvPr>
          <p:cNvSpPr txBox="1">
            <a:spLocks/>
          </p:cNvSpPr>
          <p:nvPr/>
        </p:nvSpPr>
        <p:spPr>
          <a:xfrm>
            <a:off x="0" y="734"/>
            <a:ext cx="10668000" cy="651363"/>
          </a:xfrm>
          <a:prstGeom prst="rect">
            <a:avLst/>
          </a:prstGeom>
          <a:no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algn="l"/>
            <a:r>
              <a:rPr lang="en-US" sz="3600" b="1" dirty="0">
                <a:solidFill>
                  <a:schemeClr val="tx1"/>
                </a:solidFill>
                <a:latin typeface="Garamond" panose="02020404030301010803" pitchFamily="18" charset="0"/>
              </a:rPr>
              <a:t>Basic Ingredients of Optimization Problems</a:t>
            </a:r>
          </a:p>
        </p:txBody>
      </p:sp>
      <p:sp>
        <p:nvSpPr>
          <p:cNvPr id="20" name="TextBox 19">
            <a:extLst>
              <a:ext uri="{FF2B5EF4-FFF2-40B4-BE49-F238E27FC236}">
                <a16:creationId xmlns:a16="http://schemas.microsoft.com/office/drawing/2014/main" id="{D0483830-6DE3-71C9-6B28-5CB018389604}"/>
              </a:ext>
            </a:extLst>
          </p:cNvPr>
          <p:cNvSpPr txBox="1"/>
          <p:nvPr/>
        </p:nvSpPr>
        <p:spPr>
          <a:xfrm>
            <a:off x="11310" y="657467"/>
            <a:ext cx="12180690" cy="461665"/>
          </a:xfrm>
          <a:prstGeom prst="rect">
            <a:avLst/>
          </a:prstGeom>
          <a:noFill/>
        </p:spPr>
        <p:txBody>
          <a:bodyPr wrap="square">
            <a:spAutoFit/>
          </a:bodyPr>
          <a:lstStyle/>
          <a:p>
            <a:pPr marL="342900" indent="-342900" eaLnBrk="1" hangingPunct="1">
              <a:lnSpc>
                <a:spcPct val="100000"/>
              </a:lnSpc>
              <a:spcBef>
                <a:spcPts val="600"/>
              </a:spcBef>
              <a:spcAft>
                <a:spcPts val="600"/>
              </a:spcAft>
              <a:buFont typeface="Arial" panose="020B0604020202020204" pitchFamily="34" charset="0"/>
              <a:buChar char="•"/>
            </a:pPr>
            <a:r>
              <a:rPr lang="en-CA" b="1" dirty="0">
                <a:latin typeface="Garamond" panose="02020404030301010803" pitchFamily="18" charset="0"/>
                <a:ea typeface="Calibri" panose="020F0502020204030204" pitchFamily="34" charset="0"/>
                <a:cs typeface="Arial" panose="020B0604020202020204" pitchFamily="34" charset="0"/>
              </a:rPr>
              <a:t>Optimization Problem: Objective functions</a:t>
            </a:r>
            <a:endParaRPr lang="en-US" b="1" dirty="0">
              <a:latin typeface="Garamond" panose="02020404030301010803" pitchFamily="18" charset="0"/>
              <a:ea typeface="Calibri" panose="020F050202020403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89F75E8-A336-3F37-E87F-51C29779715E}"/>
                  </a:ext>
                </a:extLst>
              </p:cNvPr>
              <p:cNvSpPr txBox="1"/>
              <p:nvPr/>
            </p:nvSpPr>
            <p:spPr>
              <a:xfrm>
                <a:off x="381000" y="1119132"/>
                <a:ext cx="11822310" cy="483402"/>
              </a:xfrm>
              <a:prstGeom prst="rect">
                <a:avLst/>
              </a:prstGeom>
              <a:noFill/>
            </p:spPr>
            <p:txBody>
              <a:bodyPr wrap="square">
                <a:spAutoFit/>
              </a:bodyPr>
              <a:lstStyle/>
              <a:p>
                <a:r>
                  <a:rPr lang="en-US" dirty="0">
                    <a:latin typeface="Garamond" panose="02020404030301010803" pitchFamily="18" charset="0"/>
                  </a:rPr>
                  <a:t>Assume that </a:t>
                </a:r>
                <a14:m>
                  <m:oMath xmlns:m="http://schemas.openxmlformats.org/officeDocument/2006/math">
                    <m:r>
                      <a:rPr lang="en-US" i="1" dirty="0" smtClean="0">
                        <a:latin typeface="Cambria Math" panose="02040503050406030204" pitchFamily="18" charset="0"/>
                      </a:rPr>
                      <m:t>𝑎</m:t>
                    </m:r>
                  </m:oMath>
                </a14:m>
                <a:r>
                  <a:rPr lang="en-US" dirty="0">
                    <a:latin typeface="Garamond" panose="02020404030301010803" pitchFamily="18" charset="0"/>
                  </a:rPr>
                  <a:t> = 50,000, </a:t>
                </a:r>
                <a14:m>
                  <m:oMath xmlns:m="http://schemas.openxmlformats.org/officeDocument/2006/math">
                    <m:r>
                      <a:rPr lang="en-US" i="1" dirty="0" smtClean="0">
                        <a:latin typeface="Cambria Math" panose="02040503050406030204" pitchFamily="18" charset="0"/>
                      </a:rPr>
                      <m:t>𝑏</m:t>
                    </m:r>
                  </m:oMath>
                </a14:m>
                <a:r>
                  <a:rPr lang="en-US" dirty="0">
                    <a:latin typeface="Garamond" panose="02020404030301010803" pitchFamily="18" charset="0"/>
                  </a:rPr>
                  <a:t> = 60,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𝐿𝐵</m:t>
                        </m:r>
                      </m:sub>
                    </m:sSub>
                  </m:oMath>
                </a14:m>
                <a:r>
                  <a:rPr lang="en-US" dirty="0">
                    <a:latin typeface="Garamond" panose="02020404030301010803" pitchFamily="18" charset="0"/>
                  </a:rPr>
                  <a:t> = 0, 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𝑈</m:t>
                        </m:r>
                        <m:r>
                          <a:rPr lang="en-US" i="1">
                            <a:latin typeface="Cambria Math" panose="02040503050406030204" pitchFamily="18" charset="0"/>
                          </a:rPr>
                          <m:t>𝐵</m:t>
                        </m:r>
                      </m:sub>
                    </m:sSub>
                  </m:oMath>
                </a14:m>
                <a:r>
                  <a:rPr lang="en-US" dirty="0">
                    <a:latin typeface="Garamond" panose="02020404030301010803" pitchFamily="18" charset="0"/>
                  </a:rPr>
                  <a:t> =250.</a:t>
                </a:r>
              </a:p>
            </p:txBody>
          </p:sp>
        </mc:Choice>
        <mc:Fallback xmlns="">
          <p:sp>
            <p:nvSpPr>
              <p:cNvPr id="3" name="TextBox 2">
                <a:extLst>
                  <a:ext uri="{FF2B5EF4-FFF2-40B4-BE49-F238E27FC236}">
                    <a16:creationId xmlns:a16="http://schemas.microsoft.com/office/drawing/2014/main" id="{B89F75E8-A336-3F37-E87F-51C29779715E}"/>
                  </a:ext>
                </a:extLst>
              </p:cNvPr>
              <p:cNvSpPr txBox="1">
                <a:spLocks noRot="1" noChangeAspect="1" noMove="1" noResize="1" noEditPoints="1" noAdjustHandles="1" noChangeArrowheads="1" noChangeShapeType="1" noTextEdit="1"/>
              </p:cNvSpPr>
              <p:nvPr/>
            </p:nvSpPr>
            <p:spPr>
              <a:xfrm>
                <a:off x="381000" y="1119132"/>
                <a:ext cx="11822310" cy="483402"/>
              </a:xfrm>
              <a:prstGeom prst="rect">
                <a:avLst/>
              </a:prstGeom>
              <a:blipFill>
                <a:blip r:embed="rId3"/>
                <a:stretch>
                  <a:fillRect l="-825" t="-5063" b="-291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9AB845EE-5391-2E67-204F-9AE5EA71503D}"/>
                  </a:ext>
                </a:extLst>
              </p:cNvPr>
              <p:cNvSpPr txBox="1"/>
              <p:nvPr/>
            </p:nvSpPr>
            <p:spPr>
              <a:xfrm>
                <a:off x="3429000" y="1706339"/>
                <a:ext cx="4479431" cy="375616"/>
              </a:xfrm>
              <a:prstGeom prst="rect">
                <a:avLst/>
              </a:prstGeom>
              <a:solidFill>
                <a:schemeClr val="bg1">
                  <a:lumMod val="85000"/>
                </a:schemeClr>
              </a:solidFill>
            </p:spPr>
            <p:txBody>
              <a:bodyPr wrap="none" lIns="0" tIns="0" rIns="0" bIns="0" rtlCol="0">
                <a:spAutoFit/>
              </a:bodyPr>
              <a:lstStyle/>
              <a:p>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oMath>
                </a14:m>
                <a:r>
                  <a:rPr lang="en-US" b="0" dirty="0"/>
                  <a:t>20</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2</m:t>
                        </m:r>
                      </m:sup>
                    </m:sSup>
                    <m:r>
                      <a:rPr lang="en-US" b="0" i="1" smtClean="0">
                        <a:latin typeface="Cambria Math" panose="02040503050406030204" pitchFamily="18" charset="0"/>
                      </a:rPr>
                      <m:t>+6,000</m:t>
                    </m:r>
                    <m:r>
                      <a:rPr lang="en-US" b="0" i="1" smtClean="0">
                        <a:latin typeface="Cambria Math" panose="02040503050406030204" pitchFamily="18" charset="0"/>
                      </a:rPr>
                      <m:t>𝑥</m:t>
                    </m:r>
                    <m:r>
                      <a:rPr lang="en-US" b="0" i="1" smtClean="0">
                        <a:latin typeface="Cambria Math" panose="02040503050406030204" pitchFamily="18" charset="0"/>
                      </a:rPr>
                      <m:t>−35,000</m:t>
                    </m:r>
                  </m:oMath>
                </a14:m>
                <a:endParaRPr lang="en-US" b="0" dirty="0"/>
              </a:p>
            </p:txBody>
          </p:sp>
        </mc:Choice>
        <mc:Fallback xmlns="">
          <p:sp>
            <p:nvSpPr>
              <p:cNvPr id="7" name="TextBox 6">
                <a:extLst>
                  <a:ext uri="{FF2B5EF4-FFF2-40B4-BE49-F238E27FC236}">
                    <a16:creationId xmlns:a16="http://schemas.microsoft.com/office/drawing/2014/main" id="{9AB845EE-5391-2E67-204F-9AE5EA71503D}"/>
                  </a:ext>
                </a:extLst>
              </p:cNvPr>
              <p:cNvSpPr txBox="1">
                <a:spLocks noRot="1" noChangeAspect="1" noMove="1" noResize="1" noEditPoints="1" noAdjustHandles="1" noChangeArrowheads="1" noChangeShapeType="1" noTextEdit="1"/>
              </p:cNvSpPr>
              <p:nvPr/>
            </p:nvSpPr>
            <p:spPr>
              <a:xfrm>
                <a:off x="3429000" y="1706339"/>
                <a:ext cx="4479431" cy="375616"/>
              </a:xfrm>
              <a:prstGeom prst="rect">
                <a:avLst/>
              </a:prstGeom>
              <a:blipFill>
                <a:blip r:embed="rId4"/>
                <a:stretch>
                  <a:fillRect l="-3270" t="-22581" r="-1771" b="-48387"/>
                </a:stretch>
              </a:blipFill>
            </p:spPr>
            <p:txBody>
              <a:bodyPr/>
              <a:lstStyle/>
              <a:p>
                <a:r>
                  <a:rPr lang="en-US">
                    <a:noFill/>
                  </a:rPr>
                  <a:t> </a:t>
                </a:r>
              </a:p>
            </p:txBody>
          </p:sp>
        </mc:Fallback>
      </mc:AlternateContent>
      <p:pic>
        <p:nvPicPr>
          <p:cNvPr id="6" name="Picture 5" descr="A graph of a ticket price&#10;&#10;Description automatically generated">
            <a:extLst>
              <a:ext uri="{FF2B5EF4-FFF2-40B4-BE49-F238E27FC236}">
                <a16:creationId xmlns:a16="http://schemas.microsoft.com/office/drawing/2014/main" id="{18B350D5-6061-D163-1A3D-C7ED5F800F9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86000" y="2162749"/>
            <a:ext cx="6477000" cy="4661430"/>
          </a:xfrm>
          <a:prstGeom prst="rect">
            <a:avLst/>
          </a:prstGeom>
        </p:spPr>
      </p:pic>
      <p:cxnSp>
        <p:nvCxnSpPr>
          <p:cNvPr id="12" name="Straight Connector 11">
            <a:extLst>
              <a:ext uri="{FF2B5EF4-FFF2-40B4-BE49-F238E27FC236}">
                <a16:creationId xmlns:a16="http://schemas.microsoft.com/office/drawing/2014/main" id="{0CA802B1-4349-695D-F21E-3871F9CECAED}"/>
              </a:ext>
            </a:extLst>
          </p:cNvPr>
          <p:cNvCxnSpPr/>
          <p:nvPr/>
        </p:nvCxnSpPr>
        <p:spPr>
          <a:xfrm>
            <a:off x="6466490" y="2598046"/>
            <a:ext cx="0" cy="373380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1027332"/>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E8C369-71F6-5566-E16B-1916B53F68B4}"/>
            </a:ext>
          </a:extLst>
        </p:cNvPr>
        <p:cNvGrpSpPr/>
        <p:nvPr/>
      </p:nvGrpSpPr>
      <p:grpSpPr>
        <a:xfrm>
          <a:off x="0" y="0"/>
          <a:ext cx="0" cy="0"/>
          <a:chOff x="0" y="0"/>
          <a:chExt cx="0" cy="0"/>
        </a:xfrm>
      </p:grpSpPr>
      <p:pic>
        <p:nvPicPr>
          <p:cNvPr id="10" name="Picture 9" descr="A group of graphs of a function&#10;&#10;Description automatically generated with medium confidence">
            <a:extLst>
              <a:ext uri="{FF2B5EF4-FFF2-40B4-BE49-F238E27FC236}">
                <a16:creationId xmlns:a16="http://schemas.microsoft.com/office/drawing/2014/main" id="{D5A10D6D-D3C4-36E2-B7F3-D23CEB3EC0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90800" y="983808"/>
            <a:ext cx="5791200" cy="5909914"/>
          </a:xfrm>
          <a:prstGeom prst="rect">
            <a:avLst/>
          </a:prstGeom>
        </p:spPr>
      </p:pic>
      <p:sp>
        <p:nvSpPr>
          <p:cNvPr id="17" name="Rectangle 2">
            <a:extLst>
              <a:ext uri="{FF2B5EF4-FFF2-40B4-BE49-F238E27FC236}">
                <a16:creationId xmlns:a16="http://schemas.microsoft.com/office/drawing/2014/main" id="{DADC238F-23E6-81C3-2FE6-DF420B4F635C}"/>
              </a:ext>
            </a:extLst>
          </p:cNvPr>
          <p:cNvSpPr txBox="1">
            <a:spLocks/>
          </p:cNvSpPr>
          <p:nvPr/>
        </p:nvSpPr>
        <p:spPr>
          <a:xfrm>
            <a:off x="0" y="734"/>
            <a:ext cx="10668000" cy="651363"/>
          </a:xfrm>
          <a:prstGeom prst="rect">
            <a:avLst/>
          </a:prstGeom>
          <a:no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algn="l"/>
            <a:r>
              <a:rPr lang="en-US" sz="3600" b="1" dirty="0">
                <a:solidFill>
                  <a:schemeClr val="tx1"/>
                </a:solidFill>
                <a:latin typeface="Garamond" panose="02020404030301010803" pitchFamily="18" charset="0"/>
              </a:rPr>
              <a:t>Basic Ingredients of Optimization Problems</a:t>
            </a:r>
          </a:p>
        </p:txBody>
      </p:sp>
      <p:sp>
        <p:nvSpPr>
          <p:cNvPr id="20" name="TextBox 19">
            <a:extLst>
              <a:ext uri="{FF2B5EF4-FFF2-40B4-BE49-F238E27FC236}">
                <a16:creationId xmlns:a16="http://schemas.microsoft.com/office/drawing/2014/main" id="{9AF990C1-2C18-D17E-6E27-71F1DDF7C7DE}"/>
              </a:ext>
            </a:extLst>
          </p:cNvPr>
          <p:cNvSpPr txBox="1"/>
          <p:nvPr/>
        </p:nvSpPr>
        <p:spPr>
          <a:xfrm>
            <a:off x="11310" y="657467"/>
            <a:ext cx="12180690" cy="461665"/>
          </a:xfrm>
          <a:prstGeom prst="rect">
            <a:avLst/>
          </a:prstGeom>
          <a:noFill/>
        </p:spPr>
        <p:txBody>
          <a:bodyPr wrap="square">
            <a:spAutoFit/>
          </a:bodyPr>
          <a:lstStyle/>
          <a:p>
            <a:pPr marL="342900" indent="-342900" eaLnBrk="1" hangingPunct="1">
              <a:lnSpc>
                <a:spcPct val="100000"/>
              </a:lnSpc>
              <a:spcBef>
                <a:spcPts val="600"/>
              </a:spcBef>
              <a:spcAft>
                <a:spcPts val="600"/>
              </a:spcAft>
              <a:buFont typeface="Arial" panose="020B0604020202020204" pitchFamily="34" charset="0"/>
              <a:buChar char="•"/>
            </a:pPr>
            <a:r>
              <a:rPr lang="en-CA" b="1" dirty="0">
                <a:latin typeface="Garamond" panose="02020404030301010803" pitchFamily="18" charset="0"/>
                <a:ea typeface="Calibri" panose="020F0502020204030204" pitchFamily="34" charset="0"/>
                <a:cs typeface="Arial" panose="020B0604020202020204" pitchFamily="34" charset="0"/>
              </a:rPr>
              <a:t>Optimization Problem: Objective functions</a:t>
            </a:r>
            <a:endParaRPr lang="en-US" b="1" dirty="0">
              <a:latin typeface="Garamond" panose="02020404030301010803" pitchFamily="18"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2583867819"/>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CB7512-0C56-61CB-5BB0-13E2F87ECB8F}"/>
            </a:ext>
          </a:extLst>
        </p:cNvPr>
        <p:cNvGrpSpPr/>
        <p:nvPr/>
      </p:nvGrpSpPr>
      <p:grpSpPr>
        <a:xfrm>
          <a:off x="0" y="0"/>
          <a:ext cx="0" cy="0"/>
          <a:chOff x="0" y="0"/>
          <a:chExt cx="0" cy="0"/>
        </a:xfrm>
      </p:grpSpPr>
      <p:sp>
        <p:nvSpPr>
          <p:cNvPr id="17" name="Rectangle 2">
            <a:extLst>
              <a:ext uri="{FF2B5EF4-FFF2-40B4-BE49-F238E27FC236}">
                <a16:creationId xmlns:a16="http://schemas.microsoft.com/office/drawing/2014/main" id="{F4D1E994-9AB3-2119-582B-A61594801746}"/>
              </a:ext>
            </a:extLst>
          </p:cNvPr>
          <p:cNvSpPr txBox="1">
            <a:spLocks/>
          </p:cNvSpPr>
          <p:nvPr/>
        </p:nvSpPr>
        <p:spPr>
          <a:xfrm>
            <a:off x="0" y="734"/>
            <a:ext cx="10668000" cy="651363"/>
          </a:xfrm>
          <a:prstGeom prst="rect">
            <a:avLst/>
          </a:prstGeom>
          <a:no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algn="l"/>
            <a:r>
              <a:rPr lang="en-US" sz="3600" b="1" dirty="0">
                <a:solidFill>
                  <a:schemeClr val="tx1"/>
                </a:solidFill>
                <a:latin typeface="Garamond" panose="02020404030301010803" pitchFamily="18" charset="0"/>
              </a:rPr>
              <a:t>Basic Ingredients of Optimization Problems</a:t>
            </a:r>
          </a:p>
        </p:txBody>
      </p:sp>
      <p:sp>
        <p:nvSpPr>
          <p:cNvPr id="20" name="TextBox 19">
            <a:extLst>
              <a:ext uri="{FF2B5EF4-FFF2-40B4-BE49-F238E27FC236}">
                <a16:creationId xmlns:a16="http://schemas.microsoft.com/office/drawing/2014/main" id="{872FFBCA-7FE6-9B51-5379-119FF43DBA23}"/>
              </a:ext>
            </a:extLst>
          </p:cNvPr>
          <p:cNvSpPr txBox="1"/>
          <p:nvPr/>
        </p:nvSpPr>
        <p:spPr>
          <a:xfrm>
            <a:off x="11310" y="657467"/>
            <a:ext cx="12180690" cy="461665"/>
          </a:xfrm>
          <a:prstGeom prst="rect">
            <a:avLst/>
          </a:prstGeom>
          <a:noFill/>
        </p:spPr>
        <p:txBody>
          <a:bodyPr wrap="square">
            <a:spAutoFit/>
          </a:bodyPr>
          <a:lstStyle/>
          <a:p>
            <a:pPr marL="342900" indent="-342900" eaLnBrk="1" hangingPunct="1">
              <a:lnSpc>
                <a:spcPct val="100000"/>
              </a:lnSpc>
              <a:spcBef>
                <a:spcPts val="600"/>
              </a:spcBef>
              <a:spcAft>
                <a:spcPts val="600"/>
              </a:spcAft>
              <a:buFont typeface="Arial" panose="020B0604020202020204" pitchFamily="34" charset="0"/>
              <a:buChar char="•"/>
            </a:pPr>
            <a:r>
              <a:rPr lang="en-CA" b="1" dirty="0">
                <a:latin typeface="Garamond" panose="02020404030301010803" pitchFamily="18" charset="0"/>
                <a:ea typeface="Calibri" panose="020F0502020204030204" pitchFamily="34" charset="0"/>
                <a:cs typeface="Arial" panose="020B0604020202020204" pitchFamily="34" charset="0"/>
              </a:rPr>
              <a:t>Optimization Problem: Objective functions</a:t>
            </a:r>
            <a:endParaRPr lang="en-US" b="1" dirty="0">
              <a:latin typeface="Garamond" panose="02020404030301010803" pitchFamily="18" charset="0"/>
              <a:ea typeface="Calibri" panose="020F0502020204030204" pitchFamily="34" charset="0"/>
              <a:cs typeface="Arial" panose="020B0604020202020204" pitchFamily="34" charset="0"/>
            </a:endParaRPr>
          </a:p>
        </p:txBody>
      </p:sp>
      <p:sp>
        <p:nvSpPr>
          <p:cNvPr id="3" name="TextBox 2">
            <a:extLst>
              <a:ext uri="{FF2B5EF4-FFF2-40B4-BE49-F238E27FC236}">
                <a16:creationId xmlns:a16="http://schemas.microsoft.com/office/drawing/2014/main" id="{593F4D4D-8AAD-A40A-DF13-FB9C630E86B2}"/>
              </a:ext>
            </a:extLst>
          </p:cNvPr>
          <p:cNvSpPr txBox="1"/>
          <p:nvPr/>
        </p:nvSpPr>
        <p:spPr>
          <a:xfrm>
            <a:off x="436180" y="1098112"/>
            <a:ext cx="11767130" cy="3161058"/>
          </a:xfrm>
          <a:prstGeom prst="rect">
            <a:avLst/>
          </a:prstGeom>
          <a:noFill/>
        </p:spPr>
        <p:txBody>
          <a:bodyPr wrap="square">
            <a:spAutoFit/>
          </a:bodyPr>
          <a:lstStyle/>
          <a:p>
            <a:pPr>
              <a:lnSpc>
                <a:spcPct val="130000"/>
              </a:lnSpc>
            </a:pPr>
            <a:r>
              <a:rPr lang="en-US" dirty="0">
                <a:latin typeface="Garamond" panose="02020404030301010803" pitchFamily="18" charset="0"/>
              </a:rPr>
              <a:t>In the ticket pricing problem, we have a single objective function to be optimized, which is the profit. In this case, the problem is called a </a:t>
            </a:r>
            <a:r>
              <a:rPr lang="en-US" b="1" dirty="0">
                <a:latin typeface="Garamond" panose="02020404030301010803" pitchFamily="18" charset="0"/>
              </a:rPr>
              <a:t>mono-objective optimization problem (SOP)</a:t>
            </a:r>
            <a:r>
              <a:rPr lang="en-US" dirty="0">
                <a:latin typeface="Garamond" panose="02020404030301010803" pitchFamily="18" charset="0"/>
              </a:rPr>
              <a:t>.</a:t>
            </a:r>
          </a:p>
          <a:p>
            <a:pPr>
              <a:lnSpc>
                <a:spcPct val="130000"/>
              </a:lnSpc>
            </a:pPr>
            <a:r>
              <a:rPr lang="en-US" dirty="0">
                <a:latin typeface="Garamond" panose="02020404030301010803" pitchFamily="18" charset="0"/>
              </a:rPr>
              <a:t>An optimization problem involving multiple objective functions is known as a </a:t>
            </a:r>
            <a:r>
              <a:rPr lang="en-US" b="1" dirty="0">
                <a:latin typeface="Garamond" panose="02020404030301010803" pitchFamily="18" charset="0"/>
              </a:rPr>
              <a:t>multi-objective optimization problem (MOP)</a:t>
            </a:r>
            <a:r>
              <a:rPr lang="en-US" dirty="0">
                <a:latin typeface="Garamond" panose="02020404030301010803" pitchFamily="18" charset="0"/>
              </a:rPr>
              <a:t>.</a:t>
            </a:r>
          </a:p>
          <a:p>
            <a:pPr>
              <a:lnSpc>
                <a:spcPct val="130000"/>
              </a:lnSpc>
            </a:pPr>
            <a:r>
              <a:rPr lang="en-US" b="1" dirty="0">
                <a:latin typeface="Garamond" panose="02020404030301010803" pitchFamily="18" charset="0"/>
              </a:rPr>
              <a:t>Constraint-satisfaction problems (CSPs) </a:t>
            </a:r>
            <a:r>
              <a:rPr lang="en-US" dirty="0">
                <a:latin typeface="Garamond" panose="02020404030301010803" pitchFamily="18" charset="0"/>
              </a:rPr>
              <a:t>do not define an explicit objective function.</a:t>
            </a:r>
          </a:p>
          <a:p>
            <a:pPr>
              <a:lnSpc>
                <a:spcPct val="130000"/>
              </a:lnSpc>
            </a:pPr>
            <a:r>
              <a:rPr lang="en-US" dirty="0">
                <a:latin typeface="Garamond" panose="02020404030301010803" pitchFamily="18" charset="0"/>
              </a:rPr>
              <a:t>Instead, the goal is to find a solution that satisfies a given set of constraints. </a:t>
            </a:r>
          </a:p>
        </p:txBody>
      </p:sp>
    </p:spTree>
    <p:extLst>
      <p:ext uri="{BB962C8B-B14F-4D97-AF65-F5344CB8AC3E}">
        <p14:creationId xmlns:p14="http://schemas.microsoft.com/office/powerpoint/2010/main" val="1368937137"/>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A62BE8-E49F-2DF8-CB4C-85E82D69B3F9}"/>
            </a:ext>
          </a:extLst>
        </p:cNvPr>
        <p:cNvGrpSpPr/>
        <p:nvPr/>
      </p:nvGrpSpPr>
      <p:grpSpPr>
        <a:xfrm>
          <a:off x="0" y="0"/>
          <a:ext cx="0" cy="0"/>
          <a:chOff x="0" y="0"/>
          <a:chExt cx="0" cy="0"/>
        </a:xfrm>
      </p:grpSpPr>
      <p:sp>
        <p:nvSpPr>
          <p:cNvPr id="17" name="Rectangle 2">
            <a:extLst>
              <a:ext uri="{FF2B5EF4-FFF2-40B4-BE49-F238E27FC236}">
                <a16:creationId xmlns:a16="http://schemas.microsoft.com/office/drawing/2014/main" id="{95D71AD7-B5E5-030A-7550-76DE1347366F}"/>
              </a:ext>
            </a:extLst>
          </p:cNvPr>
          <p:cNvSpPr txBox="1">
            <a:spLocks/>
          </p:cNvSpPr>
          <p:nvPr/>
        </p:nvSpPr>
        <p:spPr>
          <a:xfrm>
            <a:off x="0" y="734"/>
            <a:ext cx="10668000" cy="651363"/>
          </a:xfrm>
          <a:prstGeom prst="rect">
            <a:avLst/>
          </a:prstGeom>
          <a:no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algn="l"/>
            <a:r>
              <a:rPr lang="en-US" sz="3600" b="1" dirty="0">
                <a:solidFill>
                  <a:schemeClr val="tx1"/>
                </a:solidFill>
                <a:latin typeface="Garamond" panose="02020404030301010803" pitchFamily="18" charset="0"/>
              </a:rPr>
              <a:t>Basic Ingredients of Optimization Problems</a:t>
            </a:r>
          </a:p>
        </p:txBody>
      </p:sp>
      <p:sp>
        <p:nvSpPr>
          <p:cNvPr id="20" name="TextBox 19">
            <a:extLst>
              <a:ext uri="{FF2B5EF4-FFF2-40B4-BE49-F238E27FC236}">
                <a16:creationId xmlns:a16="http://schemas.microsoft.com/office/drawing/2014/main" id="{0EF5FD26-02CF-03F5-97AA-983394C18EF7}"/>
              </a:ext>
            </a:extLst>
          </p:cNvPr>
          <p:cNvSpPr txBox="1"/>
          <p:nvPr/>
        </p:nvSpPr>
        <p:spPr>
          <a:xfrm>
            <a:off x="11310" y="657467"/>
            <a:ext cx="12180690" cy="461665"/>
          </a:xfrm>
          <a:prstGeom prst="rect">
            <a:avLst/>
          </a:prstGeom>
          <a:noFill/>
        </p:spPr>
        <p:txBody>
          <a:bodyPr wrap="square">
            <a:spAutoFit/>
          </a:bodyPr>
          <a:lstStyle/>
          <a:p>
            <a:pPr marL="342900" indent="-342900" eaLnBrk="1" hangingPunct="1">
              <a:lnSpc>
                <a:spcPct val="100000"/>
              </a:lnSpc>
              <a:spcBef>
                <a:spcPts val="600"/>
              </a:spcBef>
              <a:spcAft>
                <a:spcPts val="600"/>
              </a:spcAft>
              <a:buFont typeface="Arial" panose="020B0604020202020204" pitchFamily="34" charset="0"/>
              <a:buChar char="•"/>
            </a:pPr>
            <a:r>
              <a:rPr lang="en-CA" b="1" dirty="0">
                <a:latin typeface="Garamond" panose="02020404030301010803" pitchFamily="18" charset="0"/>
                <a:ea typeface="Calibri" panose="020F0502020204030204" pitchFamily="34" charset="0"/>
                <a:cs typeface="Arial" panose="020B0604020202020204" pitchFamily="34" charset="0"/>
              </a:rPr>
              <a:t>Optimization Problem: Objective functions</a:t>
            </a:r>
            <a:endParaRPr lang="en-US" b="1" dirty="0">
              <a:latin typeface="Garamond" panose="02020404030301010803" pitchFamily="18" charset="0"/>
              <a:ea typeface="Calibri" panose="020F0502020204030204" pitchFamily="34" charset="0"/>
              <a:cs typeface="Arial" panose="020B0604020202020204" pitchFamily="34" charset="0"/>
            </a:endParaRPr>
          </a:p>
        </p:txBody>
      </p:sp>
      <p:sp>
        <p:nvSpPr>
          <p:cNvPr id="3" name="TextBox 2">
            <a:extLst>
              <a:ext uri="{FF2B5EF4-FFF2-40B4-BE49-F238E27FC236}">
                <a16:creationId xmlns:a16="http://schemas.microsoft.com/office/drawing/2014/main" id="{F6448101-A3A2-57FF-8ABF-311B0CDC51C7}"/>
              </a:ext>
            </a:extLst>
          </p:cNvPr>
          <p:cNvSpPr txBox="1"/>
          <p:nvPr/>
        </p:nvSpPr>
        <p:spPr>
          <a:xfrm>
            <a:off x="436180" y="1098112"/>
            <a:ext cx="11767130" cy="538802"/>
          </a:xfrm>
          <a:prstGeom prst="rect">
            <a:avLst/>
          </a:prstGeom>
          <a:noFill/>
        </p:spPr>
        <p:txBody>
          <a:bodyPr wrap="square">
            <a:spAutoFit/>
          </a:bodyPr>
          <a:lstStyle/>
          <a:p>
            <a:pPr>
              <a:lnSpc>
                <a:spcPct val="130000"/>
              </a:lnSpc>
            </a:pPr>
            <a:r>
              <a:rPr lang="en-US" b="1" i="1" dirty="0">
                <a:latin typeface="Garamond" panose="02020404030301010803" pitchFamily="18" charset="0"/>
              </a:rPr>
              <a:t>MOP Example: </a:t>
            </a:r>
            <a:r>
              <a:rPr lang="en-US" dirty="0">
                <a:latin typeface="Garamond" panose="02020404030301010803" pitchFamily="18" charset="0"/>
              </a:rPr>
              <a:t>EV design problem</a:t>
            </a:r>
          </a:p>
        </p:txBody>
      </p:sp>
      <p:pic>
        <p:nvPicPr>
          <p:cNvPr id="5" name="Picture 4" descr="A graph of a solution&#10;&#10;Description automatically generated">
            <a:extLst>
              <a:ext uri="{FF2B5EF4-FFF2-40B4-BE49-F238E27FC236}">
                <a16:creationId xmlns:a16="http://schemas.microsoft.com/office/drawing/2014/main" id="{6247442F-6941-0AEF-5897-89FAA45CCC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6180" y="1752600"/>
            <a:ext cx="5883565" cy="4220673"/>
          </a:xfrm>
          <a:prstGeom prst="rect">
            <a:avLst/>
          </a:prstGeom>
        </p:spPr>
      </p:pic>
      <p:pic>
        <p:nvPicPr>
          <p:cNvPr id="15" name="Picture 14">
            <a:extLst>
              <a:ext uri="{FF2B5EF4-FFF2-40B4-BE49-F238E27FC236}">
                <a16:creationId xmlns:a16="http://schemas.microsoft.com/office/drawing/2014/main" id="{8FFFF4D2-ABFF-737E-3B28-967340FAE09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63710" y="1621220"/>
            <a:ext cx="5525419" cy="3836276"/>
          </a:xfrm>
          <a:prstGeom prst="rect">
            <a:avLst/>
          </a:prstGeom>
        </p:spPr>
      </p:pic>
    </p:spTree>
    <p:extLst>
      <p:ext uri="{BB962C8B-B14F-4D97-AF65-F5344CB8AC3E}">
        <p14:creationId xmlns:p14="http://schemas.microsoft.com/office/powerpoint/2010/main" val="2430521419"/>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36175D-D75B-6EC1-231A-E9AB15FC562D}"/>
            </a:ext>
          </a:extLst>
        </p:cNvPr>
        <p:cNvGrpSpPr/>
        <p:nvPr/>
      </p:nvGrpSpPr>
      <p:grpSpPr>
        <a:xfrm>
          <a:off x="0" y="0"/>
          <a:ext cx="0" cy="0"/>
          <a:chOff x="0" y="0"/>
          <a:chExt cx="0" cy="0"/>
        </a:xfrm>
      </p:grpSpPr>
      <p:sp>
        <p:nvSpPr>
          <p:cNvPr id="17" name="Rectangle 2">
            <a:extLst>
              <a:ext uri="{FF2B5EF4-FFF2-40B4-BE49-F238E27FC236}">
                <a16:creationId xmlns:a16="http://schemas.microsoft.com/office/drawing/2014/main" id="{A081C2F6-3C6F-7762-77F3-3D39FD727639}"/>
              </a:ext>
            </a:extLst>
          </p:cNvPr>
          <p:cNvSpPr txBox="1">
            <a:spLocks/>
          </p:cNvSpPr>
          <p:nvPr/>
        </p:nvSpPr>
        <p:spPr>
          <a:xfrm>
            <a:off x="0" y="734"/>
            <a:ext cx="10668000" cy="651363"/>
          </a:xfrm>
          <a:prstGeom prst="rect">
            <a:avLst/>
          </a:prstGeom>
          <a:no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algn="l"/>
            <a:r>
              <a:rPr lang="en-US" sz="3600" b="1" dirty="0">
                <a:solidFill>
                  <a:schemeClr val="tx1"/>
                </a:solidFill>
                <a:latin typeface="Garamond" panose="02020404030301010803" pitchFamily="18" charset="0"/>
              </a:rPr>
              <a:t>Basic Ingredients of Optimization Problems</a:t>
            </a:r>
          </a:p>
        </p:txBody>
      </p:sp>
      <p:sp>
        <p:nvSpPr>
          <p:cNvPr id="20" name="TextBox 19">
            <a:extLst>
              <a:ext uri="{FF2B5EF4-FFF2-40B4-BE49-F238E27FC236}">
                <a16:creationId xmlns:a16="http://schemas.microsoft.com/office/drawing/2014/main" id="{1FD1FA3B-A382-7039-6BD6-7D0B6E2BC6F8}"/>
              </a:ext>
            </a:extLst>
          </p:cNvPr>
          <p:cNvSpPr txBox="1"/>
          <p:nvPr/>
        </p:nvSpPr>
        <p:spPr>
          <a:xfrm>
            <a:off x="11310" y="657467"/>
            <a:ext cx="12180690" cy="461665"/>
          </a:xfrm>
          <a:prstGeom prst="rect">
            <a:avLst/>
          </a:prstGeom>
          <a:noFill/>
        </p:spPr>
        <p:txBody>
          <a:bodyPr wrap="square">
            <a:spAutoFit/>
          </a:bodyPr>
          <a:lstStyle/>
          <a:p>
            <a:pPr marL="342900" indent="-342900" eaLnBrk="1" hangingPunct="1">
              <a:lnSpc>
                <a:spcPct val="100000"/>
              </a:lnSpc>
              <a:spcBef>
                <a:spcPts val="600"/>
              </a:spcBef>
              <a:spcAft>
                <a:spcPts val="600"/>
              </a:spcAft>
              <a:buFont typeface="Arial" panose="020B0604020202020204" pitchFamily="34" charset="0"/>
              <a:buChar char="•"/>
            </a:pPr>
            <a:r>
              <a:rPr lang="en-CA" b="1" dirty="0">
                <a:latin typeface="Garamond" panose="02020404030301010803" pitchFamily="18" charset="0"/>
                <a:ea typeface="Calibri" panose="020F0502020204030204" pitchFamily="34" charset="0"/>
                <a:cs typeface="Arial" panose="020B0604020202020204" pitchFamily="34" charset="0"/>
              </a:rPr>
              <a:t>Optimization Problem: Objective functions</a:t>
            </a:r>
            <a:endParaRPr lang="en-US" b="1" dirty="0">
              <a:latin typeface="Garamond" panose="02020404030301010803" pitchFamily="18" charset="0"/>
              <a:ea typeface="Calibri" panose="020F0502020204030204" pitchFamily="34" charset="0"/>
              <a:cs typeface="Arial" panose="020B0604020202020204" pitchFamily="34" charset="0"/>
            </a:endParaRPr>
          </a:p>
        </p:txBody>
      </p:sp>
      <p:sp>
        <p:nvSpPr>
          <p:cNvPr id="3" name="TextBox 2">
            <a:extLst>
              <a:ext uri="{FF2B5EF4-FFF2-40B4-BE49-F238E27FC236}">
                <a16:creationId xmlns:a16="http://schemas.microsoft.com/office/drawing/2014/main" id="{D40A06C7-7963-D887-AA18-0194CF283F3F}"/>
              </a:ext>
            </a:extLst>
          </p:cNvPr>
          <p:cNvSpPr txBox="1"/>
          <p:nvPr/>
        </p:nvSpPr>
        <p:spPr>
          <a:xfrm>
            <a:off x="436180" y="1098112"/>
            <a:ext cx="11767130" cy="538802"/>
          </a:xfrm>
          <a:prstGeom prst="rect">
            <a:avLst/>
          </a:prstGeom>
          <a:noFill/>
        </p:spPr>
        <p:txBody>
          <a:bodyPr wrap="square">
            <a:spAutoFit/>
          </a:bodyPr>
          <a:lstStyle/>
          <a:p>
            <a:pPr>
              <a:lnSpc>
                <a:spcPct val="130000"/>
              </a:lnSpc>
            </a:pPr>
            <a:r>
              <a:rPr lang="en-US" b="1" i="1" dirty="0">
                <a:latin typeface="Garamond" panose="02020404030301010803" pitchFamily="18" charset="0"/>
              </a:rPr>
              <a:t>CSP Example: </a:t>
            </a:r>
            <a:r>
              <a:rPr lang="en-US" dirty="0">
                <a:latin typeface="Garamond" panose="02020404030301010803" pitchFamily="18" charset="0"/>
              </a:rPr>
              <a:t>n-queen problem</a:t>
            </a:r>
          </a:p>
        </p:txBody>
      </p:sp>
      <p:pic>
        <p:nvPicPr>
          <p:cNvPr id="4" name="Picture 3" descr="A white and gray squares with black text&#10;&#10;Description automatically generated">
            <a:extLst>
              <a:ext uri="{FF2B5EF4-FFF2-40B4-BE49-F238E27FC236}">
                <a16:creationId xmlns:a16="http://schemas.microsoft.com/office/drawing/2014/main" id="{34AB92C3-FCB1-38BD-DDD8-EFA3D83367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 y="1905000"/>
            <a:ext cx="11332902" cy="3427167"/>
          </a:xfrm>
          <a:prstGeom prst="rect">
            <a:avLst/>
          </a:prstGeom>
        </p:spPr>
      </p:pic>
    </p:spTree>
    <p:extLst>
      <p:ext uri="{BB962C8B-B14F-4D97-AF65-F5344CB8AC3E}">
        <p14:creationId xmlns:p14="http://schemas.microsoft.com/office/powerpoint/2010/main" val="4240997989"/>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DBF4DB-8541-DCA9-594A-48B32AB26141}"/>
            </a:ext>
          </a:extLst>
        </p:cNvPr>
        <p:cNvGrpSpPr/>
        <p:nvPr/>
      </p:nvGrpSpPr>
      <p:grpSpPr>
        <a:xfrm>
          <a:off x="0" y="0"/>
          <a:ext cx="0" cy="0"/>
          <a:chOff x="0" y="0"/>
          <a:chExt cx="0" cy="0"/>
        </a:xfrm>
      </p:grpSpPr>
      <p:sp>
        <p:nvSpPr>
          <p:cNvPr id="17" name="Rectangle 2">
            <a:extLst>
              <a:ext uri="{FF2B5EF4-FFF2-40B4-BE49-F238E27FC236}">
                <a16:creationId xmlns:a16="http://schemas.microsoft.com/office/drawing/2014/main" id="{2B731EEC-0CAC-630C-8EC0-C2010894FA60}"/>
              </a:ext>
            </a:extLst>
          </p:cNvPr>
          <p:cNvSpPr txBox="1">
            <a:spLocks/>
          </p:cNvSpPr>
          <p:nvPr/>
        </p:nvSpPr>
        <p:spPr>
          <a:xfrm>
            <a:off x="0" y="734"/>
            <a:ext cx="10668000" cy="651363"/>
          </a:xfrm>
          <a:prstGeom prst="rect">
            <a:avLst/>
          </a:prstGeom>
          <a:no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algn="l"/>
            <a:r>
              <a:rPr lang="en-US" sz="3600" b="1" dirty="0">
                <a:solidFill>
                  <a:schemeClr val="tx1"/>
                </a:solidFill>
                <a:latin typeface="Garamond" panose="02020404030301010803" pitchFamily="18" charset="0"/>
              </a:rPr>
              <a:t>Basic Ingredients of Optimization Problems</a:t>
            </a:r>
          </a:p>
        </p:txBody>
      </p:sp>
      <p:sp>
        <p:nvSpPr>
          <p:cNvPr id="20" name="TextBox 19">
            <a:extLst>
              <a:ext uri="{FF2B5EF4-FFF2-40B4-BE49-F238E27FC236}">
                <a16:creationId xmlns:a16="http://schemas.microsoft.com/office/drawing/2014/main" id="{F910AC7D-17B2-6E6A-B540-AF7CB6FC1AA9}"/>
              </a:ext>
            </a:extLst>
          </p:cNvPr>
          <p:cNvSpPr txBox="1"/>
          <p:nvPr/>
        </p:nvSpPr>
        <p:spPr>
          <a:xfrm>
            <a:off x="11310" y="657467"/>
            <a:ext cx="12180690" cy="461665"/>
          </a:xfrm>
          <a:prstGeom prst="rect">
            <a:avLst/>
          </a:prstGeom>
          <a:noFill/>
        </p:spPr>
        <p:txBody>
          <a:bodyPr wrap="square">
            <a:spAutoFit/>
          </a:bodyPr>
          <a:lstStyle/>
          <a:p>
            <a:pPr marL="342900" indent="-342900" eaLnBrk="1" hangingPunct="1">
              <a:lnSpc>
                <a:spcPct val="100000"/>
              </a:lnSpc>
              <a:spcBef>
                <a:spcPts val="600"/>
              </a:spcBef>
              <a:spcAft>
                <a:spcPts val="600"/>
              </a:spcAft>
              <a:buFont typeface="Arial" panose="020B0604020202020204" pitchFamily="34" charset="0"/>
              <a:buChar char="•"/>
            </a:pPr>
            <a:r>
              <a:rPr lang="en-CA" b="1" dirty="0">
                <a:latin typeface="Garamond" panose="02020404030301010803" pitchFamily="18" charset="0"/>
                <a:ea typeface="Calibri" panose="020F0502020204030204" pitchFamily="34" charset="0"/>
                <a:cs typeface="Arial" panose="020B0604020202020204" pitchFamily="34" charset="0"/>
              </a:rPr>
              <a:t>Optimization Problem: Constraints</a:t>
            </a:r>
            <a:endParaRPr lang="en-US" b="1" dirty="0">
              <a:latin typeface="Garamond" panose="02020404030301010803" pitchFamily="18" charset="0"/>
              <a:ea typeface="Calibri" panose="020F050202020403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12464ECB-3645-1A5D-B469-FE4574831235}"/>
                  </a:ext>
                </a:extLst>
              </p:cNvPr>
              <p:cNvSpPr txBox="1"/>
              <p:nvPr/>
            </p:nvSpPr>
            <p:spPr>
              <a:xfrm>
                <a:off x="381000" y="1066800"/>
                <a:ext cx="11822310" cy="5783314"/>
              </a:xfrm>
              <a:prstGeom prst="rect">
                <a:avLst/>
              </a:prstGeom>
              <a:noFill/>
            </p:spPr>
            <p:txBody>
              <a:bodyPr wrap="square">
                <a:spAutoFit/>
              </a:bodyPr>
              <a:lstStyle/>
              <a:p>
                <a:pPr algn="l">
                  <a:lnSpc>
                    <a:spcPct val="130000"/>
                  </a:lnSpc>
                  <a:spcBef>
                    <a:spcPts val="600"/>
                  </a:spcBef>
                  <a:spcAft>
                    <a:spcPts val="600"/>
                  </a:spcAft>
                </a:pPr>
                <a:r>
                  <a:rPr lang="en-US" dirty="0">
                    <a:latin typeface="Garamond" panose="02020404030301010803" pitchFamily="18" charset="0"/>
                  </a:rPr>
                  <a:t>Constrained optimization problems have a set of equality and/or inequality constraints </a:t>
                </a:r>
                <a14:m>
                  <m:oMath xmlns:m="http://schemas.openxmlformats.org/officeDocument/2006/math">
                    <m:r>
                      <a:rPr lang="en-US" i="1" dirty="0" smtClean="0">
                        <a:latin typeface="Cambria Math" panose="02040503050406030204" pitchFamily="18" charset="0"/>
                      </a:rPr>
                      <m:t>𝑔</m:t>
                    </m:r>
                    <m:r>
                      <a:rPr lang="en-US" i="1" baseline="-25000" dirty="0" smtClean="0">
                        <a:latin typeface="Cambria Math" panose="02040503050406030204" pitchFamily="18" charset="0"/>
                      </a:rPr>
                      <m:t>𝑖</m:t>
                    </m:r>
                    <m:r>
                      <a:rPr lang="en-US" i="1" dirty="0">
                        <a:latin typeface="Cambria Math" panose="02040503050406030204" pitchFamily="18" charset="0"/>
                      </a:rPr>
                      <m:t>(</m:t>
                    </m:r>
                    <m:r>
                      <a:rPr lang="en-US" i="1" dirty="0">
                        <a:latin typeface="Cambria Math" panose="02040503050406030204" pitchFamily="18" charset="0"/>
                      </a:rPr>
                      <m:t>𝑋</m:t>
                    </m:r>
                    <m:r>
                      <a:rPr lang="en-US" i="1" dirty="0">
                        <a:latin typeface="Cambria Math" panose="02040503050406030204" pitchFamily="18" charset="0"/>
                      </a:rPr>
                      <m:t>)</m:t>
                    </m:r>
                  </m:oMath>
                </a14:m>
                <a:r>
                  <a:rPr lang="en-US" dirty="0">
                    <a:latin typeface="Garamond" panose="02020404030301010803" pitchFamily="18" charset="0"/>
                  </a:rPr>
                  <a:t>, </a:t>
                </a:r>
                <a14:m>
                  <m:oMath xmlns:m="http://schemas.openxmlformats.org/officeDocument/2006/math">
                    <m:r>
                      <a:rPr lang="en-US" i="1" dirty="0" smtClean="0">
                        <a:latin typeface="Cambria Math" panose="02040503050406030204" pitchFamily="18" charset="0"/>
                      </a:rPr>
                      <m:t>𝑙</m:t>
                    </m:r>
                    <m:r>
                      <a:rPr lang="en-US" i="1" baseline="-25000" dirty="0" smtClean="0">
                        <a:latin typeface="Cambria Math" panose="02040503050406030204" pitchFamily="18" charset="0"/>
                      </a:rPr>
                      <m:t>𝑗</m:t>
                    </m:r>
                    <m:r>
                      <a:rPr lang="en-US" i="1" dirty="0">
                        <a:latin typeface="Cambria Math" panose="02040503050406030204" pitchFamily="18" charset="0"/>
                      </a:rPr>
                      <m:t>(</m:t>
                    </m:r>
                    <m:r>
                      <a:rPr lang="en-US" i="1" dirty="0">
                        <a:latin typeface="Cambria Math" panose="02040503050406030204" pitchFamily="18" charset="0"/>
                      </a:rPr>
                      <m:t>𝑋</m:t>
                    </m:r>
                    <m:r>
                      <a:rPr lang="en-US" i="1" dirty="0">
                        <a:latin typeface="Cambria Math" panose="02040503050406030204" pitchFamily="18" charset="0"/>
                      </a:rPr>
                      <m:t>) </m:t>
                    </m:r>
                  </m:oMath>
                </a14:m>
                <a:r>
                  <a:rPr lang="en-US" dirty="0">
                    <a:latin typeface="Garamond" panose="02020404030301010803" pitchFamily="18" charset="0"/>
                  </a:rPr>
                  <a:t>that restrict the values assigned to the decision variables. In addition, most problems have a set of boundary constraints, which define the domain of values for each variable. Furthermore, constraints can be hard (must be satisfied) or soft (desirable to satisfy).</a:t>
                </a:r>
              </a:p>
              <a:p>
                <a:pPr algn="l">
                  <a:lnSpc>
                    <a:spcPct val="130000"/>
                  </a:lnSpc>
                  <a:spcBef>
                    <a:spcPts val="600"/>
                  </a:spcBef>
                  <a:spcAft>
                    <a:spcPts val="600"/>
                  </a:spcAft>
                </a:pPr>
                <a:r>
                  <a:rPr lang="en-US" b="1" i="1" dirty="0">
                    <a:latin typeface="Garamond" panose="02020404030301010803" pitchFamily="18" charset="0"/>
                  </a:rPr>
                  <a:t>Example: </a:t>
                </a:r>
                <a:r>
                  <a:rPr lang="en-US" dirty="0">
                    <a:latin typeface="Garamond" panose="02020404030301010803" pitchFamily="18" charset="0"/>
                  </a:rPr>
                  <a:t>School Timetabling Problem</a:t>
                </a:r>
              </a:p>
              <a:p>
                <a:pPr marL="342900" indent="-342900" algn="l">
                  <a:lnSpc>
                    <a:spcPct val="130000"/>
                  </a:lnSpc>
                  <a:spcBef>
                    <a:spcPts val="600"/>
                  </a:spcBef>
                  <a:spcAft>
                    <a:spcPts val="600"/>
                  </a:spcAft>
                  <a:buFont typeface="Wingdings" panose="05000000000000000000" pitchFamily="2" charset="2"/>
                  <a:buChar char="§"/>
                </a:pPr>
                <a:r>
                  <a:rPr lang="en-US" dirty="0">
                    <a:latin typeface="Garamond" panose="02020404030301010803" pitchFamily="18" charset="0"/>
                  </a:rPr>
                  <a:t>Not having multiple lectures in the same room at the same time is a </a:t>
                </a:r>
                <a:r>
                  <a:rPr lang="en-US" i="1" dirty="0">
                    <a:latin typeface="Garamond" panose="02020404030301010803" pitchFamily="18" charset="0"/>
                  </a:rPr>
                  <a:t>hard constraint</a:t>
                </a:r>
                <a:r>
                  <a:rPr lang="en-US" dirty="0">
                    <a:latin typeface="Garamond" panose="02020404030301010803" pitchFamily="18" charset="0"/>
                  </a:rPr>
                  <a:t>.</a:t>
                </a:r>
              </a:p>
              <a:p>
                <a:pPr marL="342900" indent="-342900" algn="l">
                  <a:lnSpc>
                    <a:spcPct val="130000"/>
                  </a:lnSpc>
                  <a:spcBef>
                    <a:spcPts val="600"/>
                  </a:spcBef>
                  <a:spcAft>
                    <a:spcPts val="600"/>
                  </a:spcAft>
                  <a:buFont typeface="Wingdings" panose="05000000000000000000" pitchFamily="2" charset="2"/>
                  <a:buChar char="§"/>
                </a:pPr>
                <a:r>
                  <a:rPr lang="en-US" dirty="0">
                    <a:latin typeface="Garamond" panose="02020404030301010803" pitchFamily="18" charset="0"/>
                  </a:rPr>
                  <a:t>Not having a teacher give multiple lectures at the same time is also a </a:t>
                </a:r>
                <a:r>
                  <a:rPr lang="en-US" i="1" dirty="0">
                    <a:latin typeface="Garamond" panose="02020404030301010803" pitchFamily="18" charset="0"/>
                  </a:rPr>
                  <a:t>hard constraint</a:t>
                </a:r>
                <a:r>
                  <a:rPr lang="en-US" dirty="0">
                    <a:latin typeface="Garamond" panose="02020404030301010803" pitchFamily="18" charset="0"/>
                  </a:rPr>
                  <a:t>.</a:t>
                </a:r>
              </a:p>
              <a:p>
                <a:pPr marL="342900" indent="-342900" algn="l">
                  <a:lnSpc>
                    <a:spcPct val="130000"/>
                  </a:lnSpc>
                  <a:spcBef>
                    <a:spcPts val="600"/>
                  </a:spcBef>
                  <a:spcAft>
                    <a:spcPts val="600"/>
                  </a:spcAft>
                  <a:buFont typeface="Wingdings" panose="05000000000000000000" pitchFamily="2" charset="2"/>
                  <a:buChar char="§"/>
                </a:pPr>
                <a:r>
                  <a:rPr lang="en-US" dirty="0">
                    <a:latin typeface="Garamond" panose="02020404030301010803" pitchFamily="18" charset="0"/>
                  </a:rPr>
                  <a:t>Guaranteeing a minimum of three teaching days for every teacher may be a </a:t>
                </a:r>
                <a:r>
                  <a:rPr lang="en-US" i="1" dirty="0">
                    <a:latin typeface="Garamond" panose="02020404030301010803" pitchFamily="18" charset="0"/>
                  </a:rPr>
                  <a:t>soft constraint</a:t>
                </a:r>
                <a:r>
                  <a:rPr lang="en-US" dirty="0">
                    <a:latin typeface="Garamond" panose="02020404030301010803" pitchFamily="18" charset="0"/>
                  </a:rPr>
                  <a:t>.</a:t>
                </a:r>
              </a:p>
              <a:p>
                <a:pPr marL="342900" indent="-342900" algn="l">
                  <a:lnSpc>
                    <a:spcPct val="130000"/>
                  </a:lnSpc>
                  <a:spcBef>
                    <a:spcPts val="600"/>
                  </a:spcBef>
                  <a:spcAft>
                    <a:spcPts val="600"/>
                  </a:spcAft>
                  <a:buFont typeface="Wingdings" panose="05000000000000000000" pitchFamily="2" charset="2"/>
                  <a:buChar char="§"/>
                </a:pPr>
                <a:r>
                  <a:rPr lang="en-US" dirty="0">
                    <a:latin typeface="Garamond" panose="02020404030301010803" pitchFamily="18" charset="0"/>
                  </a:rPr>
                  <a:t>Locating back-to-back lectures in nearby rooms may be a </a:t>
                </a:r>
                <a:r>
                  <a:rPr lang="en-US" i="1" dirty="0">
                    <a:latin typeface="Garamond" panose="02020404030301010803" pitchFamily="18" charset="0"/>
                  </a:rPr>
                  <a:t>soft constraint</a:t>
                </a:r>
                <a:r>
                  <a:rPr lang="en-US" dirty="0">
                    <a:latin typeface="Garamond" panose="02020404030301010803" pitchFamily="18" charset="0"/>
                  </a:rPr>
                  <a:t>.</a:t>
                </a:r>
              </a:p>
              <a:p>
                <a:pPr marL="342900" indent="-342900" algn="l">
                  <a:lnSpc>
                    <a:spcPct val="130000"/>
                  </a:lnSpc>
                  <a:spcBef>
                    <a:spcPts val="600"/>
                  </a:spcBef>
                  <a:spcAft>
                    <a:spcPts val="600"/>
                  </a:spcAft>
                  <a:buFont typeface="Wingdings" panose="05000000000000000000" pitchFamily="2" charset="2"/>
                  <a:buChar char="§"/>
                </a:pPr>
                <a:r>
                  <a:rPr lang="en-US" dirty="0">
                    <a:latin typeface="Garamond" panose="02020404030301010803" pitchFamily="18" charset="0"/>
                  </a:rPr>
                  <a:t>Avoiding scheduling very early or very late lectures may also be a </a:t>
                </a:r>
                <a:r>
                  <a:rPr lang="en-US" i="1" dirty="0">
                    <a:latin typeface="Garamond" panose="02020404030301010803" pitchFamily="18" charset="0"/>
                  </a:rPr>
                  <a:t>soft constraint</a:t>
                </a:r>
                <a:r>
                  <a:rPr lang="en-US" dirty="0">
                    <a:latin typeface="Garamond" panose="02020404030301010803" pitchFamily="18" charset="0"/>
                  </a:rPr>
                  <a:t>.</a:t>
                </a:r>
              </a:p>
            </p:txBody>
          </p:sp>
        </mc:Choice>
        <mc:Fallback xmlns="">
          <p:sp>
            <p:nvSpPr>
              <p:cNvPr id="5" name="TextBox 4">
                <a:extLst>
                  <a:ext uri="{FF2B5EF4-FFF2-40B4-BE49-F238E27FC236}">
                    <a16:creationId xmlns:a16="http://schemas.microsoft.com/office/drawing/2014/main" id="{12464ECB-3645-1A5D-B469-FE4574831235}"/>
                  </a:ext>
                </a:extLst>
              </p:cNvPr>
              <p:cNvSpPr txBox="1">
                <a:spLocks noRot="1" noChangeAspect="1" noMove="1" noResize="1" noEditPoints="1" noAdjustHandles="1" noChangeArrowheads="1" noChangeShapeType="1" noTextEdit="1"/>
              </p:cNvSpPr>
              <p:nvPr/>
            </p:nvSpPr>
            <p:spPr>
              <a:xfrm>
                <a:off x="381000" y="1066800"/>
                <a:ext cx="11822310" cy="5783314"/>
              </a:xfrm>
              <a:prstGeom prst="rect">
                <a:avLst/>
              </a:prstGeom>
              <a:blipFill>
                <a:blip r:embed="rId3"/>
                <a:stretch>
                  <a:fillRect l="-825" b="-1475"/>
                </a:stretch>
              </a:blipFill>
            </p:spPr>
            <p:txBody>
              <a:bodyPr/>
              <a:lstStyle/>
              <a:p>
                <a:r>
                  <a:rPr lang="en-US">
                    <a:noFill/>
                  </a:rPr>
                  <a:t> </a:t>
                </a:r>
              </a:p>
            </p:txBody>
          </p:sp>
        </mc:Fallback>
      </mc:AlternateContent>
      <p:pic>
        <p:nvPicPr>
          <p:cNvPr id="7" name="Graphic 6">
            <a:extLst>
              <a:ext uri="{FF2B5EF4-FFF2-40B4-BE49-F238E27FC236}">
                <a16:creationId xmlns:a16="http://schemas.microsoft.com/office/drawing/2014/main" id="{DE95F7BB-721A-8F57-FB84-3F83BA3564E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358251" y="3058510"/>
            <a:ext cx="661549" cy="632016"/>
          </a:xfrm>
          <a:prstGeom prst="rect">
            <a:avLst/>
          </a:prstGeom>
        </p:spPr>
      </p:pic>
    </p:spTree>
    <p:extLst>
      <p:ext uri="{BB962C8B-B14F-4D97-AF65-F5344CB8AC3E}">
        <p14:creationId xmlns:p14="http://schemas.microsoft.com/office/powerpoint/2010/main" val="3027364865"/>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animEffect transition="in" filter="wipe(left)">
                                      <p:cBhvr>
                                        <p:cTn id="7" dur="250"/>
                                        <p:tgtEl>
                                          <p:spTgt spid="5">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
                                            <p:txEl>
                                              <p:pRg st="3" end="3"/>
                                            </p:txEl>
                                          </p:spTgt>
                                        </p:tgtEl>
                                        <p:attrNameLst>
                                          <p:attrName>style.visibility</p:attrName>
                                        </p:attrNameLst>
                                      </p:cBhvr>
                                      <p:to>
                                        <p:strVal val="visible"/>
                                      </p:to>
                                    </p:set>
                                    <p:animEffect transition="in" filter="wipe(left)">
                                      <p:cBhvr>
                                        <p:cTn id="12" dur="250"/>
                                        <p:tgtEl>
                                          <p:spTgt spid="5">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animEffect transition="in" filter="wipe(left)">
                                      <p:cBhvr>
                                        <p:cTn id="17" dur="250"/>
                                        <p:tgtEl>
                                          <p:spTgt spid="5">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5">
                                            <p:txEl>
                                              <p:pRg st="5" end="5"/>
                                            </p:txEl>
                                          </p:spTgt>
                                        </p:tgtEl>
                                        <p:attrNameLst>
                                          <p:attrName>style.visibility</p:attrName>
                                        </p:attrNameLst>
                                      </p:cBhvr>
                                      <p:to>
                                        <p:strVal val="visible"/>
                                      </p:to>
                                    </p:set>
                                    <p:animEffect transition="in" filter="wipe(left)">
                                      <p:cBhvr>
                                        <p:cTn id="22" dur="250"/>
                                        <p:tgtEl>
                                          <p:spTgt spid="5">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animEffect transition="in" filter="wipe(left)">
                                      <p:cBhvr>
                                        <p:cTn id="27" dur="250"/>
                                        <p:tgtEl>
                                          <p:spTgt spid="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306486-6DF3-DD20-71D2-1DCC62266825}"/>
            </a:ext>
          </a:extLst>
        </p:cNvPr>
        <p:cNvGrpSpPr/>
        <p:nvPr/>
      </p:nvGrpSpPr>
      <p:grpSpPr>
        <a:xfrm>
          <a:off x="0" y="0"/>
          <a:ext cx="0" cy="0"/>
          <a:chOff x="0" y="0"/>
          <a:chExt cx="0" cy="0"/>
        </a:xfrm>
      </p:grpSpPr>
      <p:sp>
        <p:nvSpPr>
          <p:cNvPr id="17" name="Rectangle 2">
            <a:extLst>
              <a:ext uri="{FF2B5EF4-FFF2-40B4-BE49-F238E27FC236}">
                <a16:creationId xmlns:a16="http://schemas.microsoft.com/office/drawing/2014/main" id="{9071812B-AC4F-298C-2AEF-31270C060D72}"/>
              </a:ext>
            </a:extLst>
          </p:cNvPr>
          <p:cNvSpPr txBox="1">
            <a:spLocks/>
          </p:cNvSpPr>
          <p:nvPr/>
        </p:nvSpPr>
        <p:spPr>
          <a:xfrm>
            <a:off x="0" y="734"/>
            <a:ext cx="10668000" cy="651363"/>
          </a:xfrm>
          <a:prstGeom prst="rect">
            <a:avLst/>
          </a:prstGeom>
          <a:no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algn="l"/>
            <a:r>
              <a:rPr lang="en-US" sz="3600" b="1" dirty="0">
                <a:solidFill>
                  <a:schemeClr val="tx1"/>
                </a:solidFill>
                <a:latin typeface="Garamond" panose="02020404030301010803" pitchFamily="18" charset="0"/>
              </a:rPr>
              <a:t>Basic Ingredients of Optimization Problems</a:t>
            </a:r>
          </a:p>
        </p:txBody>
      </p:sp>
      <p:sp>
        <p:nvSpPr>
          <p:cNvPr id="20" name="TextBox 19">
            <a:extLst>
              <a:ext uri="{FF2B5EF4-FFF2-40B4-BE49-F238E27FC236}">
                <a16:creationId xmlns:a16="http://schemas.microsoft.com/office/drawing/2014/main" id="{81EF1FDA-0DD9-E4F2-C812-EEE1C43EE405}"/>
              </a:ext>
            </a:extLst>
          </p:cNvPr>
          <p:cNvSpPr txBox="1"/>
          <p:nvPr/>
        </p:nvSpPr>
        <p:spPr>
          <a:xfrm>
            <a:off x="11310" y="657467"/>
            <a:ext cx="12180690" cy="461665"/>
          </a:xfrm>
          <a:prstGeom prst="rect">
            <a:avLst/>
          </a:prstGeom>
          <a:noFill/>
        </p:spPr>
        <p:txBody>
          <a:bodyPr wrap="square">
            <a:spAutoFit/>
          </a:bodyPr>
          <a:lstStyle/>
          <a:p>
            <a:pPr marL="342900" indent="-342900" eaLnBrk="1" hangingPunct="1">
              <a:lnSpc>
                <a:spcPct val="100000"/>
              </a:lnSpc>
              <a:spcBef>
                <a:spcPts val="600"/>
              </a:spcBef>
              <a:spcAft>
                <a:spcPts val="600"/>
              </a:spcAft>
              <a:buFont typeface="Arial" panose="020B0604020202020204" pitchFamily="34" charset="0"/>
              <a:buChar char="•"/>
            </a:pPr>
            <a:r>
              <a:rPr lang="en-CA" b="1" dirty="0">
                <a:latin typeface="Garamond" panose="02020404030301010803" pitchFamily="18" charset="0"/>
                <a:ea typeface="Calibri" panose="020F0502020204030204" pitchFamily="34" charset="0"/>
                <a:cs typeface="Arial" panose="020B0604020202020204" pitchFamily="34" charset="0"/>
              </a:rPr>
              <a:t>Optimization Problem: Constraints</a:t>
            </a:r>
            <a:endParaRPr lang="en-US" b="1" dirty="0">
              <a:latin typeface="Garamond" panose="02020404030301010803" pitchFamily="18" charset="0"/>
              <a:ea typeface="Calibri" panose="020F0502020204030204" pitchFamily="34" charset="0"/>
              <a:cs typeface="Arial" panose="020B0604020202020204" pitchFamily="34" charset="0"/>
            </a:endParaRPr>
          </a:p>
        </p:txBody>
      </p:sp>
      <p:sp>
        <p:nvSpPr>
          <p:cNvPr id="5" name="TextBox 4">
            <a:extLst>
              <a:ext uri="{FF2B5EF4-FFF2-40B4-BE49-F238E27FC236}">
                <a16:creationId xmlns:a16="http://schemas.microsoft.com/office/drawing/2014/main" id="{28620B67-8777-694B-C303-B05FB6171DBA}"/>
              </a:ext>
            </a:extLst>
          </p:cNvPr>
          <p:cNvSpPr txBox="1"/>
          <p:nvPr/>
        </p:nvSpPr>
        <p:spPr>
          <a:xfrm>
            <a:off x="381000" y="1066800"/>
            <a:ext cx="11822310" cy="3093347"/>
          </a:xfrm>
          <a:prstGeom prst="rect">
            <a:avLst/>
          </a:prstGeom>
          <a:noFill/>
        </p:spPr>
        <p:txBody>
          <a:bodyPr wrap="square">
            <a:spAutoFit/>
          </a:bodyPr>
          <a:lstStyle/>
          <a:p>
            <a:pPr>
              <a:lnSpc>
                <a:spcPct val="130000"/>
              </a:lnSpc>
              <a:spcBef>
                <a:spcPts val="600"/>
              </a:spcBef>
              <a:spcAft>
                <a:spcPts val="600"/>
              </a:spcAft>
            </a:pPr>
            <a:r>
              <a:rPr lang="en-US" dirty="0">
                <a:latin typeface="Garamond" panose="02020404030301010803" pitchFamily="18" charset="0"/>
              </a:rPr>
              <a:t>Soft constraints can be modeled by incorporating a reward/penalty function as part of the objective function. The function can reward solutions that satisfy the soft constraints and penalize those that do not.</a:t>
            </a:r>
          </a:p>
          <a:p>
            <a:pPr>
              <a:lnSpc>
                <a:spcPct val="130000"/>
              </a:lnSpc>
              <a:spcBef>
                <a:spcPts val="600"/>
              </a:spcBef>
              <a:spcAft>
                <a:spcPts val="600"/>
              </a:spcAft>
            </a:pPr>
            <a:r>
              <a:rPr lang="en-US" b="1" i="1" dirty="0">
                <a:latin typeface="Garamond" panose="02020404030301010803" pitchFamily="18" charset="0"/>
              </a:rPr>
              <a:t>Example: </a:t>
            </a:r>
            <a:r>
              <a:rPr lang="en-US" dirty="0">
                <a:latin typeface="Garamond" panose="02020404030301010803" pitchFamily="18" charset="0"/>
              </a:rPr>
              <a:t>assume that there are 10 parcels to be loaded in the cargo bike. The cargo bike loading problem is an example of a problem with a soft constraint. While the weight of the packages can exceed the bike’s capacity, a penalty will be applied when the bike is overweight.</a:t>
            </a:r>
          </a:p>
        </p:txBody>
      </p:sp>
      <p:pic>
        <p:nvPicPr>
          <p:cNvPr id="3" name="Picture 2" descr="A diagram of a bicycle&#10;&#10;Description automatically generated">
            <a:extLst>
              <a:ext uri="{FF2B5EF4-FFF2-40B4-BE49-F238E27FC236}">
                <a16:creationId xmlns:a16="http://schemas.microsoft.com/office/drawing/2014/main" id="{BAD7507A-3392-7444-5986-40213F5945F1}"/>
              </a:ext>
            </a:extLst>
          </p:cNvPr>
          <p:cNvPicPr>
            <a:picLocks noChangeAspect="1"/>
          </p:cNvPicPr>
          <p:nvPr/>
        </p:nvPicPr>
        <p:blipFill>
          <a:blip r:embed="rId3">
            <a:extLst>
              <a:ext uri="{28A0092B-C50C-407E-A947-70E740481C1C}">
                <a14:useLocalDpi xmlns:a14="http://schemas.microsoft.com/office/drawing/2010/main" val="0"/>
              </a:ext>
            </a:extLst>
          </a:blip>
          <a:srcRect r="2979"/>
          <a:stretch/>
        </p:blipFill>
        <p:spPr>
          <a:xfrm>
            <a:off x="5497188" y="4122047"/>
            <a:ext cx="6706121" cy="2735219"/>
          </a:xfrm>
          <a:prstGeom prst="rect">
            <a:avLst/>
          </a:prstGeom>
        </p:spPr>
      </p:pic>
      <p:pic>
        <p:nvPicPr>
          <p:cNvPr id="6" name="Picture 5" descr="A black text on a white background&#10;&#10;Description automatically generated">
            <a:extLst>
              <a:ext uri="{FF2B5EF4-FFF2-40B4-BE49-F238E27FC236}">
                <a16:creationId xmlns:a16="http://schemas.microsoft.com/office/drawing/2014/main" id="{5B562637-226B-591A-9E2C-5C11425A711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9357" y="5271859"/>
            <a:ext cx="4105275" cy="642090"/>
          </a:xfrm>
          <a:prstGeom prst="rect">
            <a:avLst/>
          </a:prstGeom>
        </p:spPr>
      </p:pic>
      <p:pic>
        <p:nvPicPr>
          <p:cNvPr id="9" name="Picture 8" descr="A black and white math equation&#10;&#10;Description automatically generated">
            <a:extLst>
              <a:ext uri="{FF2B5EF4-FFF2-40B4-BE49-F238E27FC236}">
                <a16:creationId xmlns:a16="http://schemas.microsoft.com/office/drawing/2014/main" id="{3EACADAF-BA93-ACEA-C1CF-1897C4B7AFC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86037" y="4267340"/>
            <a:ext cx="959738" cy="604280"/>
          </a:xfrm>
          <a:prstGeom prst="rect">
            <a:avLst/>
          </a:prstGeom>
        </p:spPr>
      </p:pic>
      <p:sp>
        <p:nvSpPr>
          <p:cNvPr id="11" name="TextBox 10">
            <a:extLst>
              <a:ext uri="{FF2B5EF4-FFF2-40B4-BE49-F238E27FC236}">
                <a16:creationId xmlns:a16="http://schemas.microsoft.com/office/drawing/2014/main" id="{BF80BED3-A394-0EE6-8BB2-767BA5E80A2A}"/>
              </a:ext>
            </a:extLst>
          </p:cNvPr>
          <p:cNvSpPr txBox="1"/>
          <p:nvPr/>
        </p:nvSpPr>
        <p:spPr>
          <a:xfrm>
            <a:off x="381000" y="4290655"/>
            <a:ext cx="6238874" cy="483402"/>
          </a:xfrm>
          <a:prstGeom prst="rect">
            <a:avLst/>
          </a:prstGeom>
          <a:noFill/>
        </p:spPr>
        <p:txBody>
          <a:bodyPr wrap="square">
            <a:spAutoFit/>
          </a:bodyPr>
          <a:lstStyle/>
          <a:p>
            <a:r>
              <a:rPr lang="en-US" dirty="0">
                <a:latin typeface="Garamond" panose="02020404030301010803" pitchFamily="18" charset="0"/>
              </a:rPr>
              <a:t>Profit function: </a:t>
            </a:r>
          </a:p>
        </p:txBody>
      </p:sp>
      <p:sp>
        <p:nvSpPr>
          <p:cNvPr id="12" name="TextBox 11">
            <a:extLst>
              <a:ext uri="{FF2B5EF4-FFF2-40B4-BE49-F238E27FC236}">
                <a16:creationId xmlns:a16="http://schemas.microsoft.com/office/drawing/2014/main" id="{2194F8C7-0965-FC56-EE34-16C2D7E2A5AB}"/>
              </a:ext>
            </a:extLst>
          </p:cNvPr>
          <p:cNvSpPr txBox="1"/>
          <p:nvPr/>
        </p:nvSpPr>
        <p:spPr>
          <a:xfrm>
            <a:off x="361950" y="4815728"/>
            <a:ext cx="6238874" cy="483402"/>
          </a:xfrm>
          <a:prstGeom prst="rect">
            <a:avLst/>
          </a:prstGeom>
          <a:noFill/>
        </p:spPr>
        <p:txBody>
          <a:bodyPr wrap="square">
            <a:spAutoFit/>
          </a:bodyPr>
          <a:lstStyle/>
          <a:p>
            <a:r>
              <a:rPr lang="en-US" dirty="0">
                <a:latin typeface="Garamond" panose="02020404030301010803" pitchFamily="18" charset="0"/>
              </a:rPr>
              <a:t>Weight function: </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B3CAF123-7246-2C8D-B9ED-F5373E2B0E0F}"/>
                  </a:ext>
                </a:extLst>
              </p:cNvPr>
              <p:cNvSpPr txBox="1"/>
              <p:nvPr/>
            </p:nvSpPr>
            <p:spPr>
              <a:xfrm>
                <a:off x="361951" y="5968333"/>
                <a:ext cx="4667250" cy="889667"/>
              </a:xfrm>
              <a:prstGeom prst="rect">
                <a:avLst/>
              </a:prstGeom>
              <a:noFill/>
            </p:spPr>
            <p:txBody>
              <a:bodyPr wrap="square">
                <a:spAutoFit/>
              </a:bodyPr>
              <a:lstStyle/>
              <a:p>
                <a:r>
                  <a:rPr lang="en-US" dirty="0">
                    <a:latin typeface="Garamond" panose="02020404030301010803" pitchFamily="18" charset="0"/>
                  </a:rPr>
                  <a:t>where </a:t>
                </a:r>
                <a14:m>
                  <m:oMath xmlns:m="http://schemas.openxmlformats.org/officeDocument/2006/math">
                    <m:r>
                      <a:rPr lang="en-US" i="1" dirty="0" smtClean="0">
                        <a:latin typeface="Cambria Math" panose="02040503050406030204" pitchFamily="18" charset="0"/>
                      </a:rPr>
                      <m:t>𝐶</m:t>
                    </m:r>
                  </m:oMath>
                </a14:m>
                <a:r>
                  <a:rPr lang="en-US" dirty="0">
                    <a:latin typeface="Garamond" panose="02020404030301010803" pitchFamily="18" charset="0"/>
                  </a:rPr>
                  <a:t> is the maximum capacity of the bike</a:t>
                </a:r>
              </a:p>
            </p:txBody>
          </p:sp>
        </mc:Choice>
        <mc:Fallback xmlns="">
          <p:sp>
            <p:nvSpPr>
              <p:cNvPr id="14" name="TextBox 13">
                <a:extLst>
                  <a:ext uri="{FF2B5EF4-FFF2-40B4-BE49-F238E27FC236}">
                    <a16:creationId xmlns:a16="http://schemas.microsoft.com/office/drawing/2014/main" id="{B3CAF123-7246-2C8D-B9ED-F5373E2B0E0F}"/>
                  </a:ext>
                </a:extLst>
              </p:cNvPr>
              <p:cNvSpPr txBox="1">
                <a:spLocks noRot="1" noChangeAspect="1" noMove="1" noResize="1" noEditPoints="1" noAdjustHandles="1" noChangeArrowheads="1" noChangeShapeType="1" noTextEdit="1"/>
              </p:cNvSpPr>
              <p:nvPr/>
            </p:nvSpPr>
            <p:spPr>
              <a:xfrm>
                <a:off x="361951" y="5968333"/>
                <a:ext cx="4667250" cy="889667"/>
              </a:xfrm>
              <a:prstGeom prst="rect">
                <a:avLst/>
              </a:prstGeom>
              <a:blipFill>
                <a:blip r:embed="rId6"/>
                <a:stretch>
                  <a:fillRect l="-1958" t="-2740" r="-522" b="-15068"/>
                </a:stretch>
              </a:blipFill>
            </p:spPr>
            <p:txBody>
              <a:bodyPr/>
              <a:lstStyle/>
              <a:p>
                <a:r>
                  <a:rPr lang="en-US">
                    <a:noFill/>
                  </a:rPr>
                  <a:t> </a:t>
                </a:r>
              </a:p>
            </p:txBody>
          </p:sp>
        </mc:Fallback>
      </mc:AlternateContent>
    </p:spTree>
    <p:extLst>
      <p:ext uri="{BB962C8B-B14F-4D97-AF65-F5344CB8AC3E}">
        <p14:creationId xmlns:p14="http://schemas.microsoft.com/office/powerpoint/2010/main" val="885421342"/>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Ride with Hitler | American History"/>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5188" y="1119132"/>
            <a:ext cx="4394638" cy="56642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4" descr="Uber and Lyft are not rideshari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086350" y="888299"/>
            <a:ext cx="3409950" cy="1872905"/>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6421014" y="2595880"/>
            <a:ext cx="782587" cy="193899"/>
          </a:xfrm>
          <a:prstGeom prst="rect">
            <a:avLst/>
          </a:prstGeom>
        </p:spPr>
        <p:txBody>
          <a:bodyPr wrap="none">
            <a:spAutoFit/>
          </a:bodyPr>
          <a:lstStyle/>
          <a:p>
            <a:r>
              <a:rPr lang="en-CA" sz="600" dirty="0">
                <a:solidFill>
                  <a:schemeClr val="bg1">
                    <a:lumMod val="65000"/>
                  </a:schemeClr>
                </a:solidFill>
                <a:latin typeface="Garamond" panose="02020404030301010803" pitchFamily="18" charset="0"/>
              </a:rPr>
              <a:t>Copyright: </a:t>
            </a:r>
            <a:r>
              <a:rPr lang="en-CA" sz="600" dirty="0" err="1">
                <a:solidFill>
                  <a:schemeClr val="bg1">
                    <a:lumMod val="65000"/>
                  </a:schemeClr>
                </a:solidFill>
                <a:latin typeface="Garamond" panose="02020404030301010803" pitchFamily="18" charset="0"/>
              </a:rPr>
              <a:t>Poparide</a:t>
            </a:r>
            <a:endParaRPr lang="en-CA" sz="600" dirty="0">
              <a:solidFill>
                <a:schemeClr val="bg1">
                  <a:lumMod val="65000"/>
                </a:schemeClr>
              </a:solidFill>
              <a:latin typeface="Garamond" panose="02020404030301010803" pitchFamily="18" charset="0"/>
            </a:endParaRPr>
          </a:p>
        </p:txBody>
      </p:sp>
      <p:sp>
        <p:nvSpPr>
          <p:cNvPr id="2" name="Rectangle 2">
            <a:extLst>
              <a:ext uri="{FF2B5EF4-FFF2-40B4-BE49-F238E27FC236}">
                <a16:creationId xmlns:a16="http://schemas.microsoft.com/office/drawing/2014/main" id="{995713DD-937A-01E7-9A0F-43F952B77E1A}"/>
              </a:ext>
            </a:extLst>
          </p:cNvPr>
          <p:cNvSpPr txBox="1">
            <a:spLocks/>
          </p:cNvSpPr>
          <p:nvPr/>
        </p:nvSpPr>
        <p:spPr>
          <a:xfrm>
            <a:off x="0" y="734"/>
            <a:ext cx="10668000" cy="651363"/>
          </a:xfrm>
          <a:prstGeom prst="rect">
            <a:avLst/>
          </a:prstGeom>
          <a:no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algn="l"/>
            <a:r>
              <a:rPr lang="en-US" sz="3600" b="1" dirty="0">
                <a:solidFill>
                  <a:schemeClr val="tx1"/>
                </a:solidFill>
                <a:latin typeface="Garamond" panose="02020404030301010803" pitchFamily="18" charset="0"/>
              </a:rPr>
              <a:t>Basic Ingredients of Optimization Problems</a:t>
            </a:r>
          </a:p>
        </p:txBody>
      </p:sp>
      <p:sp>
        <p:nvSpPr>
          <p:cNvPr id="3" name="TextBox 2">
            <a:extLst>
              <a:ext uri="{FF2B5EF4-FFF2-40B4-BE49-F238E27FC236}">
                <a16:creationId xmlns:a16="http://schemas.microsoft.com/office/drawing/2014/main" id="{EF050FBB-B186-E27F-3085-8BBE396BD74A}"/>
              </a:ext>
            </a:extLst>
          </p:cNvPr>
          <p:cNvSpPr txBox="1"/>
          <p:nvPr/>
        </p:nvSpPr>
        <p:spPr>
          <a:xfrm>
            <a:off x="11310" y="657467"/>
            <a:ext cx="12180690" cy="461665"/>
          </a:xfrm>
          <a:prstGeom prst="rect">
            <a:avLst/>
          </a:prstGeom>
          <a:noFill/>
        </p:spPr>
        <p:txBody>
          <a:bodyPr wrap="square">
            <a:spAutoFit/>
          </a:bodyPr>
          <a:lstStyle/>
          <a:p>
            <a:pPr marL="342900" indent="-342900" eaLnBrk="1" hangingPunct="1">
              <a:lnSpc>
                <a:spcPct val="100000"/>
              </a:lnSpc>
              <a:spcBef>
                <a:spcPts val="600"/>
              </a:spcBef>
              <a:spcAft>
                <a:spcPts val="600"/>
              </a:spcAft>
              <a:buFont typeface="Arial" panose="020B0604020202020204" pitchFamily="34" charset="0"/>
              <a:buChar char="•"/>
            </a:pPr>
            <a:r>
              <a:rPr lang="en-CA" b="1" dirty="0">
                <a:latin typeface="Garamond" panose="02020404030301010803" pitchFamily="18" charset="0"/>
                <a:ea typeface="Calibri" panose="020F0502020204030204" pitchFamily="34" charset="0"/>
                <a:cs typeface="Arial" panose="020B0604020202020204" pitchFamily="34" charset="0"/>
              </a:rPr>
              <a:t>Optimization Problem: Shared Mobility as an example</a:t>
            </a:r>
            <a:endParaRPr lang="en-US" b="1" dirty="0">
              <a:latin typeface="Garamond" panose="02020404030301010803" pitchFamily="18" charset="0"/>
              <a:ea typeface="Calibri" panose="020F0502020204030204" pitchFamily="34" charset="0"/>
              <a:cs typeface="Arial" panose="020B0604020202020204" pitchFamily="34" charset="0"/>
            </a:endParaRPr>
          </a:p>
        </p:txBody>
      </p:sp>
      <p:pic>
        <p:nvPicPr>
          <p:cNvPr id="4" name="فكرة اوبر (Uber) في الاصل مصرية والدليل في مقطع الفلم، بس للاسف شكري سرحان هو اللي وقف المشروع. 👇👇">
            <a:hlinkClick r:id="" action="ppaction://media"/>
            <a:extLst>
              <a:ext uri="{FF2B5EF4-FFF2-40B4-BE49-F238E27FC236}">
                <a16:creationId xmlns:a16="http://schemas.microsoft.com/office/drawing/2014/main" id="{0E127AFF-0879-5E63-9272-7DB3C6103418}"/>
              </a:ext>
            </a:extLst>
          </p:cNvPr>
          <p:cNvPicPr>
            <a:picLocks noChangeAspect="1"/>
          </p:cNvPicPr>
          <p:nvPr>
            <a:videoFile r:link="rId2"/>
            <p:extLst>
              <p:ext uri="{DAA4B4D4-6D71-4841-9C94-3DE7FCFB9230}">
                <p14:media xmlns:p14="http://schemas.microsoft.com/office/powerpoint/2010/main" r:embed="rId1">
                  <p14:extLst>
                    <p:ext uri="{3AFAAA56-56D3-431D-BCD4-E75A35582382}">
                      <p173:tracksInfo xmlns:p173="http://schemas.microsoft.com/office/powerpoint/2017/3/main" displayLoc="media">
                        <p173:trackLst>
                          <p173:track id="{E4795A1E-0D78-40E7-9E52-A77FE123E785}" label="captions" lang="" r:embed="rId7"/>
                        </p173:trackLst>
                      </p173:tracksInfo>
                    </p:ext>
                  </p14:extLst>
                </p14:media>
              </p:ext>
            </p:extLst>
          </p:nvPr>
        </p:nvPicPr>
        <p:blipFill>
          <a:blip r:embed="rId8"/>
          <a:stretch>
            <a:fillRect/>
          </a:stretch>
        </p:blipFill>
        <p:spPr>
          <a:xfrm>
            <a:off x="5067300" y="2893613"/>
            <a:ext cx="5181599" cy="3886199"/>
          </a:xfrm>
          <a:prstGeom prst="rect">
            <a:avLst/>
          </a:prstGeom>
        </p:spPr>
      </p:pic>
      <p:sp>
        <p:nvSpPr>
          <p:cNvPr id="6" name="TextBox 5">
            <a:extLst>
              <a:ext uri="{FF2B5EF4-FFF2-40B4-BE49-F238E27FC236}">
                <a16:creationId xmlns:a16="http://schemas.microsoft.com/office/drawing/2014/main" id="{33D232D9-748A-2E73-AD28-9F8955712930}"/>
              </a:ext>
            </a:extLst>
          </p:cNvPr>
          <p:cNvSpPr txBox="1"/>
          <p:nvPr/>
        </p:nvSpPr>
        <p:spPr>
          <a:xfrm>
            <a:off x="10220325" y="6327672"/>
            <a:ext cx="1981200" cy="483466"/>
          </a:xfrm>
          <a:prstGeom prst="rect">
            <a:avLst/>
          </a:prstGeom>
          <a:noFill/>
        </p:spPr>
        <p:txBody>
          <a:bodyPr wrap="square">
            <a:spAutoFit/>
          </a:bodyPr>
          <a:lstStyle/>
          <a:p>
            <a:r>
              <a:rPr lang="en-US" sz="1200" dirty="0">
                <a:hlinkClick r:id="rId9"/>
              </a:rPr>
              <a:t>https://www.youtube.com/watch?v=sb7snDtKwJE</a:t>
            </a:r>
            <a:r>
              <a:rPr lang="en-US" sz="1200" dirty="0"/>
              <a:t> </a:t>
            </a:r>
          </a:p>
        </p:txBody>
      </p:sp>
      <p:sp>
        <p:nvSpPr>
          <p:cNvPr id="12" name="Rectangle 11">
            <a:extLst>
              <a:ext uri="{FF2B5EF4-FFF2-40B4-BE49-F238E27FC236}">
                <a16:creationId xmlns:a16="http://schemas.microsoft.com/office/drawing/2014/main" id="{8E539F35-4794-084C-863F-26994A9336AD}"/>
              </a:ext>
            </a:extLst>
          </p:cNvPr>
          <p:cNvSpPr/>
          <p:nvPr/>
        </p:nvSpPr>
        <p:spPr>
          <a:xfrm>
            <a:off x="8648700" y="1119132"/>
            <a:ext cx="3409950" cy="1642071"/>
          </a:xfrm>
          <a:prstGeom prst="rect">
            <a:avLst/>
          </a:prstGeom>
          <a:solidFill>
            <a:srgbClr val="FFC5C5"/>
          </a:solidFill>
          <a:ln w="95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700" b="0" i="0" u="none" strike="noStrike" dirty="0">
                <a:solidFill>
                  <a:srgbClr val="000000"/>
                </a:solidFill>
                <a:effectLst/>
                <a:latin typeface="Shantell Sans" pitchFamily="2" charset="0"/>
                <a:cs typeface="Shantell Sans" pitchFamily="2" charset="0"/>
              </a:rPr>
              <a:t>We use our vehicles only 5% of the time, while for the remaining 95%, they are parked or sitting idle somewhere.</a:t>
            </a:r>
            <a:endParaRPr lang="en-US" sz="1700" dirty="0">
              <a:latin typeface="Shantell Sans" pitchFamily="2" charset="0"/>
              <a:cs typeface="Shantell Sans" pitchFamily="2" charset="0"/>
            </a:endParaRPr>
          </a:p>
        </p:txBody>
      </p:sp>
    </p:spTree>
    <p:extLst>
      <p:ext uri="{BB962C8B-B14F-4D97-AF65-F5344CB8AC3E}">
        <p14:creationId xmlns:p14="http://schemas.microsoft.com/office/powerpoint/2010/main" val="110646080"/>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8" fill="hold" display="0">
                  <p:stCondLst>
                    <p:cond delay="indefinite"/>
                  </p:stCondLst>
                </p:cTn>
                <p:tgtEl>
                  <p:spTgt spid="4"/>
                </p:tgtEl>
              </p:cMediaNode>
            </p:video>
            <p:seq concurrent="1" nextAc="seek">
              <p:cTn id="9" restart="whenNotActive" fill="hold" evtFilter="cancelBubble" nodeType="interactiveSeq">
                <p:stCondLst>
                  <p:cond evt="onClick" delay="0">
                    <p:tgtEl>
                      <p:spTgt spid="4"/>
                    </p:tgtEl>
                  </p:cond>
                </p:stCondLst>
                <p:endSync evt="end" delay="0">
                  <p:rtn val="all"/>
                </p:endSync>
                <p:childTnLst>
                  <p:par>
                    <p:cTn id="10" fill="hold">
                      <p:stCondLst>
                        <p:cond delay="0"/>
                      </p:stCondLst>
                      <p:childTnLst>
                        <p:par>
                          <p:cTn id="11" fill="hold">
                            <p:stCondLst>
                              <p:cond delay="0"/>
                            </p:stCondLst>
                            <p:childTnLst>
                              <p:par>
                                <p:cTn id="12" presetID="22" presetClass="entr" presetSubtype="8"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wipe(left)">
                                      <p:cBhvr>
                                        <p:cTn id="14" dur="500"/>
                                        <p:tgtEl>
                                          <p:spTgt spid="4"/>
                                        </p:tgtEl>
                                      </p:cBhvr>
                                    </p:animEffect>
                                  </p:childTnLst>
                                </p:cTn>
                              </p:par>
                            </p:childTnLst>
                          </p:cTn>
                        </p:par>
                      </p:childTnLst>
                    </p:cTn>
                  </p:par>
                </p:childTnLst>
              </p:cTn>
              <p:nextCondLst>
                <p:cond evt="onClick" delay="0">
                  <p:tgtEl>
                    <p:spTgt spid="4"/>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Picture 4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4400" y="1119132"/>
            <a:ext cx="9869391" cy="5638800"/>
          </a:xfrm>
          <a:prstGeom prst="rect">
            <a:avLst/>
          </a:prstGeom>
        </p:spPr>
      </p:pic>
      <p:sp>
        <p:nvSpPr>
          <p:cNvPr id="2" name="Rectangle 2">
            <a:extLst>
              <a:ext uri="{FF2B5EF4-FFF2-40B4-BE49-F238E27FC236}">
                <a16:creationId xmlns:a16="http://schemas.microsoft.com/office/drawing/2014/main" id="{41717940-7302-4EB9-3AEA-FFEE5446BAB3}"/>
              </a:ext>
            </a:extLst>
          </p:cNvPr>
          <p:cNvSpPr txBox="1">
            <a:spLocks/>
          </p:cNvSpPr>
          <p:nvPr/>
        </p:nvSpPr>
        <p:spPr>
          <a:xfrm>
            <a:off x="0" y="734"/>
            <a:ext cx="10668000" cy="651363"/>
          </a:xfrm>
          <a:prstGeom prst="rect">
            <a:avLst/>
          </a:prstGeom>
          <a:no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algn="l"/>
            <a:r>
              <a:rPr lang="en-US" sz="3600" b="1" dirty="0">
                <a:solidFill>
                  <a:schemeClr val="tx1"/>
                </a:solidFill>
                <a:latin typeface="Garamond" panose="02020404030301010803" pitchFamily="18" charset="0"/>
              </a:rPr>
              <a:t>Basic Ingredients of Optimization Problems</a:t>
            </a:r>
          </a:p>
        </p:txBody>
      </p:sp>
      <p:sp>
        <p:nvSpPr>
          <p:cNvPr id="3" name="TextBox 2">
            <a:extLst>
              <a:ext uri="{FF2B5EF4-FFF2-40B4-BE49-F238E27FC236}">
                <a16:creationId xmlns:a16="http://schemas.microsoft.com/office/drawing/2014/main" id="{A0B78E07-2B8E-D695-AC4D-EE417C687BCC}"/>
              </a:ext>
            </a:extLst>
          </p:cNvPr>
          <p:cNvSpPr txBox="1"/>
          <p:nvPr/>
        </p:nvSpPr>
        <p:spPr>
          <a:xfrm>
            <a:off x="11310" y="657467"/>
            <a:ext cx="12180690" cy="461665"/>
          </a:xfrm>
          <a:prstGeom prst="rect">
            <a:avLst/>
          </a:prstGeom>
          <a:noFill/>
        </p:spPr>
        <p:txBody>
          <a:bodyPr wrap="square">
            <a:spAutoFit/>
          </a:bodyPr>
          <a:lstStyle/>
          <a:p>
            <a:pPr marL="342900" indent="-342900" eaLnBrk="1" hangingPunct="1">
              <a:lnSpc>
                <a:spcPct val="100000"/>
              </a:lnSpc>
              <a:spcBef>
                <a:spcPts val="600"/>
              </a:spcBef>
              <a:spcAft>
                <a:spcPts val="600"/>
              </a:spcAft>
              <a:buFont typeface="Arial" panose="020B0604020202020204" pitchFamily="34" charset="0"/>
              <a:buChar char="•"/>
            </a:pPr>
            <a:r>
              <a:rPr lang="en-CA" b="1" dirty="0">
                <a:latin typeface="Garamond" panose="02020404030301010803" pitchFamily="18" charset="0"/>
                <a:ea typeface="Calibri" panose="020F0502020204030204" pitchFamily="34" charset="0"/>
                <a:cs typeface="Arial" panose="020B0604020202020204" pitchFamily="34" charset="0"/>
              </a:rPr>
              <a:t>Optimization Problem: Ridesharing</a:t>
            </a:r>
            <a:endParaRPr lang="en-US" b="1" dirty="0">
              <a:latin typeface="Garamond" panose="02020404030301010803" pitchFamily="18"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3040066172"/>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p:cNvSpPr txBox="1">
            <a:spLocks/>
          </p:cNvSpPr>
          <p:nvPr/>
        </p:nvSpPr>
        <p:spPr>
          <a:xfrm>
            <a:off x="0" y="22779"/>
            <a:ext cx="10861675" cy="603488"/>
          </a:xfrm>
          <a:prstGeom prst="rect">
            <a:avLst/>
          </a:prstGeom>
          <a:solidFill>
            <a:srgbClr val="2DA2B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indent="85725" algn="l"/>
            <a:r>
              <a:rPr lang="en-US" sz="3600" b="1" dirty="0">
                <a:solidFill>
                  <a:schemeClr val="tx1"/>
                </a:solidFill>
                <a:latin typeface="Garamond" panose="02020404030301010803" pitchFamily="18" charset="0"/>
              </a:rPr>
              <a:t>Outline</a:t>
            </a:r>
          </a:p>
        </p:txBody>
      </p:sp>
      <p:sp>
        <p:nvSpPr>
          <p:cNvPr id="6" name="Text Box 12"/>
          <p:cNvSpPr txBox="1">
            <a:spLocks noChangeArrowheads="1"/>
          </p:cNvSpPr>
          <p:nvPr/>
        </p:nvSpPr>
        <p:spPr bwMode="auto">
          <a:xfrm>
            <a:off x="0" y="649330"/>
            <a:ext cx="12192000" cy="3272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sz="2400">
                <a:solidFill>
                  <a:schemeClr val="tx1"/>
                </a:solidFill>
                <a:latin typeface="Georgia" pitchFamily="18" charset="0"/>
              </a:defRPr>
            </a:lvl1pPr>
            <a:lvl2pPr marL="742950" indent="-285750">
              <a:defRPr sz="2400">
                <a:solidFill>
                  <a:schemeClr val="tx1"/>
                </a:solidFill>
                <a:latin typeface="Georgia" pitchFamily="18" charset="0"/>
              </a:defRPr>
            </a:lvl2pPr>
            <a:lvl3pPr marL="1143000" indent="-228600">
              <a:defRPr sz="2400">
                <a:solidFill>
                  <a:schemeClr val="tx1"/>
                </a:solidFill>
                <a:latin typeface="Georgia" pitchFamily="18" charset="0"/>
              </a:defRPr>
            </a:lvl3pPr>
            <a:lvl4pPr marL="1600200" indent="-228600">
              <a:defRPr sz="2400">
                <a:solidFill>
                  <a:schemeClr val="tx1"/>
                </a:solidFill>
                <a:latin typeface="Georgia" pitchFamily="18" charset="0"/>
              </a:defRPr>
            </a:lvl4pPr>
            <a:lvl5pPr marL="2057400" indent="-228600">
              <a:defRPr sz="2400">
                <a:solidFill>
                  <a:schemeClr val="tx1"/>
                </a:solidFill>
                <a:latin typeface="Georgia" pitchFamily="18" charset="0"/>
              </a:defRPr>
            </a:lvl5pPr>
            <a:lvl6pPr marL="2514600" indent="-228600"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eaLnBrk="0" fontAlgn="base" hangingPunct="0">
              <a:lnSpc>
                <a:spcPct val="110000"/>
              </a:lnSpc>
              <a:spcBef>
                <a:spcPct val="10000"/>
              </a:spcBef>
              <a:spcAft>
                <a:spcPct val="10000"/>
              </a:spcAft>
              <a:defRPr sz="2400">
                <a:solidFill>
                  <a:schemeClr val="tx1"/>
                </a:solidFill>
                <a:latin typeface="Georgia" pitchFamily="18" charset="0"/>
              </a:defRPr>
            </a:lvl9pPr>
          </a:lstStyle>
          <a:p>
            <a:pPr eaLnBrk="1" hangingPunct="1">
              <a:lnSpc>
                <a:spcPct val="130000"/>
              </a:lnSpc>
              <a:spcBef>
                <a:spcPts val="600"/>
              </a:spcBef>
              <a:spcAft>
                <a:spcPts val="600"/>
              </a:spcAft>
              <a:buFontTx/>
              <a:buChar char="•"/>
            </a:pPr>
            <a:r>
              <a:rPr lang="en-US" sz="2600" dirty="0">
                <a:latin typeface="Garamond" panose="02020404030301010803" pitchFamily="18" charset="0"/>
                <a:cs typeface="Times New Roman" pitchFamily="18" charset="0"/>
              </a:rPr>
              <a:t>Basic Ingredients of Optimization Problems</a:t>
            </a:r>
          </a:p>
          <a:p>
            <a:pPr eaLnBrk="1" hangingPunct="1">
              <a:lnSpc>
                <a:spcPct val="130000"/>
              </a:lnSpc>
              <a:spcBef>
                <a:spcPts val="600"/>
              </a:spcBef>
              <a:spcAft>
                <a:spcPts val="600"/>
              </a:spcAft>
              <a:buFontTx/>
              <a:buChar char="•"/>
            </a:pPr>
            <a:r>
              <a:rPr lang="en-US" sz="2600" dirty="0">
                <a:latin typeface="Garamond" panose="02020404030301010803" pitchFamily="18" charset="0"/>
                <a:cs typeface="Times New Roman" pitchFamily="18" charset="0"/>
              </a:rPr>
              <a:t>Classifying Optimization Problems</a:t>
            </a:r>
          </a:p>
          <a:p>
            <a:pPr eaLnBrk="1" hangingPunct="1">
              <a:lnSpc>
                <a:spcPct val="130000"/>
              </a:lnSpc>
              <a:spcBef>
                <a:spcPts val="600"/>
              </a:spcBef>
              <a:spcAft>
                <a:spcPts val="600"/>
              </a:spcAft>
              <a:buFontTx/>
              <a:buChar char="•"/>
            </a:pPr>
            <a:r>
              <a:rPr lang="en-US" sz="2600" dirty="0">
                <a:latin typeface="Garamond" panose="02020404030301010803" pitchFamily="18" charset="0"/>
                <a:cs typeface="Times New Roman" pitchFamily="18" charset="0"/>
              </a:rPr>
              <a:t>Classifying Search and Optimization Algorithms</a:t>
            </a:r>
          </a:p>
          <a:p>
            <a:pPr eaLnBrk="1" hangingPunct="1">
              <a:lnSpc>
                <a:spcPct val="130000"/>
              </a:lnSpc>
              <a:spcBef>
                <a:spcPts val="600"/>
              </a:spcBef>
              <a:spcAft>
                <a:spcPts val="600"/>
              </a:spcAft>
              <a:buFontTx/>
              <a:buChar char="•"/>
            </a:pPr>
            <a:r>
              <a:rPr lang="en-US" sz="2600" dirty="0">
                <a:latin typeface="Garamond" panose="02020404030301010803" pitchFamily="18" charset="0"/>
                <a:cs typeface="Times New Roman" pitchFamily="18" charset="0"/>
              </a:rPr>
              <a:t>Heuristics and Metaheuristics</a:t>
            </a:r>
          </a:p>
          <a:p>
            <a:pPr eaLnBrk="1" hangingPunct="1">
              <a:lnSpc>
                <a:spcPct val="130000"/>
              </a:lnSpc>
              <a:spcBef>
                <a:spcPts val="600"/>
              </a:spcBef>
              <a:spcAft>
                <a:spcPts val="600"/>
              </a:spcAft>
              <a:buFontTx/>
              <a:buChar char="•"/>
            </a:pPr>
            <a:r>
              <a:rPr lang="en-US" sz="2600" dirty="0">
                <a:latin typeface="Garamond" panose="02020404030301010803" pitchFamily="18" charset="0"/>
                <a:cs typeface="Times New Roman" pitchFamily="18" charset="0"/>
              </a:rPr>
              <a:t>The Search Dilemma</a:t>
            </a:r>
            <a:endParaRPr lang="en-CA" sz="2600" dirty="0">
              <a:latin typeface="Garamond" panose="02020404030301010803" pitchFamily="18" charset="0"/>
              <a:cs typeface="Times New Roman" pitchFamily="18" charset="0"/>
            </a:endParaRPr>
          </a:p>
        </p:txBody>
      </p:sp>
    </p:spTree>
    <p:extLst>
      <p:ext uri="{BB962C8B-B14F-4D97-AF65-F5344CB8AC3E}">
        <p14:creationId xmlns:p14="http://schemas.microsoft.com/office/powerpoint/2010/main" val="4052516615"/>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p:cNvPicPr>
            <a:picLocks noChangeAspect="1"/>
          </p:cNvPicPr>
          <p:nvPr/>
        </p:nvPicPr>
        <p:blipFill>
          <a:blip r:embed="rId3"/>
          <a:stretch>
            <a:fillRect/>
          </a:stretch>
        </p:blipFill>
        <p:spPr>
          <a:xfrm>
            <a:off x="806924" y="3201944"/>
            <a:ext cx="2324904" cy="1130049"/>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39" name="TextBox 38"/>
          <p:cNvSpPr txBox="1"/>
          <p:nvPr/>
        </p:nvSpPr>
        <p:spPr>
          <a:xfrm>
            <a:off x="761999" y="4068022"/>
            <a:ext cx="2378538" cy="295466"/>
          </a:xfrm>
          <a:prstGeom prst="rect">
            <a:avLst/>
          </a:prstGeom>
          <a:solidFill>
            <a:schemeClr val="bg1"/>
          </a:solidFill>
        </p:spPr>
        <p:txBody>
          <a:bodyPr wrap="square" rtlCol="0">
            <a:spAutoFit/>
          </a:bodyPr>
          <a:lstStyle/>
          <a:p>
            <a:pPr algn="ctr"/>
            <a:r>
              <a:rPr lang="en-CA" sz="1200" dirty="0">
                <a:latin typeface="Garamond" panose="02020404030301010803" pitchFamily="18" charset="0"/>
              </a:rPr>
              <a:t>Vehicle Routing Problem  (VRP)</a:t>
            </a:r>
          </a:p>
        </p:txBody>
      </p:sp>
      <p:sp>
        <p:nvSpPr>
          <p:cNvPr id="40" name="TextBox 39"/>
          <p:cNvSpPr txBox="1"/>
          <p:nvPr/>
        </p:nvSpPr>
        <p:spPr>
          <a:xfrm>
            <a:off x="4555030" y="1152856"/>
            <a:ext cx="1717137" cy="295466"/>
          </a:xfrm>
          <a:prstGeom prst="rect">
            <a:avLst/>
          </a:prstGeom>
          <a:noFill/>
          <a:ln>
            <a:solidFill>
              <a:srgbClr val="FF0000"/>
            </a:solidFill>
          </a:ln>
        </p:spPr>
        <p:txBody>
          <a:bodyPr wrap="none" rtlCol="0">
            <a:spAutoFit/>
          </a:bodyPr>
          <a:lstStyle/>
          <a:p>
            <a:r>
              <a:rPr lang="en-CA" sz="1200" dirty="0">
                <a:latin typeface="Garamond" panose="02020404030301010803" pitchFamily="18" charset="0"/>
              </a:rPr>
              <a:t>Capacitated VRP (CVRP)</a:t>
            </a:r>
          </a:p>
        </p:txBody>
      </p:sp>
      <p:cxnSp>
        <p:nvCxnSpPr>
          <p:cNvPr id="41" name="Elbow Connector 40"/>
          <p:cNvCxnSpPr>
            <a:stCxn id="38" idx="0"/>
            <a:endCxn id="43" idx="1"/>
          </p:cNvCxnSpPr>
          <p:nvPr/>
        </p:nvCxnSpPr>
        <p:spPr>
          <a:xfrm flipV="1">
            <a:off x="3131828" y="1906758"/>
            <a:ext cx="1423201" cy="1860211"/>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Rectangle 41"/>
          <p:cNvSpPr/>
          <p:nvPr/>
        </p:nvSpPr>
        <p:spPr>
          <a:xfrm>
            <a:off x="6272167" y="1090557"/>
            <a:ext cx="3405232" cy="430887"/>
          </a:xfrm>
          <a:prstGeom prst="rect">
            <a:avLst/>
          </a:prstGeom>
        </p:spPr>
        <p:txBody>
          <a:bodyPr wrap="square">
            <a:spAutoFit/>
          </a:bodyPr>
          <a:lstStyle/>
          <a:p>
            <a:r>
              <a:rPr lang="en-CA" sz="1000" dirty="0">
                <a:latin typeface="Garamond" panose="02020404030301010803" pitchFamily="18" charset="0"/>
              </a:rPr>
              <a:t>Fixed fleet of homogenous vehicles to serve known passenger demands from a common depot at minimum transit cost</a:t>
            </a:r>
          </a:p>
        </p:txBody>
      </p:sp>
      <p:sp>
        <p:nvSpPr>
          <p:cNvPr id="43" name="TextBox 42"/>
          <p:cNvSpPr txBox="1"/>
          <p:nvPr/>
        </p:nvSpPr>
        <p:spPr>
          <a:xfrm>
            <a:off x="4555029" y="1759025"/>
            <a:ext cx="2369110" cy="295466"/>
          </a:xfrm>
          <a:prstGeom prst="rect">
            <a:avLst/>
          </a:prstGeom>
          <a:noFill/>
          <a:ln>
            <a:solidFill>
              <a:srgbClr val="FF0000"/>
            </a:solidFill>
          </a:ln>
        </p:spPr>
        <p:txBody>
          <a:bodyPr wrap="none" rtlCol="0">
            <a:spAutoFit/>
          </a:bodyPr>
          <a:lstStyle/>
          <a:p>
            <a:r>
              <a:rPr lang="en-CA" sz="1200" dirty="0">
                <a:latin typeface="Garamond" panose="02020404030301010803" pitchFamily="18" charset="0"/>
              </a:rPr>
              <a:t>VRP with Time Windows (VRPTW)</a:t>
            </a:r>
          </a:p>
        </p:txBody>
      </p:sp>
      <p:sp>
        <p:nvSpPr>
          <p:cNvPr id="44" name="TextBox 43"/>
          <p:cNvSpPr txBox="1"/>
          <p:nvPr/>
        </p:nvSpPr>
        <p:spPr>
          <a:xfrm>
            <a:off x="4555030" y="2355055"/>
            <a:ext cx="2089355" cy="295466"/>
          </a:xfrm>
          <a:prstGeom prst="rect">
            <a:avLst/>
          </a:prstGeom>
          <a:noFill/>
          <a:ln>
            <a:solidFill>
              <a:srgbClr val="FF0000"/>
            </a:solidFill>
          </a:ln>
        </p:spPr>
        <p:txBody>
          <a:bodyPr wrap="none" rtlCol="0">
            <a:spAutoFit/>
          </a:bodyPr>
          <a:lstStyle/>
          <a:p>
            <a:r>
              <a:rPr lang="en-CA" sz="1200" dirty="0">
                <a:latin typeface="Garamond" panose="02020404030301010803" pitchFamily="18" charset="0"/>
              </a:rPr>
              <a:t>Multiple Depot VRP (MDVRP)</a:t>
            </a:r>
          </a:p>
        </p:txBody>
      </p:sp>
      <p:sp>
        <p:nvSpPr>
          <p:cNvPr id="45" name="TextBox 44"/>
          <p:cNvSpPr txBox="1"/>
          <p:nvPr/>
        </p:nvSpPr>
        <p:spPr>
          <a:xfrm>
            <a:off x="4555030" y="2961976"/>
            <a:ext cx="1599669" cy="295466"/>
          </a:xfrm>
          <a:prstGeom prst="rect">
            <a:avLst/>
          </a:prstGeom>
          <a:noFill/>
          <a:ln>
            <a:solidFill>
              <a:srgbClr val="FF0000"/>
            </a:solidFill>
          </a:ln>
        </p:spPr>
        <p:txBody>
          <a:bodyPr wrap="none" rtlCol="0">
            <a:spAutoFit/>
          </a:bodyPr>
          <a:lstStyle/>
          <a:p>
            <a:r>
              <a:rPr lang="en-CA" sz="1200" dirty="0">
                <a:latin typeface="Garamond" panose="02020404030301010803" pitchFamily="18" charset="0"/>
              </a:rPr>
              <a:t>Stochastic VRP (SVRP)</a:t>
            </a:r>
          </a:p>
        </p:txBody>
      </p:sp>
      <p:sp>
        <p:nvSpPr>
          <p:cNvPr id="46" name="Rectangle 45"/>
          <p:cNvSpPr/>
          <p:nvPr/>
        </p:nvSpPr>
        <p:spPr>
          <a:xfrm>
            <a:off x="6924140" y="1681107"/>
            <a:ext cx="2753259" cy="430887"/>
          </a:xfrm>
          <a:prstGeom prst="rect">
            <a:avLst/>
          </a:prstGeom>
        </p:spPr>
        <p:txBody>
          <a:bodyPr wrap="square">
            <a:spAutoFit/>
          </a:bodyPr>
          <a:lstStyle/>
          <a:p>
            <a:r>
              <a:rPr lang="en-CA" sz="1000" dirty="0">
                <a:latin typeface="Garamond" panose="02020404030301010803" pitchFamily="18" charset="0"/>
              </a:rPr>
              <a:t>CVRP with time window is associated with each passenger</a:t>
            </a:r>
          </a:p>
        </p:txBody>
      </p:sp>
      <p:cxnSp>
        <p:nvCxnSpPr>
          <p:cNvPr id="47" name="Elbow Connector 46"/>
          <p:cNvCxnSpPr>
            <a:stCxn id="38" idx="0"/>
            <a:endCxn id="40" idx="1"/>
          </p:cNvCxnSpPr>
          <p:nvPr/>
        </p:nvCxnSpPr>
        <p:spPr>
          <a:xfrm flipV="1">
            <a:off x="3131828" y="1300589"/>
            <a:ext cx="1423202" cy="2466380"/>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Elbow Connector 47"/>
          <p:cNvCxnSpPr>
            <a:stCxn id="38" idx="0"/>
            <a:endCxn id="44" idx="1"/>
          </p:cNvCxnSpPr>
          <p:nvPr/>
        </p:nvCxnSpPr>
        <p:spPr>
          <a:xfrm flipV="1">
            <a:off x="3131828" y="2502788"/>
            <a:ext cx="1423202" cy="1264181"/>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Elbow Connector 48"/>
          <p:cNvCxnSpPr>
            <a:stCxn id="38" idx="0"/>
            <a:endCxn id="45" idx="1"/>
          </p:cNvCxnSpPr>
          <p:nvPr/>
        </p:nvCxnSpPr>
        <p:spPr>
          <a:xfrm flipV="1">
            <a:off x="3131828" y="3109709"/>
            <a:ext cx="1423202" cy="657260"/>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50" name="Rectangle 49"/>
          <p:cNvSpPr/>
          <p:nvPr/>
        </p:nvSpPr>
        <p:spPr>
          <a:xfrm>
            <a:off x="6644385" y="2290707"/>
            <a:ext cx="3033015" cy="430887"/>
          </a:xfrm>
          <a:prstGeom prst="rect">
            <a:avLst/>
          </a:prstGeom>
        </p:spPr>
        <p:txBody>
          <a:bodyPr wrap="square">
            <a:spAutoFit/>
          </a:bodyPr>
          <a:lstStyle/>
          <a:p>
            <a:r>
              <a:rPr lang="en-CA" sz="1000" dirty="0">
                <a:latin typeface="Garamond" panose="02020404030301010803" pitchFamily="18" charset="0"/>
              </a:rPr>
              <a:t>MAVEN has several depots from which it can serve its passengers</a:t>
            </a:r>
          </a:p>
        </p:txBody>
      </p:sp>
      <p:sp>
        <p:nvSpPr>
          <p:cNvPr id="51" name="Rectangle 50"/>
          <p:cNvSpPr/>
          <p:nvPr/>
        </p:nvSpPr>
        <p:spPr>
          <a:xfrm>
            <a:off x="6154699" y="2890782"/>
            <a:ext cx="3522700" cy="430887"/>
          </a:xfrm>
          <a:prstGeom prst="rect">
            <a:avLst/>
          </a:prstGeom>
        </p:spPr>
        <p:txBody>
          <a:bodyPr wrap="square">
            <a:spAutoFit/>
          </a:bodyPr>
          <a:lstStyle/>
          <a:p>
            <a:r>
              <a:rPr lang="en-CA" sz="1000" dirty="0">
                <a:latin typeface="Garamond" panose="02020404030301010803" pitchFamily="18" charset="0"/>
              </a:rPr>
              <a:t>One or several components of the problem are random (stochastic passengers, stochastic demands, stochastic times, etc.)</a:t>
            </a:r>
          </a:p>
        </p:txBody>
      </p:sp>
      <p:sp>
        <p:nvSpPr>
          <p:cNvPr id="52" name="TextBox 51"/>
          <p:cNvSpPr txBox="1"/>
          <p:nvPr/>
        </p:nvSpPr>
        <p:spPr>
          <a:xfrm>
            <a:off x="4556007" y="4267200"/>
            <a:ext cx="2835392" cy="295466"/>
          </a:xfrm>
          <a:prstGeom prst="rect">
            <a:avLst/>
          </a:prstGeom>
          <a:noFill/>
          <a:ln>
            <a:solidFill>
              <a:srgbClr val="FF0000"/>
            </a:solidFill>
          </a:ln>
        </p:spPr>
        <p:txBody>
          <a:bodyPr wrap="none" rtlCol="0">
            <a:spAutoFit/>
          </a:bodyPr>
          <a:lstStyle/>
          <a:p>
            <a:r>
              <a:rPr lang="en-CA" sz="1200" dirty="0">
                <a:latin typeface="Garamond" panose="02020404030301010803" pitchFamily="18" charset="0"/>
              </a:rPr>
              <a:t>VRP with Pick-Up and Delivering (VRPPD)</a:t>
            </a:r>
          </a:p>
        </p:txBody>
      </p:sp>
      <p:sp>
        <p:nvSpPr>
          <p:cNvPr id="53" name="Rectangle 52"/>
          <p:cNvSpPr/>
          <p:nvPr/>
        </p:nvSpPr>
        <p:spPr>
          <a:xfrm>
            <a:off x="7391399" y="4286417"/>
            <a:ext cx="2286000" cy="261610"/>
          </a:xfrm>
          <a:prstGeom prst="rect">
            <a:avLst/>
          </a:prstGeom>
        </p:spPr>
        <p:txBody>
          <a:bodyPr wrap="square">
            <a:spAutoFit/>
          </a:bodyPr>
          <a:lstStyle/>
          <a:p>
            <a:r>
              <a:rPr lang="en-CA" sz="1000" dirty="0">
                <a:latin typeface="Garamond" panose="02020404030301010803" pitchFamily="18" charset="0"/>
              </a:rPr>
              <a:t>Customers can return some commodities</a:t>
            </a:r>
          </a:p>
        </p:txBody>
      </p:sp>
      <p:sp>
        <p:nvSpPr>
          <p:cNvPr id="54" name="TextBox 53"/>
          <p:cNvSpPr txBox="1"/>
          <p:nvPr/>
        </p:nvSpPr>
        <p:spPr>
          <a:xfrm>
            <a:off x="4557411" y="4924425"/>
            <a:ext cx="1918667" cy="295466"/>
          </a:xfrm>
          <a:prstGeom prst="rect">
            <a:avLst/>
          </a:prstGeom>
          <a:noFill/>
          <a:ln>
            <a:solidFill>
              <a:srgbClr val="FF0000"/>
            </a:solidFill>
          </a:ln>
        </p:spPr>
        <p:txBody>
          <a:bodyPr wrap="none" rtlCol="0">
            <a:spAutoFit/>
          </a:bodyPr>
          <a:lstStyle/>
          <a:p>
            <a:r>
              <a:rPr lang="en-CA" sz="1200" dirty="0">
                <a:latin typeface="Garamond" panose="02020404030301010803" pitchFamily="18" charset="0"/>
              </a:rPr>
              <a:t>VRP with Backhauls (VRPB)</a:t>
            </a:r>
          </a:p>
        </p:txBody>
      </p:sp>
      <p:sp>
        <p:nvSpPr>
          <p:cNvPr id="55" name="TextBox 54"/>
          <p:cNvSpPr txBox="1"/>
          <p:nvPr/>
        </p:nvSpPr>
        <p:spPr>
          <a:xfrm>
            <a:off x="4555029" y="5503123"/>
            <a:ext cx="1923412" cy="295466"/>
          </a:xfrm>
          <a:prstGeom prst="rect">
            <a:avLst/>
          </a:prstGeom>
          <a:noFill/>
          <a:ln>
            <a:solidFill>
              <a:srgbClr val="FF0000"/>
            </a:solidFill>
          </a:ln>
        </p:spPr>
        <p:txBody>
          <a:bodyPr wrap="none" rtlCol="0">
            <a:spAutoFit/>
          </a:bodyPr>
          <a:lstStyle/>
          <a:p>
            <a:r>
              <a:rPr lang="en-CA" sz="1200" dirty="0">
                <a:latin typeface="Garamond" panose="02020404030301010803" pitchFamily="18" charset="0"/>
              </a:rPr>
              <a:t>Split Delivery VRP (SDVRP)</a:t>
            </a:r>
          </a:p>
        </p:txBody>
      </p:sp>
      <p:sp>
        <p:nvSpPr>
          <p:cNvPr id="56" name="TextBox 55"/>
          <p:cNvSpPr txBox="1"/>
          <p:nvPr/>
        </p:nvSpPr>
        <p:spPr>
          <a:xfrm>
            <a:off x="4555030" y="3614490"/>
            <a:ext cx="1950277" cy="295466"/>
          </a:xfrm>
          <a:prstGeom prst="rect">
            <a:avLst/>
          </a:prstGeom>
          <a:noFill/>
          <a:ln>
            <a:solidFill>
              <a:srgbClr val="FF0000"/>
            </a:solidFill>
          </a:ln>
        </p:spPr>
        <p:txBody>
          <a:bodyPr wrap="none" rtlCol="0">
            <a:spAutoFit/>
          </a:bodyPr>
          <a:lstStyle/>
          <a:p>
            <a:r>
              <a:rPr lang="en-CA" sz="1200" dirty="0">
                <a:latin typeface="Garamond" panose="02020404030301010803" pitchFamily="18" charset="0"/>
              </a:rPr>
              <a:t>Heterogeneous VRP (HVRP)</a:t>
            </a:r>
          </a:p>
        </p:txBody>
      </p:sp>
      <p:sp>
        <p:nvSpPr>
          <p:cNvPr id="57" name="Rectangle 56"/>
          <p:cNvSpPr/>
          <p:nvPr/>
        </p:nvSpPr>
        <p:spPr>
          <a:xfrm>
            <a:off x="6476077" y="4955142"/>
            <a:ext cx="3201322" cy="261610"/>
          </a:xfrm>
          <a:prstGeom prst="rect">
            <a:avLst/>
          </a:prstGeom>
        </p:spPr>
        <p:txBody>
          <a:bodyPr wrap="square">
            <a:spAutoFit/>
          </a:bodyPr>
          <a:lstStyle/>
          <a:p>
            <a:r>
              <a:rPr lang="en-CA" sz="1000" dirty="0">
                <a:latin typeface="Garamond" panose="02020404030301010803" pitchFamily="18" charset="0"/>
              </a:rPr>
              <a:t>Customers can demand or return some commodities</a:t>
            </a:r>
          </a:p>
        </p:txBody>
      </p:sp>
      <p:sp>
        <p:nvSpPr>
          <p:cNvPr id="58" name="Rectangle 57"/>
          <p:cNvSpPr/>
          <p:nvPr/>
        </p:nvSpPr>
        <p:spPr>
          <a:xfrm>
            <a:off x="6476077" y="5438775"/>
            <a:ext cx="3201322" cy="430887"/>
          </a:xfrm>
          <a:prstGeom prst="rect">
            <a:avLst/>
          </a:prstGeom>
        </p:spPr>
        <p:txBody>
          <a:bodyPr wrap="square">
            <a:spAutoFit/>
          </a:bodyPr>
          <a:lstStyle/>
          <a:p>
            <a:r>
              <a:rPr lang="en-CA" sz="1000" dirty="0">
                <a:latin typeface="Garamond" panose="02020404030301010803" pitchFamily="18" charset="0"/>
              </a:rPr>
              <a:t>Same customer can be served by different vehicles if it reduces overall costs</a:t>
            </a:r>
          </a:p>
        </p:txBody>
      </p:sp>
      <p:sp>
        <p:nvSpPr>
          <p:cNvPr id="59" name="Rectangle 58"/>
          <p:cNvSpPr/>
          <p:nvPr/>
        </p:nvSpPr>
        <p:spPr>
          <a:xfrm>
            <a:off x="6504862" y="3636215"/>
            <a:ext cx="3172536" cy="261610"/>
          </a:xfrm>
          <a:prstGeom prst="rect">
            <a:avLst/>
          </a:prstGeom>
        </p:spPr>
        <p:txBody>
          <a:bodyPr wrap="square">
            <a:spAutoFit/>
          </a:bodyPr>
          <a:lstStyle/>
          <a:p>
            <a:r>
              <a:rPr lang="en-CA" sz="1000" dirty="0">
                <a:latin typeface="Garamond" panose="02020404030301010803" pitchFamily="18" charset="0"/>
              </a:rPr>
              <a:t>VRP for heterogeneous fleet of vehicles</a:t>
            </a:r>
          </a:p>
        </p:txBody>
      </p:sp>
      <p:sp>
        <p:nvSpPr>
          <p:cNvPr id="60" name="TextBox 59"/>
          <p:cNvSpPr txBox="1"/>
          <p:nvPr/>
        </p:nvSpPr>
        <p:spPr>
          <a:xfrm>
            <a:off x="4555028" y="6076759"/>
            <a:ext cx="1470274" cy="295466"/>
          </a:xfrm>
          <a:prstGeom prst="rect">
            <a:avLst/>
          </a:prstGeom>
          <a:noFill/>
          <a:ln>
            <a:solidFill>
              <a:srgbClr val="FF0000"/>
            </a:solidFill>
          </a:ln>
        </p:spPr>
        <p:txBody>
          <a:bodyPr wrap="none" rtlCol="0">
            <a:spAutoFit/>
          </a:bodyPr>
          <a:lstStyle/>
          <a:p>
            <a:r>
              <a:rPr lang="en-CA" sz="1200" dirty="0">
                <a:latin typeface="Garamond" panose="02020404030301010803" pitchFamily="18" charset="0"/>
              </a:rPr>
              <a:t>2L-VRP and 3L-VRP</a:t>
            </a:r>
          </a:p>
        </p:txBody>
      </p:sp>
      <p:sp>
        <p:nvSpPr>
          <p:cNvPr id="61" name="Rectangle 60"/>
          <p:cNvSpPr/>
          <p:nvPr/>
        </p:nvSpPr>
        <p:spPr>
          <a:xfrm>
            <a:off x="6025302" y="6096665"/>
            <a:ext cx="2298708" cy="261610"/>
          </a:xfrm>
          <a:prstGeom prst="rect">
            <a:avLst/>
          </a:prstGeom>
        </p:spPr>
        <p:txBody>
          <a:bodyPr wrap="square">
            <a:spAutoFit/>
          </a:bodyPr>
          <a:lstStyle/>
          <a:p>
            <a:r>
              <a:rPr lang="en-CA" sz="1000" dirty="0">
                <a:latin typeface="Garamond" panose="02020404030301010803" pitchFamily="18" charset="0"/>
              </a:rPr>
              <a:t>Two/three dimensional loading</a:t>
            </a:r>
          </a:p>
        </p:txBody>
      </p:sp>
      <p:cxnSp>
        <p:nvCxnSpPr>
          <p:cNvPr id="63" name="Elbow Connector 62"/>
          <p:cNvCxnSpPr>
            <a:stCxn id="38" idx="0"/>
            <a:endCxn id="56" idx="1"/>
          </p:cNvCxnSpPr>
          <p:nvPr/>
        </p:nvCxnSpPr>
        <p:spPr>
          <a:xfrm flipV="1">
            <a:off x="3131828" y="3762223"/>
            <a:ext cx="1423202" cy="4746"/>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 name="Elbow Connector 63"/>
          <p:cNvCxnSpPr>
            <a:stCxn id="38" idx="0"/>
            <a:endCxn id="52" idx="1"/>
          </p:cNvCxnSpPr>
          <p:nvPr/>
        </p:nvCxnSpPr>
        <p:spPr>
          <a:xfrm>
            <a:off x="3131828" y="3766969"/>
            <a:ext cx="1424179" cy="647964"/>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Elbow Connector 64"/>
          <p:cNvCxnSpPr>
            <a:stCxn id="38" idx="0"/>
            <a:endCxn id="54" idx="1"/>
          </p:cNvCxnSpPr>
          <p:nvPr/>
        </p:nvCxnSpPr>
        <p:spPr>
          <a:xfrm>
            <a:off x="3131828" y="3766969"/>
            <a:ext cx="1425583" cy="1305189"/>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6" name="Elbow Connector 65"/>
          <p:cNvCxnSpPr>
            <a:stCxn id="38" idx="0"/>
            <a:endCxn id="55" idx="1"/>
          </p:cNvCxnSpPr>
          <p:nvPr/>
        </p:nvCxnSpPr>
        <p:spPr>
          <a:xfrm>
            <a:off x="3131828" y="3766969"/>
            <a:ext cx="1423201" cy="1883887"/>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7" name="Elbow Connector 66"/>
          <p:cNvCxnSpPr>
            <a:stCxn id="38" idx="0"/>
            <a:endCxn id="60" idx="1"/>
          </p:cNvCxnSpPr>
          <p:nvPr/>
        </p:nvCxnSpPr>
        <p:spPr>
          <a:xfrm>
            <a:off x="3131828" y="3766969"/>
            <a:ext cx="1423200" cy="2457523"/>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8" name="Elbow Connector 67"/>
          <p:cNvCxnSpPr>
            <a:cxnSpLocks/>
            <a:stCxn id="38" idx="0"/>
            <a:endCxn id="2" idx="1"/>
          </p:cNvCxnSpPr>
          <p:nvPr/>
        </p:nvCxnSpPr>
        <p:spPr>
          <a:xfrm>
            <a:off x="3131828" y="3766969"/>
            <a:ext cx="1424571" cy="2889357"/>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E61025DD-7877-21CA-0F4D-DF9421968267}"/>
              </a:ext>
            </a:extLst>
          </p:cNvPr>
          <p:cNvSpPr/>
          <p:nvPr/>
        </p:nvSpPr>
        <p:spPr>
          <a:xfrm>
            <a:off x="4556399" y="6407027"/>
            <a:ext cx="1953266" cy="498598"/>
          </a:xfrm>
          <a:prstGeom prst="rect">
            <a:avLst/>
          </a:prstGeom>
        </p:spPr>
        <p:txBody>
          <a:bodyPr wrap="square">
            <a:spAutoFit/>
          </a:bodyPr>
          <a:lstStyle/>
          <a:p>
            <a:r>
              <a:rPr lang="en-CA" sz="2400" dirty="0">
                <a:latin typeface="Garamond" panose="02020404030301010803" pitchFamily="18" charset="0"/>
              </a:rPr>
              <a:t>…</a:t>
            </a:r>
          </a:p>
        </p:txBody>
      </p:sp>
      <p:sp>
        <p:nvSpPr>
          <p:cNvPr id="3" name="Rectangle 2">
            <a:extLst>
              <a:ext uri="{FF2B5EF4-FFF2-40B4-BE49-F238E27FC236}">
                <a16:creationId xmlns:a16="http://schemas.microsoft.com/office/drawing/2014/main" id="{A5602317-AADF-B975-D61C-EB31C261E2F1}"/>
              </a:ext>
            </a:extLst>
          </p:cNvPr>
          <p:cNvSpPr txBox="1">
            <a:spLocks/>
          </p:cNvSpPr>
          <p:nvPr/>
        </p:nvSpPr>
        <p:spPr>
          <a:xfrm>
            <a:off x="0" y="734"/>
            <a:ext cx="10668000" cy="651363"/>
          </a:xfrm>
          <a:prstGeom prst="rect">
            <a:avLst/>
          </a:prstGeom>
          <a:no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algn="l"/>
            <a:r>
              <a:rPr lang="en-US" sz="3600" b="1" dirty="0">
                <a:solidFill>
                  <a:schemeClr val="tx1"/>
                </a:solidFill>
                <a:latin typeface="Garamond" panose="02020404030301010803" pitchFamily="18" charset="0"/>
              </a:rPr>
              <a:t>Basic Ingredients of Optimization Problems</a:t>
            </a:r>
          </a:p>
        </p:txBody>
      </p:sp>
      <p:sp>
        <p:nvSpPr>
          <p:cNvPr id="4" name="TextBox 3">
            <a:extLst>
              <a:ext uri="{FF2B5EF4-FFF2-40B4-BE49-F238E27FC236}">
                <a16:creationId xmlns:a16="http://schemas.microsoft.com/office/drawing/2014/main" id="{4E7B5DE4-5C55-91EF-752F-5FEB863E0232}"/>
              </a:ext>
            </a:extLst>
          </p:cNvPr>
          <p:cNvSpPr txBox="1"/>
          <p:nvPr/>
        </p:nvSpPr>
        <p:spPr>
          <a:xfrm>
            <a:off x="11310" y="657467"/>
            <a:ext cx="12180690" cy="461665"/>
          </a:xfrm>
          <a:prstGeom prst="rect">
            <a:avLst/>
          </a:prstGeom>
          <a:noFill/>
        </p:spPr>
        <p:txBody>
          <a:bodyPr wrap="square">
            <a:spAutoFit/>
          </a:bodyPr>
          <a:lstStyle/>
          <a:p>
            <a:pPr marL="342900" indent="-342900" eaLnBrk="1" hangingPunct="1">
              <a:lnSpc>
                <a:spcPct val="100000"/>
              </a:lnSpc>
              <a:spcBef>
                <a:spcPts val="600"/>
              </a:spcBef>
              <a:spcAft>
                <a:spcPts val="600"/>
              </a:spcAft>
              <a:buFont typeface="Arial" panose="020B0604020202020204" pitchFamily="34" charset="0"/>
              <a:buChar char="•"/>
            </a:pPr>
            <a:r>
              <a:rPr lang="en-CA" b="1" dirty="0">
                <a:latin typeface="Garamond" panose="02020404030301010803" pitchFamily="18" charset="0"/>
                <a:ea typeface="Calibri" panose="020F0502020204030204" pitchFamily="34" charset="0"/>
                <a:cs typeface="Arial" panose="020B0604020202020204" pitchFamily="34" charset="0"/>
              </a:rPr>
              <a:t>Optimization Problem: Ridesharing</a:t>
            </a:r>
            <a:endParaRPr lang="en-US" b="1" dirty="0">
              <a:latin typeface="Garamond" panose="02020404030301010803" pitchFamily="18"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2600837654"/>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 name="Picture 2" descr="Image result for ride shari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04222" y="4120037"/>
            <a:ext cx="651223" cy="434366"/>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2" descr="Image result for ride shari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058110" y="1961935"/>
            <a:ext cx="651223" cy="434366"/>
          </a:xfrm>
          <a:prstGeom prst="rect">
            <a:avLst/>
          </a:prstGeom>
          <a:noFill/>
          <a:extLst>
            <a:ext uri="{909E8E84-426E-40DD-AFC4-6F175D3DCCD1}">
              <a14:hiddenFill xmlns:a14="http://schemas.microsoft.com/office/drawing/2010/main">
                <a:solidFill>
                  <a:srgbClr val="FFFFFF"/>
                </a:solidFill>
              </a14:hiddenFill>
            </a:ext>
          </a:extLst>
        </p:spPr>
      </p:pic>
      <p:sp>
        <p:nvSpPr>
          <p:cNvPr id="43" name="Oval 42"/>
          <p:cNvSpPr/>
          <p:nvPr/>
        </p:nvSpPr>
        <p:spPr>
          <a:xfrm>
            <a:off x="1751182" y="2884066"/>
            <a:ext cx="108000" cy="108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latin typeface="+mj-lt"/>
            </a:endParaRPr>
          </a:p>
        </p:txBody>
      </p:sp>
      <p:sp>
        <p:nvSpPr>
          <p:cNvPr id="44" name="Oval 43"/>
          <p:cNvSpPr/>
          <p:nvPr/>
        </p:nvSpPr>
        <p:spPr>
          <a:xfrm>
            <a:off x="2958623" y="3968675"/>
            <a:ext cx="108000" cy="108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latin typeface="+mj-lt"/>
            </a:endParaRPr>
          </a:p>
        </p:txBody>
      </p:sp>
      <p:sp>
        <p:nvSpPr>
          <p:cNvPr id="45" name="Oval 44"/>
          <p:cNvSpPr/>
          <p:nvPr/>
        </p:nvSpPr>
        <p:spPr>
          <a:xfrm>
            <a:off x="3508436" y="2970959"/>
            <a:ext cx="108000" cy="108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latin typeface="+mj-lt"/>
            </a:endParaRPr>
          </a:p>
        </p:txBody>
      </p:sp>
      <p:sp>
        <p:nvSpPr>
          <p:cNvPr id="46" name="Oval 45"/>
          <p:cNvSpPr/>
          <p:nvPr/>
        </p:nvSpPr>
        <p:spPr>
          <a:xfrm>
            <a:off x="2637666" y="3127738"/>
            <a:ext cx="108000" cy="108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latin typeface="+mj-lt"/>
            </a:endParaRPr>
          </a:p>
        </p:txBody>
      </p:sp>
      <p:sp>
        <p:nvSpPr>
          <p:cNvPr id="47" name="Oval 46"/>
          <p:cNvSpPr/>
          <p:nvPr/>
        </p:nvSpPr>
        <p:spPr>
          <a:xfrm>
            <a:off x="618873" y="4545984"/>
            <a:ext cx="108000" cy="108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latin typeface="+mj-lt"/>
            </a:endParaRPr>
          </a:p>
        </p:txBody>
      </p:sp>
      <p:sp>
        <p:nvSpPr>
          <p:cNvPr id="48" name="Oval 47"/>
          <p:cNvSpPr/>
          <p:nvPr/>
        </p:nvSpPr>
        <p:spPr>
          <a:xfrm>
            <a:off x="2838640" y="4734609"/>
            <a:ext cx="108000" cy="108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latin typeface="+mj-lt"/>
            </a:endParaRPr>
          </a:p>
        </p:txBody>
      </p:sp>
      <p:sp>
        <p:nvSpPr>
          <p:cNvPr id="49" name="Oval 48"/>
          <p:cNvSpPr/>
          <p:nvPr/>
        </p:nvSpPr>
        <p:spPr>
          <a:xfrm>
            <a:off x="316452" y="2508158"/>
            <a:ext cx="108000" cy="108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latin typeface="+mj-lt"/>
            </a:endParaRPr>
          </a:p>
        </p:txBody>
      </p:sp>
      <p:sp>
        <p:nvSpPr>
          <p:cNvPr id="50" name="Oval 49"/>
          <p:cNvSpPr/>
          <p:nvPr/>
        </p:nvSpPr>
        <p:spPr>
          <a:xfrm>
            <a:off x="637528" y="3566082"/>
            <a:ext cx="108000" cy="108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latin typeface="+mj-lt"/>
            </a:endParaRPr>
          </a:p>
        </p:txBody>
      </p:sp>
      <p:sp>
        <p:nvSpPr>
          <p:cNvPr id="51" name="Oval 50"/>
          <p:cNvSpPr/>
          <p:nvPr/>
        </p:nvSpPr>
        <p:spPr>
          <a:xfrm>
            <a:off x="1322590" y="2093870"/>
            <a:ext cx="108000" cy="108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latin typeface="+mj-lt"/>
            </a:endParaRPr>
          </a:p>
        </p:txBody>
      </p:sp>
      <p:sp>
        <p:nvSpPr>
          <p:cNvPr id="52" name="Oval 51"/>
          <p:cNvSpPr/>
          <p:nvPr/>
        </p:nvSpPr>
        <p:spPr>
          <a:xfrm>
            <a:off x="1535182" y="5137985"/>
            <a:ext cx="108000" cy="108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latin typeface="+mj-lt"/>
            </a:endParaRPr>
          </a:p>
        </p:txBody>
      </p:sp>
      <p:sp>
        <p:nvSpPr>
          <p:cNvPr id="53" name="Oval 52"/>
          <p:cNvSpPr/>
          <p:nvPr/>
        </p:nvSpPr>
        <p:spPr>
          <a:xfrm>
            <a:off x="2532909" y="1832364"/>
            <a:ext cx="108000" cy="108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latin typeface="+mj-lt"/>
            </a:endParaRPr>
          </a:p>
        </p:txBody>
      </p:sp>
      <p:sp>
        <p:nvSpPr>
          <p:cNvPr id="54" name="Rectangle 53"/>
          <p:cNvSpPr/>
          <p:nvPr/>
        </p:nvSpPr>
        <p:spPr>
          <a:xfrm>
            <a:off x="700387" y="2862500"/>
            <a:ext cx="628698" cy="261610"/>
          </a:xfrm>
          <a:prstGeom prst="rect">
            <a:avLst/>
          </a:prstGeom>
        </p:spPr>
        <p:txBody>
          <a:bodyPr wrap="none">
            <a:spAutoFit/>
          </a:bodyPr>
          <a:lstStyle/>
          <a:p>
            <a:pPr algn="ctr"/>
            <a:r>
              <a:rPr lang="en-CA" sz="1000" dirty="0">
                <a:latin typeface="+mj-lt"/>
              </a:rPr>
              <a:t>Driver-1</a:t>
            </a:r>
          </a:p>
        </p:txBody>
      </p:sp>
      <p:sp>
        <p:nvSpPr>
          <p:cNvPr id="55" name="Rectangle 54"/>
          <p:cNvSpPr/>
          <p:nvPr/>
        </p:nvSpPr>
        <p:spPr>
          <a:xfrm>
            <a:off x="3203126" y="2349382"/>
            <a:ext cx="628698" cy="261610"/>
          </a:xfrm>
          <a:prstGeom prst="rect">
            <a:avLst/>
          </a:prstGeom>
        </p:spPr>
        <p:txBody>
          <a:bodyPr wrap="none">
            <a:spAutoFit/>
          </a:bodyPr>
          <a:lstStyle/>
          <a:p>
            <a:pPr algn="ctr"/>
            <a:r>
              <a:rPr lang="en-CA" sz="1000" dirty="0">
                <a:latin typeface="+mj-lt"/>
              </a:rPr>
              <a:t>Driver-2</a:t>
            </a:r>
          </a:p>
        </p:txBody>
      </p:sp>
      <p:sp>
        <p:nvSpPr>
          <p:cNvPr id="56" name="Rectangle 55"/>
          <p:cNvSpPr/>
          <p:nvPr/>
        </p:nvSpPr>
        <p:spPr>
          <a:xfrm>
            <a:off x="1920618" y="4476874"/>
            <a:ext cx="628698" cy="261610"/>
          </a:xfrm>
          <a:prstGeom prst="rect">
            <a:avLst/>
          </a:prstGeom>
        </p:spPr>
        <p:txBody>
          <a:bodyPr wrap="none">
            <a:spAutoFit/>
          </a:bodyPr>
          <a:lstStyle/>
          <a:p>
            <a:pPr algn="ctr"/>
            <a:r>
              <a:rPr lang="en-CA" sz="1000" dirty="0">
                <a:latin typeface="+mj-lt"/>
              </a:rPr>
              <a:t>Driver-n</a:t>
            </a:r>
          </a:p>
        </p:txBody>
      </p:sp>
      <p:sp>
        <p:nvSpPr>
          <p:cNvPr id="57" name="Rectangle 56"/>
          <p:cNvSpPr/>
          <p:nvPr/>
        </p:nvSpPr>
        <p:spPr>
          <a:xfrm>
            <a:off x="144919" y="3979291"/>
            <a:ext cx="587020" cy="295466"/>
          </a:xfrm>
          <a:prstGeom prst="rect">
            <a:avLst/>
          </a:prstGeom>
        </p:spPr>
        <p:txBody>
          <a:bodyPr wrap="none">
            <a:spAutoFit/>
          </a:bodyPr>
          <a:lstStyle/>
          <a:p>
            <a:pPr algn="ctr"/>
            <a:r>
              <a:rPr lang="en-CA" sz="1200" dirty="0">
                <a:latin typeface="+mj-lt"/>
              </a:rPr>
              <a:t>Riders</a:t>
            </a:r>
          </a:p>
        </p:txBody>
      </p:sp>
      <p:cxnSp>
        <p:nvCxnSpPr>
          <p:cNvPr id="58" name="Straight Connector 57"/>
          <p:cNvCxnSpPr>
            <a:cxnSpLocks/>
            <a:stCxn id="57" idx="0"/>
            <a:endCxn id="50" idx="3"/>
          </p:cNvCxnSpPr>
          <p:nvPr/>
        </p:nvCxnSpPr>
        <p:spPr>
          <a:xfrm flipV="1">
            <a:off x="438430" y="3658267"/>
            <a:ext cx="214915" cy="321025"/>
          </a:xfrm>
          <a:prstGeom prst="line">
            <a:avLst/>
          </a:prstGeom>
          <a:ln>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a:stCxn id="57" idx="2"/>
            <a:endCxn id="47" idx="1"/>
          </p:cNvCxnSpPr>
          <p:nvPr/>
        </p:nvCxnSpPr>
        <p:spPr>
          <a:xfrm>
            <a:off x="438429" y="4267190"/>
            <a:ext cx="196260" cy="294610"/>
          </a:xfrm>
          <a:prstGeom prst="line">
            <a:avLst/>
          </a:prstGeom>
          <a:ln>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60" name="Rectangle 59"/>
          <p:cNvSpPr/>
          <p:nvPr/>
        </p:nvSpPr>
        <p:spPr>
          <a:xfrm>
            <a:off x="6346555" y="3582539"/>
            <a:ext cx="1063689" cy="295466"/>
          </a:xfrm>
          <a:prstGeom prst="rect">
            <a:avLst/>
          </a:prstGeom>
        </p:spPr>
        <p:txBody>
          <a:bodyPr wrap="none">
            <a:spAutoFit/>
          </a:bodyPr>
          <a:lstStyle/>
          <a:p>
            <a:r>
              <a:rPr lang="en-CA" sz="1200" dirty="0">
                <a:latin typeface="+mj-lt"/>
              </a:rPr>
              <a:t>Vehicle routes</a:t>
            </a:r>
          </a:p>
        </p:txBody>
      </p:sp>
      <p:sp>
        <p:nvSpPr>
          <p:cNvPr id="61" name="Oval 60"/>
          <p:cNvSpPr/>
          <p:nvPr/>
        </p:nvSpPr>
        <p:spPr>
          <a:xfrm>
            <a:off x="6582129" y="2876669"/>
            <a:ext cx="108000" cy="108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latin typeface="+mj-lt"/>
            </a:endParaRPr>
          </a:p>
        </p:txBody>
      </p:sp>
      <p:sp>
        <p:nvSpPr>
          <p:cNvPr id="62" name="Oval 61"/>
          <p:cNvSpPr/>
          <p:nvPr/>
        </p:nvSpPr>
        <p:spPr>
          <a:xfrm>
            <a:off x="7789570" y="3961278"/>
            <a:ext cx="108000" cy="108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latin typeface="+mj-lt"/>
            </a:endParaRPr>
          </a:p>
        </p:txBody>
      </p:sp>
      <p:sp>
        <p:nvSpPr>
          <p:cNvPr id="63" name="Oval 62"/>
          <p:cNvSpPr/>
          <p:nvPr/>
        </p:nvSpPr>
        <p:spPr>
          <a:xfrm>
            <a:off x="8339383" y="2963562"/>
            <a:ext cx="108000" cy="108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latin typeface="+mj-lt"/>
            </a:endParaRPr>
          </a:p>
        </p:txBody>
      </p:sp>
      <p:sp>
        <p:nvSpPr>
          <p:cNvPr id="64" name="Oval 63"/>
          <p:cNvSpPr/>
          <p:nvPr/>
        </p:nvSpPr>
        <p:spPr>
          <a:xfrm>
            <a:off x="7468613" y="3120341"/>
            <a:ext cx="108000" cy="108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latin typeface="+mj-lt"/>
            </a:endParaRPr>
          </a:p>
        </p:txBody>
      </p:sp>
      <p:sp>
        <p:nvSpPr>
          <p:cNvPr id="65" name="Oval 64"/>
          <p:cNvSpPr/>
          <p:nvPr/>
        </p:nvSpPr>
        <p:spPr>
          <a:xfrm>
            <a:off x="5449820" y="4538587"/>
            <a:ext cx="108000" cy="108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latin typeface="+mj-lt"/>
            </a:endParaRPr>
          </a:p>
        </p:txBody>
      </p:sp>
      <p:sp>
        <p:nvSpPr>
          <p:cNvPr id="66" name="Oval 65"/>
          <p:cNvSpPr/>
          <p:nvPr/>
        </p:nvSpPr>
        <p:spPr>
          <a:xfrm>
            <a:off x="7669587" y="4727212"/>
            <a:ext cx="108000" cy="108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latin typeface="+mj-lt"/>
            </a:endParaRPr>
          </a:p>
        </p:txBody>
      </p:sp>
      <p:sp>
        <p:nvSpPr>
          <p:cNvPr id="67" name="Oval 66"/>
          <p:cNvSpPr/>
          <p:nvPr/>
        </p:nvSpPr>
        <p:spPr>
          <a:xfrm>
            <a:off x="5147399" y="2500761"/>
            <a:ext cx="108000" cy="108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latin typeface="+mj-lt"/>
            </a:endParaRPr>
          </a:p>
        </p:txBody>
      </p:sp>
      <p:sp>
        <p:nvSpPr>
          <p:cNvPr id="68" name="Oval 67"/>
          <p:cNvSpPr/>
          <p:nvPr/>
        </p:nvSpPr>
        <p:spPr>
          <a:xfrm>
            <a:off x="5468475" y="3558685"/>
            <a:ext cx="108000" cy="108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latin typeface="+mj-lt"/>
            </a:endParaRPr>
          </a:p>
        </p:txBody>
      </p:sp>
      <p:sp>
        <p:nvSpPr>
          <p:cNvPr id="69" name="Oval 68"/>
          <p:cNvSpPr/>
          <p:nvPr/>
        </p:nvSpPr>
        <p:spPr>
          <a:xfrm>
            <a:off x="6153537" y="2086473"/>
            <a:ext cx="108000" cy="108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latin typeface="+mj-lt"/>
            </a:endParaRPr>
          </a:p>
        </p:txBody>
      </p:sp>
      <p:sp>
        <p:nvSpPr>
          <p:cNvPr id="70" name="Oval 69"/>
          <p:cNvSpPr/>
          <p:nvPr/>
        </p:nvSpPr>
        <p:spPr>
          <a:xfrm>
            <a:off x="6366129" y="5130588"/>
            <a:ext cx="108000" cy="108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latin typeface="+mj-lt"/>
            </a:endParaRPr>
          </a:p>
        </p:txBody>
      </p:sp>
      <p:sp>
        <p:nvSpPr>
          <p:cNvPr id="71" name="Oval 70"/>
          <p:cNvSpPr/>
          <p:nvPr/>
        </p:nvSpPr>
        <p:spPr>
          <a:xfrm>
            <a:off x="7363856" y="1824967"/>
            <a:ext cx="108000" cy="108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latin typeface="+mj-lt"/>
            </a:endParaRPr>
          </a:p>
        </p:txBody>
      </p:sp>
      <p:sp>
        <p:nvSpPr>
          <p:cNvPr id="72" name="Rectangle 71"/>
          <p:cNvSpPr/>
          <p:nvPr/>
        </p:nvSpPr>
        <p:spPr>
          <a:xfrm>
            <a:off x="5196552" y="2779860"/>
            <a:ext cx="628698" cy="261610"/>
          </a:xfrm>
          <a:prstGeom prst="rect">
            <a:avLst/>
          </a:prstGeom>
        </p:spPr>
        <p:txBody>
          <a:bodyPr wrap="none">
            <a:spAutoFit/>
          </a:bodyPr>
          <a:lstStyle/>
          <a:p>
            <a:pPr algn="ctr"/>
            <a:r>
              <a:rPr lang="en-CA" sz="1000" dirty="0">
                <a:latin typeface="+mj-lt"/>
              </a:rPr>
              <a:t>Driver-1</a:t>
            </a:r>
          </a:p>
        </p:txBody>
      </p:sp>
      <p:sp>
        <p:nvSpPr>
          <p:cNvPr id="73" name="Rectangle 72"/>
          <p:cNvSpPr/>
          <p:nvPr/>
        </p:nvSpPr>
        <p:spPr>
          <a:xfrm>
            <a:off x="8447011" y="1932863"/>
            <a:ext cx="628698" cy="261610"/>
          </a:xfrm>
          <a:prstGeom prst="rect">
            <a:avLst/>
          </a:prstGeom>
        </p:spPr>
        <p:txBody>
          <a:bodyPr wrap="none">
            <a:spAutoFit/>
          </a:bodyPr>
          <a:lstStyle/>
          <a:p>
            <a:pPr algn="ctr"/>
            <a:r>
              <a:rPr lang="en-CA" sz="1000" dirty="0">
                <a:latin typeface="+mj-lt"/>
              </a:rPr>
              <a:t>Driver-2</a:t>
            </a:r>
          </a:p>
        </p:txBody>
      </p:sp>
      <p:sp>
        <p:nvSpPr>
          <p:cNvPr id="74" name="Rectangle 73"/>
          <p:cNvSpPr/>
          <p:nvPr/>
        </p:nvSpPr>
        <p:spPr>
          <a:xfrm>
            <a:off x="6796627" y="4540857"/>
            <a:ext cx="628698" cy="261610"/>
          </a:xfrm>
          <a:prstGeom prst="rect">
            <a:avLst/>
          </a:prstGeom>
        </p:spPr>
        <p:txBody>
          <a:bodyPr wrap="none">
            <a:spAutoFit/>
          </a:bodyPr>
          <a:lstStyle/>
          <a:p>
            <a:pPr algn="ctr"/>
            <a:r>
              <a:rPr lang="en-CA" sz="1000" dirty="0">
                <a:latin typeface="+mj-lt"/>
              </a:rPr>
              <a:t>Driver-n</a:t>
            </a:r>
          </a:p>
        </p:txBody>
      </p:sp>
      <p:sp>
        <p:nvSpPr>
          <p:cNvPr id="75" name="Striped Right Arrow 74"/>
          <p:cNvSpPr/>
          <p:nvPr/>
        </p:nvSpPr>
        <p:spPr>
          <a:xfrm>
            <a:off x="3276600" y="5410200"/>
            <a:ext cx="1840787" cy="578457"/>
          </a:xfrm>
          <a:prstGeom prst="striped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200" dirty="0">
                <a:solidFill>
                  <a:schemeClr val="tx1"/>
                </a:solidFill>
                <a:latin typeface="+mj-lt"/>
              </a:rPr>
              <a:t>Search Algorithm</a:t>
            </a:r>
          </a:p>
        </p:txBody>
      </p:sp>
      <p:cxnSp>
        <p:nvCxnSpPr>
          <p:cNvPr id="76" name="Straight Arrow Connector 75"/>
          <p:cNvCxnSpPr>
            <a:stCxn id="67" idx="6"/>
            <a:endCxn id="69" idx="3"/>
          </p:cNvCxnSpPr>
          <p:nvPr/>
        </p:nvCxnSpPr>
        <p:spPr>
          <a:xfrm flipV="1">
            <a:off x="5255399" y="2178657"/>
            <a:ext cx="913954" cy="376104"/>
          </a:xfrm>
          <a:prstGeom prst="straightConnector1">
            <a:avLst/>
          </a:prstGeom>
          <a:ln>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p:cNvCxnSpPr>
            <a:stCxn id="69" idx="4"/>
            <a:endCxn id="61" idx="7"/>
          </p:cNvCxnSpPr>
          <p:nvPr/>
        </p:nvCxnSpPr>
        <p:spPr>
          <a:xfrm>
            <a:off x="6207537" y="2194473"/>
            <a:ext cx="466776" cy="698012"/>
          </a:xfrm>
          <a:prstGeom prst="straightConnector1">
            <a:avLst/>
          </a:prstGeom>
          <a:ln>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p:cNvCxnSpPr>
            <a:endCxn id="68" idx="6"/>
          </p:cNvCxnSpPr>
          <p:nvPr/>
        </p:nvCxnSpPr>
        <p:spPr>
          <a:xfrm flipH="1">
            <a:off x="5576475" y="2984669"/>
            <a:ext cx="1005654" cy="628016"/>
          </a:xfrm>
          <a:prstGeom prst="straightConnector1">
            <a:avLst/>
          </a:prstGeom>
          <a:ln>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p:cNvCxnSpPr>
            <a:stCxn id="68" idx="0"/>
            <a:endCxn id="97" idx="2"/>
          </p:cNvCxnSpPr>
          <p:nvPr/>
        </p:nvCxnSpPr>
        <p:spPr>
          <a:xfrm flipV="1">
            <a:off x="5522476" y="2902391"/>
            <a:ext cx="329175" cy="656294"/>
          </a:xfrm>
          <a:prstGeom prst="straightConnector1">
            <a:avLst/>
          </a:prstGeom>
          <a:ln>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p:cNvCxnSpPr>
            <a:stCxn id="42" idx="2"/>
            <a:endCxn id="63" idx="0"/>
          </p:cNvCxnSpPr>
          <p:nvPr/>
        </p:nvCxnSpPr>
        <p:spPr>
          <a:xfrm>
            <a:off x="8383721" y="2396302"/>
            <a:ext cx="9662" cy="567261"/>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a:stCxn id="63" idx="3"/>
            <a:endCxn id="64" idx="6"/>
          </p:cNvCxnSpPr>
          <p:nvPr/>
        </p:nvCxnSpPr>
        <p:spPr>
          <a:xfrm flipH="1">
            <a:off x="7576613" y="3055747"/>
            <a:ext cx="778586" cy="118595"/>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p:cNvCxnSpPr>
            <a:stCxn id="64" idx="2"/>
            <a:endCxn id="71" idx="4"/>
          </p:cNvCxnSpPr>
          <p:nvPr/>
        </p:nvCxnSpPr>
        <p:spPr>
          <a:xfrm flipH="1" flipV="1">
            <a:off x="7417857" y="1932967"/>
            <a:ext cx="50757" cy="1241374"/>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p:cNvCxnSpPr>
            <a:stCxn id="71" idx="6"/>
          </p:cNvCxnSpPr>
          <p:nvPr/>
        </p:nvCxnSpPr>
        <p:spPr>
          <a:xfrm>
            <a:off x="7471856" y="1878968"/>
            <a:ext cx="675916" cy="34008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p:cNvCxnSpPr>
            <a:endCxn id="62" idx="2"/>
          </p:cNvCxnSpPr>
          <p:nvPr/>
        </p:nvCxnSpPr>
        <p:spPr>
          <a:xfrm flipV="1">
            <a:off x="7274446" y="4015278"/>
            <a:ext cx="515125" cy="348362"/>
          </a:xfrm>
          <a:prstGeom prst="straightConnector1">
            <a:avLst/>
          </a:prstGeom>
          <a:ln>
            <a:solidFill>
              <a:schemeClr val="accent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p:cNvCxnSpPr>
            <a:stCxn id="62" idx="4"/>
            <a:endCxn id="66" idx="7"/>
          </p:cNvCxnSpPr>
          <p:nvPr/>
        </p:nvCxnSpPr>
        <p:spPr>
          <a:xfrm flipH="1">
            <a:off x="7761772" y="4069278"/>
            <a:ext cx="81799" cy="673750"/>
          </a:xfrm>
          <a:prstGeom prst="straightConnector1">
            <a:avLst/>
          </a:prstGeom>
          <a:ln>
            <a:solidFill>
              <a:schemeClr val="accent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p:cNvCxnSpPr>
            <a:stCxn id="66" idx="3"/>
            <a:endCxn id="70" idx="7"/>
          </p:cNvCxnSpPr>
          <p:nvPr/>
        </p:nvCxnSpPr>
        <p:spPr>
          <a:xfrm flipH="1">
            <a:off x="6458313" y="4819396"/>
            <a:ext cx="1227090" cy="327008"/>
          </a:xfrm>
          <a:prstGeom prst="straightConnector1">
            <a:avLst/>
          </a:prstGeom>
          <a:ln>
            <a:solidFill>
              <a:schemeClr val="accent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p:cNvCxnSpPr>
            <a:stCxn id="70" idx="1"/>
            <a:endCxn id="65" idx="5"/>
          </p:cNvCxnSpPr>
          <p:nvPr/>
        </p:nvCxnSpPr>
        <p:spPr>
          <a:xfrm flipH="1" flipV="1">
            <a:off x="5542005" y="4630772"/>
            <a:ext cx="839941" cy="515633"/>
          </a:xfrm>
          <a:prstGeom prst="straightConnector1">
            <a:avLst/>
          </a:prstGeom>
          <a:ln>
            <a:solidFill>
              <a:schemeClr val="accent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p:cNvCxnSpPr>
            <a:stCxn id="65" idx="7"/>
          </p:cNvCxnSpPr>
          <p:nvPr/>
        </p:nvCxnSpPr>
        <p:spPr>
          <a:xfrm flipV="1">
            <a:off x="5542004" y="4372735"/>
            <a:ext cx="1375794" cy="181668"/>
          </a:xfrm>
          <a:prstGeom prst="straightConnector1">
            <a:avLst/>
          </a:prstGeom>
          <a:ln>
            <a:solidFill>
              <a:schemeClr val="accent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a:stCxn id="60" idx="0"/>
          </p:cNvCxnSpPr>
          <p:nvPr/>
        </p:nvCxnSpPr>
        <p:spPr>
          <a:xfrm flipV="1">
            <a:off x="6860318" y="2930259"/>
            <a:ext cx="525721" cy="652280"/>
          </a:xfrm>
          <a:prstGeom prst="line">
            <a:avLst/>
          </a:prstGeom>
          <a:ln>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a:stCxn id="60" idx="1"/>
          </p:cNvCxnSpPr>
          <p:nvPr/>
        </p:nvCxnSpPr>
        <p:spPr>
          <a:xfrm flipH="1" flipV="1">
            <a:off x="5978558" y="3438924"/>
            <a:ext cx="367996" cy="291348"/>
          </a:xfrm>
          <a:prstGeom prst="line">
            <a:avLst/>
          </a:prstGeom>
          <a:ln>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a:stCxn id="60" idx="2"/>
          </p:cNvCxnSpPr>
          <p:nvPr/>
        </p:nvCxnSpPr>
        <p:spPr>
          <a:xfrm flipH="1">
            <a:off x="6293327" y="3878005"/>
            <a:ext cx="566990" cy="520860"/>
          </a:xfrm>
          <a:prstGeom prst="line">
            <a:avLst/>
          </a:prstGeom>
          <a:ln>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92" name="Rectangle 91"/>
          <p:cNvSpPr/>
          <p:nvPr/>
        </p:nvSpPr>
        <p:spPr>
          <a:xfrm>
            <a:off x="6079302" y="5453656"/>
            <a:ext cx="1731308" cy="329321"/>
          </a:xfrm>
          <a:prstGeom prst="rect">
            <a:avLst/>
          </a:prstGeom>
        </p:spPr>
        <p:txBody>
          <a:bodyPr wrap="none">
            <a:spAutoFit/>
          </a:bodyPr>
          <a:lstStyle/>
          <a:p>
            <a:r>
              <a:rPr lang="en-CA" sz="1400" dirty="0">
                <a:latin typeface="+mj-lt"/>
              </a:rPr>
              <a:t>A Candidate Solution</a:t>
            </a:r>
          </a:p>
        </p:txBody>
      </p:sp>
      <p:sp>
        <p:nvSpPr>
          <p:cNvPr id="93" name="Rectangle 92"/>
          <p:cNvSpPr/>
          <p:nvPr/>
        </p:nvSpPr>
        <p:spPr>
          <a:xfrm>
            <a:off x="1463169" y="5455748"/>
            <a:ext cx="792205" cy="329321"/>
          </a:xfrm>
          <a:prstGeom prst="rect">
            <a:avLst/>
          </a:prstGeom>
        </p:spPr>
        <p:txBody>
          <a:bodyPr wrap="none">
            <a:spAutoFit/>
          </a:bodyPr>
          <a:lstStyle/>
          <a:p>
            <a:r>
              <a:rPr lang="en-CA" sz="1400" dirty="0">
                <a:latin typeface="+mj-lt"/>
              </a:rPr>
              <a:t>Problem</a:t>
            </a:r>
          </a:p>
        </p:txBody>
      </p:sp>
      <p:pic>
        <p:nvPicPr>
          <p:cNvPr id="94" name="Picture 2" descr="Image result for ride shari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7689" y="2461133"/>
            <a:ext cx="651223" cy="434366"/>
          </a:xfrm>
          <a:prstGeom prst="rect">
            <a:avLst/>
          </a:prstGeom>
          <a:noFill/>
          <a:extLst>
            <a:ext uri="{909E8E84-426E-40DD-AFC4-6F175D3DCCD1}">
              <a14:hiddenFill xmlns:a14="http://schemas.microsoft.com/office/drawing/2010/main">
                <a:solidFill>
                  <a:srgbClr val="FFFFFF"/>
                </a:solidFill>
              </a14:hiddenFill>
            </a:ext>
          </a:extLst>
        </p:spPr>
      </p:pic>
      <p:pic>
        <p:nvPicPr>
          <p:cNvPr id="95" name="Picture 2" descr="Image result for ride shari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29433" y="4076675"/>
            <a:ext cx="651223" cy="434366"/>
          </a:xfrm>
          <a:prstGeom prst="rect">
            <a:avLst/>
          </a:prstGeom>
          <a:noFill/>
          <a:extLst>
            <a:ext uri="{909E8E84-426E-40DD-AFC4-6F175D3DCCD1}">
              <a14:hiddenFill xmlns:a14="http://schemas.microsoft.com/office/drawing/2010/main">
                <a:solidFill>
                  <a:srgbClr val="FFFFFF"/>
                </a:solidFill>
              </a14:hiddenFill>
            </a:ext>
          </a:extLst>
        </p:spPr>
      </p:pic>
      <p:pic>
        <p:nvPicPr>
          <p:cNvPr id="96" name="Picture 2" descr="Image result for ride shari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13436" y="1942267"/>
            <a:ext cx="651223" cy="434366"/>
          </a:xfrm>
          <a:prstGeom prst="rect">
            <a:avLst/>
          </a:prstGeom>
          <a:noFill/>
          <a:extLst>
            <a:ext uri="{909E8E84-426E-40DD-AFC4-6F175D3DCCD1}">
              <a14:hiddenFill xmlns:a14="http://schemas.microsoft.com/office/drawing/2010/main">
                <a:solidFill>
                  <a:srgbClr val="FFFFFF"/>
                </a:solidFill>
              </a14:hiddenFill>
            </a:ext>
          </a:extLst>
        </p:spPr>
      </p:pic>
      <p:pic>
        <p:nvPicPr>
          <p:cNvPr id="97" name="Picture 2" descr="Image result for ride shari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26039" y="2468025"/>
            <a:ext cx="651223" cy="434366"/>
          </a:xfrm>
          <a:prstGeom prst="rect">
            <a:avLst/>
          </a:prstGeom>
          <a:noFill/>
          <a:extLst>
            <a:ext uri="{909E8E84-426E-40DD-AFC4-6F175D3DCCD1}">
              <a14:hiddenFill xmlns:a14="http://schemas.microsoft.com/office/drawing/2010/main">
                <a:solidFill>
                  <a:srgbClr val="FFFFFF"/>
                </a:solidFill>
              </a14:hiddenFill>
            </a:ext>
          </a:extLst>
        </p:spPr>
      </p:pic>
      <p:cxnSp>
        <p:nvCxnSpPr>
          <p:cNvPr id="98" name="Straight Arrow Connector 97"/>
          <p:cNvCxnSpPr>
            <a:endCxn id="67" idx="5"/>
          </p:cNvCxnSpPr>
          <p:nvPr/>
        </p:nvCxnSpPr>
        <p:spPr>
          <a:xfrm flipH="1" flipV="1">
            <a:off x="5239584" y="2592945"/>
            <a:ext cx="446455" cy="155268"/>
          </a:xfrm>
          <a:prstGeom prst="straightConnector1">
            <a:avLst/>
          </a:prstGeom>
          <a:ln>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9" name="Rectangle 98"/>
          <p:cNvSpPr>
            <a:spLocks noChangeArrowheads="1"/>
          </p:cNvSpPr>
          <p:nvPr/>
        </p:nvSpPr>
        <p:spPr bwMode="auto">
          <a:xfrm>
            <a:off x="9296774" y="1206678"/>
            <a:ext cx="2892748" cy="550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30000"/>
              </a:lnSpc>
              <a:spcBef>
                <a:spcPts val="600"/>
              </a:spcBef>
              <a:spcAft>
                <a:spcPts val="600"/>
              </a:spcAft>
            </a:pPr>
            <a:r>
              <a:rPr lang="en-US" altLang="zh-CN" dirty="0">
                <a:latin typeface="Garamond" panose="02020404030301010803" pitchFamily="18" charset="0"/>
                <a:ea typeface="SimSun" pitchFamily="2" charset="-122"/>
              </a:rPr>
              <a:t>Give examples of:</a:t>
            </a:r>
          </a:p>
          <a:p>
            <a:pPr marL="342900" indent="-342900">
              <a:lnSpc>
                <a:spcPct val="130000"/>
              </a:lnSpc>
              <a:spcBef>
                <a:spcPts val="600"/>
              </a:spcBef>
              <a:spcAft>
                <a:spcPts val="600"/>
              </a:spcAft>
              <a:buFont typeface="Arial" panose="020B0604020202020204" pitchFamily="34" charset="0"/>
              <a:buChar char="•"/>
            </a:pPr>
            <a:r>
              <a:rPr lang="en-US" altLang="zh-CN" dirty="0">
                <a:latin typeface="Garamond" panose="02020404030301010803" pitchFamily="18" charset="0"/>
                <a:ea typeface="SimSun" pitchFamily="2" charset="-122"/>
              </a:rPr>
              <a:t>Predefined parameters</a:t>
            </a:r>
          </a:p>
          <a:p>
            <a:pPr marL="342900" indent="-342900">
              <a:lnSpc>
                <a:spcPct val="130000"/>
              </a:lnSpc>
              <a:spcBef>
                <a:spcPts val="600"/>
              </a:spcBef>
              <a:spcAft>
                <a:spcPts val="600"/>
              </a:spcAft>
              <a:buFont typeface="Arial" panose="020B0604020202020204" pitchFamily="34" charset="0"/>
              <a:buChar char="•"/>
            </a:pPr>
            <a:r>
              <a:rPr lang="en-US" altLang="zh-CN" dirty="0">
                <a:latin typeface="Garamond" panose="02020404030301010803" pitchFamily="18" charset="0"/>
                <a:ea typeface="SimSun" pitchFamily="2" charset="-122"/>
              </a:rPr>
              <a:t>Design vector/unknowns or decision variables</a:t>
            </a:r>
            <a:endParaRPr lang="en-US" dirty="0">
              <a:latin typeface="Garamond" panose="02020404030301010803" pitchFamily="18" charset="0"/>
            </a:endParaRPr>
          </a:p>
          <a:p>
            <a:pPr marL="342900" indent="-342900">
              <a:lnSpc>
                <a:spcPct val="130000"/>
              </a:lnSpc>
              <a:spcBef>
                <a:spcPts val="600"/>
              </a:spcBef>
              <a:spcAft>
                <a:spcPts val="600"/>
              </a:spcAft>
              <a:buFont typeface="Arial" panose="020B0604020202020204" pitchFamily="34" charset="0"/>
              <a:buChar char="•"/>
            </a:pPr>
            <a:r>
              <a:rPr lang="en-US" altLang="zh-CN" dirty="0">
                <a:latin typeface="Garamond" panose="02020404030301010803" pitchFamily="18" charset="0"/>
                <a:ea typeface="SimSun" pitchFamily="2" charset="-122"/>
              </a:rPr>
              <a:t>Objective functions</a:t>
            </a:r>
          </a:p>
          <a:p>
            <a:pPr marL="342900" indent="-342900">
              <a:lnSpc>
                <a:spcPct val="130000"/>
              </a:lnSpc>
              <a:spcBef>
                <a:spcPts val="600"/>
              </a:spcBef>
              <a:spcAft>
                <a:spcPts val="600"/>
              </a:spcAft>
              <a:buFont typeface="Arial" panose="020B0604020202020204" pitchFamily="34" charset="0"/>
              <a:buChar char="•"/>
            </a:pPr>
            <a:r>
              <a:rPr lang="en-US" altLang="zh-CN" dirty="0">
                <a:latin typeface="Garamond" panose="02020404030301010803" pitchFamily="18" charset="0"/>
                <a:ea typeface="SimSun" pitchFamily="2" charset="-122"/>
              </a:rPr>
              <a:t>Hard and soft constraints</a:t>
            </a:r>
            <a:endParaRPr lang="en-US" dirty="0">
              <a:latin typeface="Garamond" panose="02020404030301010803" pitchFamily="18" charset="0"/>
            </a:endParaRPr>
          </a:p>
        </p:txBody>
      </p:sp>
      <p:sp>
        <p:nvSpPr>
          <p:cNvPr id="2" name="Rectangle 2">
            <a:extLst>
              <a:ext uri="{FF2B5EF4-FFF2-40B4-BE49-F238E27FC236}">
                <a16:creationId xmlns:a16="http://schemas.microsoft.com/office/drawing/2014/main" id="{701F909E-FB84-AA87-F1CE-F2452937DC9B}"/>
              </a:ext>
            </a:extLst>
          </p:cNvPr>
          <p:cNvSpPr txBox="1">
            <a:spLocks/>
          </p:cNvSpPr>
          <p:nvPr/>
        </p:nvSpPr>
        <p:spPr>
          <a:xfrm>
            <a:off x="0" y="734"/>
            <a:ext cx="10668000" cy="651363"/>
          </a:xfrm>
          <a:prstGeom prst="rect">
            <a:avLst/>
          </a:prstGeom>
          <a:no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algn="l"/>
            <a:r>
              <a:rPr lang="en-US" sz="3600" b="1" dirty="0">
                <a:solidFill>
                  <a:schemeClr val="tx1"/>
                </a:solidFill>
                <a:latin typeface="Garamond" panose="02020404030301010803" pitchFamily="18" charset="0"/>
              </a:rPr>
              <a:t>Basic Ingredients of Optimization Problems</a:t>
            </a:r>
          </a:p>
        </p:txBody>
      </p:sp>
      <p:sp>
        <p:nvSpPr>
          <p:cNvPr id="3" name="TextBox 2">
            <a:extLst>
              <a:ext uri="{FF2B5EF4-FFF2-40B4-BE49-F238E27FC236}">
                <a16:creationId xmlns:a16="http://schemas.microsoft.com/office/drawing/2014/main" id="{BFF6DB98-93F1-B539-F243-4C0686DABB78}"/>
              </a:ext>
            </a:extLst>
          </p:cNvPr>
          <p:cNvSpPr txBox="1"/>
          <p:nvPr/>
        </p:nvSpPr>
        <p:spPr>
          <a:xfrm>
            <a:off x="11310" y="657467"/>
            <a:ext cx="12180690" cy="461665"/>
          </a:xfrm>
          <a:prstGeom prst="rect">
            <a:avLst/>
          </a:prstGeom>
          <a:noFill/>
        </p:spPr>
        <p:txBody>
          <a:bodyPr wrap="square">
            <a:spAutoFit/>
          </a:bodyPr>
          <a:lstStyle/>
          <a:p>
            <a:pPr marL="342900" indent="-342900" eaLnBrk="1" hangingPunct="1">
              <a:lnSpc>
                <a:spcPct val="100000"/>
              </a:lnSpc>
              <a:spcBef>
                <a:spcPts val="600"/>
              </a:spcBef>
              <a:spcAft>
                <a:spcPts val="600"/>
              </a:spcAft>
              <a:buFont typeface="Arial" panose="020B0604020202020204" pitchFamily="34" charset="0"/>
              <a:buChar char="•"/>
            </a:pPr>
            <a:r>
              <a:rPr lang="en-CA" b="1" dirty="0">
                <a:latin typeface="Garamond" panose="02020404030301010803" pitchFamily="18" charset="0"/>
                <a:ea typeface="Calibri" panose="020F0502020204030204" pitchFamily="34" charset="0"/>
                <a:cs typeface="Arial" panose="020B0604020202020204" pitchFamily="34" charset="0"/>
              </a:rPr>
              <a:t>Optimization Problem: Ridesharing</a:t>
            </a:r>
            <a:endParaRPr lang="en-US" b="1" dirty="0">
              <a:latin typeface="Garamond" panose="02020404030301010803" pitchFamily="18"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1144702484"/>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04800" y="1139591"/>
            <a:ext cx="11887200" cy="5185009"/>
          </a:xfrm>
          <a:prstGeom prst="rect">
            <a:avLst/>
          </a:prstGeom>
        </p:spPr>
        <p:txBody>
          <a:bodyPr wrap="square">
            <a:spAutoFit/>
          </a:bodyPr>
          <a:lstStyle/>
          <a:p>
            <a:pPr algn="just">
              <a:spcBef>
                <a:spcPts val="400"/>
              </a:spcBef>
              <a:spcAft>
                <a:spcPts val="1000"/>
              </a:spcAft>
            </a:pPr>
            <a:r>
              <a:rPr lang="en-CA" dirty="0">
                <a:latin typeface="Garamond" panose="02020404030301010803" pitchFamily="18" charset="0"/>
                <a:ea typeface="SimSun" pitchFamily="2" charset="-122"/>
              </a:rPr>
              <a:t>Examples of </a:t>
            </a:r>
            <a:r>
              <a:rPr lang="en-CA" b="1" dirty="0">
                <a:latin typeface="Garamond" panose="02020404030301010803" pitchFamily="18" charset="0"/>
                <a:ea typeface="SimSun" pitchFamily="2" charset="-122"/>
              </a:rPr>
              <a:t>Pre-defined Parameters</a:t>
            </a:r>
            <a:r>
              <a:rPr lang="en-CA" dirty="0">
                <a:latin typeface="Garamond" panose="02020404030301010803" pitchFamily="18" charset="0"/>
                <a:ea typeface="SimSun" pitchFamily="2" charset="-122"/>
              </a:rPr>
              <a:t>:</a:t>
            </a:r>
          </a:p>
          <a:p>
            <a:pPr marL="342900" indent="-342900" algn="just">
              <a:spcBef>
                <a:spcPts val="400"/>
              </a:spcBef>
              <a:spcAft>
                <a:spcPts val="1000"/>
              </a:spcAft>
              <a:buSzPct val="80000"/>
              <a:buFont typeface="Courier New" panose="02070309020205020404" pitchFamily="49" charset="0"/>
              <a:buChar char="o"/>
            </a:pPr>
            <a:r>
              <a:rPr lang="en-CA" dirty="0">
                <a:latin typeface="Garamond" panose="02020404030301010803" pitchFamily="18" charset="0"/>
                <a:ea typeface="SimSun" pitchFamily="2" charset="-122"/>
              </a:rPr>
              <a:t>Passengers drop off and pick up locations </a:t>
            </a:r>
          </a:p>
          <a:p>
            <a:pPr marL="342900" indent="-342900" algn="just">
              <a:spcBef>
                <a:spcPts val="400"/>
              </a:spcBef>
              <a:spcAft>
                <a:spcPts val="1000"/>
              </a:spcAft>
              <a:buSzPct val="80000"/>
              <a:buFont typeface="Courier New" panose="02070309020205020404" pitchFamily="49" charset="0"/>
              <a:buChar char="o"/>
            </a:pPr>
            <a:r>
              <a:rPr lang="en-CA" dirty="0">
                <a:latin typeface="Garamond" panose="02020404030301010803" pitchFamily="18" charset="0"/>
                <a:ea typeface="SimSun" pitchFamily="2" charset="-122"/>
              </a:rPr>
              <a:t>Drivers’ current locations </a:t>
            </a:r>
          </a:p>
          <a:p>
            <a:pPr marL="342900" indent="-342900" algn="just">
              <a:spcBef>
                <a:spcPts val="400"/>
              </a:spcBef>
              <a:spcAft>
                <a:spcPts val="1000"/>
              </a:spcAft>
              <a:buSzPct val="80000"/>
              <a:buFont typeface="Courier New" panose="02070309020205020404" pitchFamily="49" charset="0"/>
              <a:buChar char="o"/>
            </a:pPr>
            <a:r>
              <a:rPr lang="en-CA" dirty="0">
                <a:latin typeface="Garamond" panose="02020404030301010803" pitchFamily="18" charset="0"/>
                <a:ea typeface="SimSun" pitchFamily="2" charset="-122"/>
              </a:rPr>
              <a:t>The price of car gas per unit distance </a:t>
            </a:r>
          </a:p>
          <a:p>
            <a:pPr marL="342900" indent="-342900" algn="just">
              <a:spcBef>
                <a:spcPts val="400"/>
              </a:spcBef>
              <a:spcAft>
                <a:spcPts val="1000"/>
              </a:spcAft>
              <a:buSzPct val="80000"/>
              <a:buFont typeface="Courier New" panose="02070309020205020404" pitchFamily="49" charset="0"/>
              <a:buChar char="o"/>
            </a:pPr>
            <a:r>
              <a:rPr lang="en-CA" dirty="0">
                <a:latin typeface="Garamond" panose="02020404030301010803" pitchFamily="18" charset="0"/>
                <a:ea typeface="SimSun" pitchFamily="2" charset="-122"/>
              </a:rPr>
              <a:t>The driver’s profit per unit distance </a:t>
            </a:r>
          </a:p>
          <a:p>
            <a:pPr marL="342900" indent="-342900" algn="just">
              <a:spcBef>
                <a:spcPts val="400"/>
              </a:spcBef>
              <a:spcAft>
                <a:spcPts val="1000"/>
              </a:spcAft>
              <a:buSzPct val="80000"/>
              <a:buFont typeface="Courier New" panose="02070309020205020404" pitchFamily="49" charset="0"/>
              <a:buChar char="o"/>
            </a:pPr>
            <a:r>
              <a:rPr lang="en-CA" dirty="0">
                <a:latin typeface="Garamond" panose="02020404030301010803" pitchFamily="18" charset="0"/>
                <a:ea typeface="SimSun" pitchFamily="2" charset="-122"/>
              </a:rPr>
              <a:t>Max. capacity of each vehicle</a:t>
            </a:r>
          </a:p>
          <a:p>
            <a:pPr marL="342900" indent="-342900" algn="just">
              <a:spcBef>
                <a:spcPts val="400"/>
              </a:spcBef>
              <a:spcAft>
                <a:spcPts val="1000"/>
              </a:spcAft>
              <a:buSzPct val="80000"/>
              <a:buFont typeface="Courier New" panose="02070309020205020404" pitchFamily="49" charset="0"/>
              <a:buChar char="o"/>
            </a:pPr>
            <a:r>
              <a:rPr lang="en-CA" dirty="0">
                <a:latin typeface="Garamond" panose="02020404030301010803" pitchFamily="18" charset="0"/>
                <a:ea typeface="SimSun" pitchFamily="2" charset="-122"/>
              </a:rPr>
              <a:t>The maximum number of available vehicles </a:t>
            </a:r>
          </a:p>
          <a:p>
            <a:pPr algn="just">
              <a:spcBef>
                <a:spcPts val="400"/>
              </a:spcBef>
              <a:spcAft>
                <a:spcPts val="1000"/>
              </a:spcAft>
            </a:pPr>
            <a:r>
              <a:rPr lang="en-CA" dirty="0">
                <a:latin typeface="Garamond" panose="02020404030301010803" pitchFamily="18" charset="0"/>
                <a:ea typeface="SimSun" pitchFamily="2" charset="-122"/>
              </a:rPr>
              <a:t>Examples of </a:t>
            </a:r>
            <a:r>
              <a:rPr lang="en-CA" b="1" dirty="0">
                <a:latin typeface="Garamond" panose="02020404030301010803" pitchFamily="18" charset="0"/>
                <a:ea typeface="SimSun" pitchFamily="2" charset="-122"/>
              </a:rPr>
              <a:t>decision variables</a:t>
            </a:r>
            <a:r>
              <a:rPr lang="en-CA" dirty="0">
                <a:latin typeface="Garamond" panose="02020404030301010803" pitchFamily="18" charset="0"/>
                <a:ea typeface="SimSun" pitchFamily="2" charset="-122"/>
              </a:rPr>
              <a:t>:</a:t>
            </a:r>
          </a:p>
          <a:p>
            <a:pPr marL="342900" indent="-342900" algn="just">
              <a:spcBef>
                <a:spcPts val="400"/>
              </a:spcBef>
              <a:spcAft>
                <a:spcPts val="1000"/>
              </a:spcAft>
              <a:buSzPct val="80000"/>
              <a:buFont typeface="Courier New" panose="02070309020205020404" pitchFamily="49" charset="0"/>
              <a:buChar char="o"/>
            </a:pPr>
            <a:r>
              <a:rPr lang="en-CA" dirty="0">
                <a:latin typeface="Garamond" panose="02020404030301010803" pitchFamily="18" charset="0"/>
                <a:ea typeface="SimSun" pitchFamily="2" charset="-122"/>
              </a:rPr>
              <a:t>An ordered list of passengers each driver needs to pick up and drop off with a certain sequence</a:t>
            </a:r>
          </a:p>
        </p:txBody>
      </p:sp>
      <p:sp>
        <p:nvSpPr>
          <p:cNvPr id="5" name="Rectangle 4"/>
          <p:cNvSpPr/>
          <p:nvPr/>
        </p:nvSpPr>
        <p:spPr>
          <a:xfrm>
            <a:off x="914400" y="6345059"/>
            <a:ext cx="11049000" cy="498598"/>
          </a:xfrm>
          <a:prstGeom prst="rect">
            <a:avLst/>
          </a:prstGeom>
        </p:spPr>
        <p:txBody>
          <a:bodyPr wrap="square">
            <a:spAutoFit/>
          </a:bodyPr>
          <a:lstStyle/>
          <a:p>
            <a:r>
              <a:rPr lang="en-CA" dirty="0">
                <a:latin typeface="Garamond" panose="02020404030301010803" pitchFamily="18" charset="0"/>
              </a:rPr>
              <a:t>X={S</a:t>
            </a:r>
            <a:r>
              <a:rPr lang="en-CA" baseline="-25000" dirty="0">
                <a:latin typeface="Garamond" panose="02020404030301010803" pitchFamily="18" charset="0"/>
              </a:rPr>
              <a:t>1</a:t>
            </a:r>
            <a:r>
              <a:rPr lang="en-CA" dirty="0">
                <a:latin typeface="Garamond" panose="02020404030301010803" pitchFamily="18" charset="0"/>
              </a:rPr>
              <a:t>,S</a:t>
            </a:r>
            <a:r>
              <a:rPr lang="en-CA" baseline="-25000" dirty="0">
                <a:latin typeface="Garamond" panose="02020404030301010803" pitchFamily="18" charset="0"/>
              </a:rPr>
              <a:t>2</a:t>
            </a:r>
            <a:r>
              <a:rPr lang="en-CA" dirty="0">
                <a:latin typeface="Garamond" panose="02020404030301010803" pitchFamily="18" charset="0"/>
              </a:rPr>
              <a:t>,…,S</a:t>
            </a:r>
            <a:r>
              <a:rPr lang="en-CA" baseline="-25000" dirty="0">
                <a:latin typeface="Garamond" panose="02020404030301010803" pitchFamily="18" charset="0"/>
              </a:rPr>
              <a:t>n</a:t>
            </a:r>
            <a:r>
              <a:rPr lang="en-CA" dirty="0">
                <a:latin typeface="Garamond" panose="02020404030301010803" pitchFamily="18" charset="0"/>
              </a:rPr>
              <a:t>} represents the schedule of the vehicles to serve all the customers.</a:t>
            </a:r>
          </a:p>
        </p:txBody>
      </p:sp>
      <p:sp>
        <p:nvSpPr>
          <p:cNvPr id="3" name="Rectangle 2">
            <a:extLst>
              <a:ext uri="{FF2B5EF4-FFF2-40B4-BE49-F238E27FC236}">
                <a16:creationId xmlns:a16="http://schemas.microsoft.com/office/drawing/2014/main" id="{F5DAD6E4-4A4F-2CD7-7B6A-AA1700D77615}"/>
              </a:ext>
            </a:extLst>
          </p:cNvPr>
          <p:cNvSpPr txBox="1">
            <a:spLocks/>
          </p:cNvSpPr>
          <p:nvPr/>
        </p:nvSpPr>
        <p:spPr>
          <a:xfrm>
            <a:off x="0" y="734"/>
            <a:ext cx="10668000" cy="651363"/>
          </a:xfrm>
          <a:prstGeom prst="rect">
            <a:avLst/>
          </a:prstGeom>
          <a:no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algn="l"/>
            <a:r>
              <a:rPr lang="en-US" sz="3600" b="1" dirty="0">
                <a:solidFill>
                  <a:schemeClr val="tx1"/>
                </a:solidFill>
                <a:latin typeface="Garamond" panose="02020404030301010803" pitchFamily="18" charset="0"/>
              </a:rPr>
              <a:t>Basic Ingredients of Optimization Problems</a:t>
            </a:r>
          </a:p>
        </p:txBody>
      </p:sp>
      <p:sp>
        <p:nvSpPr>
          <p:cNvPr id="4" name="TextBox 3">
            <a:extLst>
              <a:ext uri="{FF2B5EF4-FFF2-40B4-BE49-F238E27FC236}">
                <a16:creationId xmlns:a16="http://schemas.microsoft.com/office/drawing/2014/main" id="{0BEFCE9C-0744-3DAB-64E8-5327CBF5F193}"/>
              </a:ext>
            </a:extLst>
          </p:cNvPr>
          <p:cNvSpPr txBox="1"/>
          <p:nvPr/>
        </p:nvSpPr>
        <p:spPr>
          <a:xfrm>
            <a:off x="11310" y="657467"/>
            <a:ext cx="12180690" cy="461665"/>
          </a:xfrm>
          <a:prstGeom prst="rect">
            <a:avLst/>
          </a:prstGeom>
          <a:noFill/>
        </p:spPr>
        <p:txBody>
          <a:bodyPr wrap="square">
            <a:spAutoFit/>
          </a:bodyPr>
          <a:lstStyle/>
          <a:p>
            <a:pPr marL="342900" indent="-342900" eaLnBrk="1" hangingPunct="1">
              <a:lnSpc>
                <a:spcPct val="100000"/>
              </a:lnSpc>
              <a:spcBef>
                <a:spcPts val="600"/>
              </a:spcBef>
              <a:spcAft>
                <a:spcPts val="600"/>
              </a:spcAft>
              <a:buFont typeface="Arial" panose="020B0604020202020204" pitchFamily="34" charset="0"/>
              <a:buChar char="•"/>
            </a:pPr>
            <a:r>
              <a:rPr lang="en-CA" b="1" dirty="0">
                <a:latin typeface="Garamond" panose="02020404030301010803" pitchFamily="18" charset="0"/>
                <a:ea typeface="Calibri" panose="020F0502020204030204" pitchFamily="34" charset="0"/>
                <a:cs typeface="Arial" panose="020B0604020202020204" pitchFamily="34" charset="0"/>
              </a:rPr>
              <a:t>Optimization Problem: Ridesharing</a:t>
            </a:r>
            <a:endParaRPr lang="en-US" b="1" dirty="0">
              <a:latin typeface="Garamond" panose="02020404030301010803" pitchFamily="18"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1301791476"/>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04800" y="1143000"/>
            <a:ext cx="11887200" cy="5616922"/>
          </a:xfrm>
          <a:prstGeom prst="rect">
            <a:avLst/>
          </a:prstGeom>
        </p:spPr>
        <p:txBody>
          <a:bodyPr wrap="square">
            <a:spAutoFit/>
          </a:bodyPr>
          <a:lstStyle/>
          <a:p>
            <a:pPr algn="just">
              <a:spcBef>
                <a:spcPts val="400"/>
              </a:spcBef>
              <a:spcAft>
                <a:spcPts val="1000"/>
              </a:spcAft>
            </a:pPr>
            <a:r>
              <a:rPr lang="en-CA" dirty="0">
                <a:latin typeface="Garamond" panose="02020404030301010803" pitchFamily="18" charset="0"/>
                <a:ea typeface="SimSun" pitchFamily="2" charset="-122"/>
              </a:rPr>
              <a:t>Examples of </a:t>
            </a:r>
            <a:r>
              <a:rPr lang="en-CA" b="1" dirty="0">
                <a:latin typeface="Garamond" panose="02020404030301010803" pitchFamily="18" charset="0"/>
                <a:ea typeface="SimSun" pitchFamily="2" charset="-122"/>
              </a:rPr>
              <a:t>objective functions</a:t>
            </a:r>
            <a:r>
              <a:rPr lang="en-CA" dirty="0">
                <a:latin typeface="Garamond" panose="02020404030301010803" pitchFamily="18" charset="0"/>
                <a:ea typeface="SimSun" pitchFamily="2" charset="-122"/>
              </a:rPr>
              <a:t>:</a:t>
            </a:r>
          </a:p>
          <a:p>
            <a:pPr marL="342900" indent="-342900" algn="just">
              <a:spcBef>
                <a:spcPts val="400"/>
              </a:spcBef>
              <a:spcAft>
                <a:spcPts val="1000"/>
              </a:spcAft>
              <a:buSzPct val="80000"/>
              <a:buFont typeface="Courier New" panose="02070309020205020404" pitchFamily="49" charset="0"/>
              <a:buChar char="o"/>
            </a:pPr>
            <a:r>
              <a:rPr lang="en-CA" dirty="0">
                <a:latin typeface="Garamond" panose="02020404030301010803" pitchFamily="18" charset="0"/>
                <a:ea typeface="SimSun" pitchFamily="2" charset="-122"/>
              </a:rPr>
              <a:t>Maximizing driver’s earning</a:t>
            </a:r>
          </a:p>
          <a:p>
            <a:pPr marL="342900" indent="-342900" algn="just">
              <a:spcBef>
                <a:spcPts val="400"/>
              </a:spcBef>
              <a:spcAft>
                <a:spcPts val="1000"/>
              </a:spcAft>
              <a:buSzPct val="80000"/>
              <a:buFont typeface="Courier New" panose="02070309020205020404" pitchFamily="49" charset="0"/>
              <a:buChar char="o"/>
            </a:pPr>
            <a:r>
              <a:rPr lang="en-CA" dirty="0">
                <a:latin typeface="Garamond" panose="02020404030301010803" pitchFamily="18" charset="0"/>
                <a:ea typeface="SimSun" pitchFamily="2" charset="-122"/>
              </a:rPr>
              <a:t>Maximizing the number of matched (served) requests</a:t>
            </a:r>
          </a:p>
          <a:p>
            <a:pPr marL="342900" indent="-342900" algn="just">
              <a:spcBef>
                <a:spcPts val="400"/>
              </a:spcBef>
              <a:spcAft>
                <a:spcPts val="1000"/>
              </a:spcAft>
              <a:buSzPct val="80000"/>
              <a:buFont typeface="Courier New" panose="02070309020205020404" pitchFamily="49" charset="0"/>
              <a:buChar char="o"/>
            </a:pPr>
            <a:r>
              <a:rPr lang="en-CA" dirty="0">
                <a:latin typeface="Garamond" panose="02020404030301010803" pitchFamily="18" charset="0"/>
                <a:ea typeface="SimSun" pitchFamily="2" charset="-122"/>
              </a:rPr>
              <a:t>Minimizing passenger’s waiting time</a:t>
            </a:r>
          </a:p>
          <a:p>
            <a:pPr marL="342900" indent="-342900" algn="just">
              <a:spcBef>
                <a:spcPts val="400"/>
              </a:spcBef>
              <a:spcAft>
                <a:spcPts val="1000"/>
              </a:spcAft>
              <a:buSzPct val="80000"/>
              <a:buFont typeface="Courier New" panose="02070309020205020404" pitchFamily="49" charset="0"/>
              <a:buChar char="o"/>
            </a:pPr>
            <a:r>
              <a:rPr lang="en-CA" dirty="0">
                <a:latin typeface="Garamond" panose="02020404030301010803" pitchFamily="18" charset="0"/>
                <a:ea typeface="SimSun" pitchFamily="2" charset="-122"/>
              </a:rPr>
              <a:t>Minimizing deadheading (minimize the miles driven with no passenger)</a:t>
            </a:r>
          </a:p>
          <a:p>
            <a:pPr marL="342900" indent="-342900" algn="just">
              <a:spcBef>
                <a:spcPts val="400"/>
              </a:spcBef>
              <a:spcAft>
                <a:spcPts val="1000"/>
              </a:spcAft>
              <a:buSzPct val="80000"/>
              <a:buFont typeface="Courier New" panose="02070309020205020404" pitchFamily="49" charset="0"/>
              <a:buChar char="o"/>
            </a:pPr>
            <a:r>
              <a:rPr lang="en-CA" dirty="0">
                <a:latin typeface="Garamond" panose="02020404030301010803" pitchFamily="18" charset="0"/>
                <a:ea typeface="SimSun" pitchFamily="2" charset="-122"/>
              </a:rPr>
              <a:t>Minimizing the total travel distance/time of drivers’ trips</a:t>
            </a:r>
          </a:p>
          <a:p>
            <a:pPr marL="342900" indent="-342900" algn="just">
              <a:spcBef>
                <a:spcPts val="0"/>
              </a:spcBef>
              <a:spcAft>
                <a:spcPts val="1000"/>
              </a:spcAft>
              <a:buSzPct val="80000"/>
              <a:buFont typeface="Courier New" panose="02070309020205020404" pitchFamily="49" charset="0"/>
              <a:buChar char="o"/>
            </a:pPr>
            <a:r>
              <a:rPr lang="en-CA" dirty="0">
                <a:latin typeface="Garamond" panose="02020404030301010803" pitchFamily="18" charset="0"/>
                <a:ea typeface="SimSun" pitchFamily="2" charset="-122"/>
              </a:rPr>
              <a:t>Minimizing the total travel time of passengers’ trips</a:t>
            </a:r>
          </a:p>
          <a:p>
            <a:pPr marL="342900" indent="-342900" algn="just">
              <a:spcBef>
                <a:spcPts val="0"/>
              </a:spcBef>
              <a:spcAft>
                <a:spcPts val="1000"/>
              </a:spcAft>
              <a:buSzPct val="80000"/>
              <a:buFont typeface="Courier New" panose="02070309020205020404" pitchFamily="49" charset="0"/>
              <a:buChar char="o"/>
            </a:pPr>
            <a:r>
              <a:rPr lang="en-CA" dirty="0">
                <a:latin typeface="Garamond" panose="02020404030301010803" pitchFamily="18" charset="0"/>
                <a:ea typeface="SimSun" pitchFamily="2" charset="-122"/>
              </a:rPr>
              <a:t>Minimizing the cost for the drivers’ trips</a:t>
            </a:r>
          </a:p>
          <a:p>
            <a:pPr marL="342900" indent="-342900" algn="just">
              <a:spcBef>
                <a:spcPts val="0"/>
              </a:spcBef>
              <a:spcAft>
                <a:spcPts val="1000"/>
              </a:spcAft>
              <a:buSzPct val="80000"/>
              <a:buFont typeface="Courier New" panose="02070309020205020404" pitchFamily="49" charset="0"/>
              <a:buChar char="o"/>
            </a:pPr>
            <a:r>
              <a:rPr lang="en-CA" dirty="0">
                <a:latin typeface="Garamond" panose="02020404030301010803" pitchFamily="18" charset="0"/>
                <a:ea typeface="SimSun" pitchFamily="2" charset="-122"/>
              </a:rPr>
              <a:t>Minimizing the cost for the passengers’ trips</a:t>
            </a:r>
          </a:p>
          <a:p>
            <a:pPr marL="342900" indent="-342900" algn="just">
              <a:spcBef>
                <a:spcPts val="400"/>
              </a:spcBef>
              <a:spcAft>
                <a:spcPts val="1000"/>
              </a:spcAft>
              <a:buSzPct val="80000"/>
              <a:buFont typeface="Courier New" panose="02070309020205020404" pitchFamily="49" charset="0"/>
              <a:buChar char="o"/>
            </a:pPr>
            <a:r>
              <a:rPr lang="en-CA" dirty="0">
                <a:latin typeface="Garamond" panose="02020404030301010803" pitchFamily="18" charset="0"/>
                <a:ea typeface="SimSun" pitchFamily="2" charset="-122"/>
              </a:rPr>
              <a:t>Minimizing the total number of drivers required</a:t>
            </a:r>
          </a:p>
        </p:txBody>
      </p:sp>
      <p:sp>
        <p:nvSpPr>
          <p:cNvPr id="3" name="Rectangle 2">
            <a:extLst>
              <a:ext uri="{FF2B5EF4-FFF2-40B4-BE49-F238E27FC236}">
                <a16:creationId xmlns:a16="http://schemas.microsoft.com/office/drawing/2014/main" id="{B92B961D-ED28-5FA9-6526-D635B7ECC32B}"/>
              </a:ext>
            </a:extLst>
          </p:cNvPr>
          <p:cNvSpPr txBox="1">
            <a:spLocks/>
          </p:cNvSpPr>
          <p:nvPr/>
        </p:nvSpPr>
        <p:spPr>
          <a:xfrm>
            <a:off x="0" y="734"/>
            <a:ext cx="10668000" cy="651363"/>
          </a:xfrm>
          <a:prstGeom prst="rect">
            <a:avLst/>
          </a:prstGeom>
          <a:no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algn="l"/>
            <a:r>
              <a:rPr lang="en-US" sz="3600" b="1" dirty="0">
                <a:solidFill>
                  <a:schemeClr val="tx1"/>
                </a:solidFill>
                <a:latin typeface="Garamond" panose="02020404030301010803" pitchFamily="18" charset="0"/>
              </a:rPr>
              <a:t>Basic Ingredients of Optimization Problems</a:t>
            </a:r>
          </a:p>
        </p:txBody>
      </p:sp>
      <p:sp>
        <p:nvSpPr>
          <p:cNvPr id="4" name="TextBox 3">
            <a:extLst>
              <a:ext uri="{FF2B5EF4-FFF2-40B4-BE49-F238E27FC236}">
                <a16:creationId xmlns:a16="http://schemas.microsoft.com/office/drawing/2014/main" id="{43BB533E-65BD-A497-E0E1-7E17686F6A13}"/>
              </a:ext>
            </a:extLst>
          </p:cNvPr>
          <p:cNvSpPr txBox="1"/>
          <p:nvPr/>
        </p:nvSpPr>
        <p:spPr>
          <a:xfrm>
            <a:off x="11310" y="657467"/>
            <a:ext cx="12180690" cy="461665"/>
          </a:xfrm>
          <a:prstGeom prst="rect">
            <a:avLst/>
          </a:prstGeom>
          <a:noFill/>
        </p:spPr>
        <p:txBody>
          <a:bodyPr wrap="square">
            <a:spAutoFit/>
          </a:bodyPr>
          <a:lstStyle/>
          <a:p>
            <a:pPr marL="342900" indent="-342900" eaLnBrk="1" hangingPunct="1">
              <a:lnSpc>
                <a:spcPct val="100000"/>
              </a:lnSpc>
              <a:spcBef>
                <a:spcPts val="600"/>
              </a:spcBef>
              <a:spcAft>
                <a:spcPts val="600"/>
              </a:spcAft>
              <a:buFont typeface="Arial" panose="020B0604020202020204" pitchFamily="34" charset="0"/>
              <a:buChar char="•"/>
            </a:pPr>
            <a:r>
              <a:rPr lang="en-CA" b="1" dirty="0">
                <a:latin typeface="Garamond" panose="02020404030301010803" pitchFamily="18" charset="0"/>
                <a:ea typeface="Calibri" panose="020F0502020204030204" pitchFamily="34" charset="0"/>
                <a:cs typeface="Arial" panose="020B0604020202020204" pitchFamily="34" charset="0"/>
              </a:rPr>
              <a:t>Optimization Problem: Ridesharing</a:t>
            </a:r>
            <a:endParaRPr lang="en-US" b="1" dirty="0">
              <a:latin typeface="Garamond" panose="02020404030301010803" pitchFamily="18"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3814667206"/>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04800" y="1143000"/>
            <a:ext cx="11887200" cy="4599208"/>
          </a:xfrm>
          <a:prstGeom prst="rect">
            <a:avLst/>
          </a:prstGeom>
        </p:spPr>
        <p:txBody>
          <a:bodyPr wrap="square">
            <a:spAutoFit/>
          </a:bodyPr>
          <a:lstStyle/>
          <a:p>
            <a:pPr algn="just">
              <a:spcBef>
                <a:spcPts val="400"/>
              </a:spcBef>
              <a:spcAft>
                <a:spcPts val="1000"/>
              </a:spcAft>
            </a:pPr>
            <a:r>
              <a:rPr lang="en-CA" dirty="0">
                <a:latin typeface="Garamond" panose="02020404030301010803" pitchFamily="18" charset="0"/>
                <a:ea typeface="SimSun" pitchFamily="2" charset="-122"/>
              </a:rPr>
              <a:t>Examples of </a:t>
            </a:r>
            <a:r>
              <a:rPr lang="en-CA" b="1" dirty="0">
                <a:latin typeface="Garamond" panose="02020404030301010803" pitchFamily="18" charset="0"/>
                <a:ea typeface="SimSun" pitchFamily="2" charset="-122"/>
              </a:rPr>
              <a:t>hard constraints</a:t>
            </a:r>
            <a:r>
              <a:rPr lang="en-CA" dirty="0">
                <a:latin typeface="Garamond" panose="02020404030301010803" pitchFamily="18" charset="0"/>
                <a:ea typeface="SimSun" pitchFamily="2" charset="-122"/>
              </a:rPr>
              <a:t>:</a:t>
            </a:r>
          </a:p>
          <a:p>
            <a:pPr marL="342900" indent="-342900">
              <a:spcBef>
                <a:spcPts val="400"/>
              </a:spcBef>
              <a:spcAft>
                <a:spcPts val="1000"/>
              </a:spcAft>
              <a:buSzPct val="80000"/>
              <a:buFont typeface="Courier New" panose="02070309020205020404" pitchFamily="49" charset="0"/>
              <a:buChar char="o"/>
            </a:pPr>
            <a:r>
              <a:rPr lang="en-CA" altLang="zh-TW" dirty="0">
                <a:latin typeface="Garamond" panose="02020404030301010803" pitchFamily="18" charset="0"/>
                <a:ea typeface="SimSun" pitchFamily="2" charset="-122"/>
              </a:rPr>
              <a:t>All passengers have to be serviced by ridesharing vehicles, each exactly once by one vehicle. </a:t>
            </a:r>
          </a:p>
          <a:p>
            <a:pPr marL="342900" indent="-342900">
              <a:spcBef>
                <a:spcPts val="400"/>
              </a:spcBef>
              <a:spcAft>
                <a:spcPts val="1000"/>
              </a:spcAft>
              <a:buSzPct val="80000"/>
              <a:buFont typeface="Courier New" panose="02070309020205020404" pitchFamily="49" charset="0"/>
              <a:buChar char="o"/>
            </a:pPr>
            <a:r>
              <a:rPr lang="en-CA" dirty="0">
                <a:latin typeface="Garamond" panose="02020404030301010803" pitchFamily="18" charset="0"/>
                <a:ea typeface="SimSun" pitchFamily="2" charset="-122"/>
              </a:rPr>
              <a:t>The time window each passenger is going to wait for till he gets picked up.</a:t>
            </a:r>
          </a:p>
          <a:p>
            <a:pPr algn="just">
              <a:spcBef>
                <a:spcPts val="400"/>
              </a:spcBef>
              <a:spcAft>
                <a:spcPts val="1000"/>
              </a:spcAft>
            </a:pPr>
            <a:r>
              <a:rPr lang="en-CA" dirty="0">
                <a:latin typeface="Garamond" panose="02020404030301010803" pitchFamily="18" charset="0"/>
                <a:ea typeface="SimSun" pitchFamily="2" charset="-122"/>
              </a:rPr>
              <a:t>Examples of </a:t>
            </a:r>
            <a:r>
              <a:rPr lang="en-CA" b="1" dirty="0">
                <a:latin typeface="Garamond" panose="02020404030301010803" pitchFamily="18" charset="0"/>
                <a:ea typeface="SimSun" pitchFamily="2" charset="-122"/>
              </a:rPr>
              <a:t>soft constraint</a:t>
            </a:r>
            <a:r>
              <a:rPr lang="en-CA" dirty="0">
                <a:latin typeface="Garamond" panose="02020404030301010803" pitchFamily="18" charset="0"/>
                <a:ea typeface="SimSun" pitchFamily="2" charset="-122"/>
              </a:rPr>
              <a:t>:</a:t>
            </a:r>
          </a:p>
          <a:p>
            <a:pPr marL="342900" indent="-342900">
              <a:spcBef>
                <a:spcPts val="400"/>
              </a:spcBef>
              <a:spcAft>
                <a:spcPts val="1000"/>
              </a:spcAft>
              <a:buSzPct val="80000"/>
              <a:buFont typeface="Courier New" panose="02070309020205020404" pitchFamily="49" charset="0"/>
              <a:buChar char="o"/>
            </a:pPr>
            <a:r>
              <a:rPr lang="en-CA" altLang="zh-TW" dirty="0">
                <a:latin typeface="Garamond" panose="02020404030301010803" pitchFamily="18" charset="0"/>
                <a:ea typeface="SimSun" pitchFamily="2" charset="-122"/>
              </a:rPr>
              <a:t>Avoiding allocating customer from different neighbourhood in the same vehicle’s schedule.</a:t>
            </a:r>
          </a:p>
          <a:p>
            <a:pPr marL="342900" indent="-342900">
              <a:spcBef>
                <a:spcPts val="400"/>
              </a:spcBef>
              <a:spcAft>
                <a:spcPts val="1000"/>
              </a:spcAft>
              <a:buSzPct val="80000"/>
              <a:buFont typeface="Courier New" panose="02070309020205020404" pitchFamily="49" charset="0"/>
              <a:buChar char="o"/>
            </a:pPr>
            <a:r>
              <a:rPr lang="en-CA" altLang="zh-TW" dirty="0">
                <a:latin typeface="Garamond" panose="02020404030301010803" pitchFamily="18" charset="0"/>
                <a:ea typeface="SimSun" pitchFamily="2" charset="-122"/>
              </a:rPr>
              <a:t>Balancing the load among the vehicles if they’re part of a fleet</a:t>
            </a:r>
          </a:p>
          <a:p>
            <a:pPr marL="342900" indent="-342900" algn="just">
              <a:spcBef>
                <a:spcPts val="400"/>
              </a:spcBef>
              <a:spcAft>
                <a:spcPts val="1000"/>
              </a:spcAft>
              <a:buSzPct val="80000"/>
              <a:buFont typeface="Courier New" panose="02070309020205020404" pitchFamily="49" charset="0"/>
              <a:buChar char="o"/>
            </a:pPr>
            <a:r>
              <a:rPr lang="en-CA" dirty="0">
                <a:latin typeface="Garamond" panose="02020404030301010803" pitchFamily="18" charset="0"/>
                <a:ea typeface="SimSun" pitchFamily="2" charset="-122"/>
              </a:rPr>
              <a:t>Less passengers sharing same ride is better</a:t>
            </a:r>
          </a:p>
          <a:p>
            <a:pPr marL="342900" indent="-342900" algn="just">
              <a:spcBef>
                <a:spcPts val="400"/>
              </a:spcBef>
              <a:spcAft>
                <a:spcPts val="1000"/>
              </a:spcAft>
              <a:buSzPct val="80000"/>
              <a:buFont typeface="Courier New" panose="02070309020205020404" pitchFamily="49" charset="0"/>
              <a:buChar char="o"/>
            </a:pPr>
            <a:r>
              <a:rPr lang="en-CA" dirty="0">
                <a:latin typeface="Garamond" panose="02020404030301010803" pitchFamily="18" charset="0"/>
                <a:ea typeface="SimSun" pitchFamily="2" charset="-122"/>
              </a:rPr>
              <a:t>Assign passengers to drivers with highest rating</a:t>
            </a:r>
          </a:p>
        </p:txBody>
      </p:sp>
      <p:sp>
        <p:nvSpPr>
          <p:cNvPr id="2" name="Rectangle 2">
            <a:extLst>
              <a:ext uri="{FF2B5EF4-FFF2-40B4-BE49-F238E27FC236}">
                <a16:creationId xmlns:a16="http://schemas.microsoft.com/office/drawing/2014/main" id="{D996E101-D92F-D0E3-75C8-A9BA2F73F196}"/>
              </a:ext>
            </a:extLst>
          </p:cNvPr>
          <p:cNvSpPr txBox="1">
            <a:spLocks/>
          </p:cNvSpPr>
          <p:nvPr/>
        </p:nvSpPr>
        <p:spPr>
          <a:xfrm>
            <a:off x="0" y="734"/>
            <a:ext cx="10668000" cy="651363"/>
          </a:xfrm>
          <a:prstGeom prst="rect">
            <a:avLst/>
          </a:prstGeom>
          <a:no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algn="l"/>
            <a:r>
              <a:rPr lang="en-US" sz="3600" b="1" dirty="0">
                <a:solidFill>
                  <a:schemeClr val="tx1"/>
                </a:solidFill>
                <a:latin typeface="Garamond" panose="02020404030301010803" pitchFamily="18" charset="0"/>
              </a:rPr>
              <a:t>Basic Ingredients of Optimization Problems</a:t>
            </a:r>
          </a:p>
        </p:txBody>
      </p:sp>
      <p:sp>
        <p:nvSpPr>
          <p:cNvPr id="3" name="TextBox 2">
            <a:extLst>
              <a:ext uri="{FF2B5EF4-FFF2-40B4-BE49-F238E27FC236}">
                <a16:creationId xmlns:a16="http://schemas.microsoft.com/office/drawing/2014/main" id="{4CEDC4C2-FE36-6EBE-1D0C-75DC6D5F91FC}"/>
              </a:ext>
            </a:extLst>
          </p:cNvPr>
          <p:cNvSpPr txBox="1"/>
          <p:nvPr/>
        </p:nvSpPr>
        <p:spPr>
          <a:xfrm>
            <a:off x="11310" y="657467"/>
            <a:ext cx="12180690" cy="461665"/>
          </a:xfrm>
          <a:prstGeom prst="rect">
            <a:avLst/>
          </a:prstGeom>
          <a:noFill/>
        </p:spPr>
        <p:txBody>
          <a:bodyPr wrap="square">
            <a:spAutoFit/>
          </a:bodyPr>
          <a:lstStyle/>
          <a:p>
            <a:pPr marL="342900" indent="-342900" eaLnBrk="1" hangingPunct="1">
              <a:lnSpc>
                <a:spcPct val="100000"/>
              </a:lnSpc>
              <a:spcBef>
                <a:spcPts val="600"/>
              </a:spcBef>
              <a:spcAft>
                <a:spcPts val="600"/>
              </a:spcAft>
              <a:buFont typeface="Arial" panose="020B0604020202020204" pitchFamily="34" charset="0"/>
              <a:buChar char="•"/>
            </a:pPr>
            <a:r>
              <a:rPr lang="en-CA" b="1" dirty="0">
                <a:latin typeface="Garamond" panose="02020404030301010803" pitchFamily="18" charset="0"/>
                <a:ea typeface="Calibri" panose="020F0502020204030204" pitchFamily="34" charset="0"/>
                <a:cs typeface="Arial" panose="020B0604020202020204" pitchFamily="34" charset="0"/>
              </a:rPr>
              <a:t>Optimization Problem: Ridesharing</a:t>
            </a:r>
            <a:endParaRPr lang="en-US" b="1" dirty="0">
              <a:latin typeface="Garamond" panose="02020404030301010803" pitchFamily="18"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2975250129"/>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3E8A2E-73C2-9D3A-6A92-9F0D248CF1DC}"/>
            </a:ext>
          </a:extLst>
        </p:cNvPr>
        <p:cNvGrpSpPr/>
        <p:nvPr/>
      </p:nvGrpSpPr>
      <p:grpSpPr>
        <a:xfrm>
          <a:off x="0" y="0"/>
          <a:ext cx="0" cy="0"/>
          <a:chOff x="0" y="0"/>
          <a:chExt cx="0" cy="0"/>
        </a:xfrm>
      </p:grpSpPr>
      <p:sp>
        <p:nvSpPr>
          <p:cNvPr id="7" name="Rectangle 2">
            <a:extLst>
              <a:ext uri="{FF2B5EF4-FFF2-40B4-BE49-F238E27FC236}">
                <a16:creationId xmlns:a16="http://schemas.microsoft.com/office/drawing/2014/main" id="{8CAC8320-D475-62CD-EB63-42A092F63AA0}"/>
              </a:ext>
            </a:extLst>
          </p:cNvPr>
          <p:cNvSpPr txBox="1">
            <a:spLocks/>
          </p:cNvSpPr>
          <p:nvPr/>
        </p:nvSpPr>
        <p:spPr>
          <a:xfrm>
            <a:off x="0" y="22779"/>
            <a:ext cx="10861675" cy="603488"/>
          </a:xfrm>
          <a:prstGeom prst="rect">
            <a:avLst/>
          </a:prstGeom>
          <a:solidFill>
            <a:srgbClr val="2DA2B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indent="85725" algn="l"/>
            <a:r>
              <a:rPr lang="en-US" sz="3600" b="1" dirty="0">
                <a:solidFill>
                  <a:schemeClr val="tx1"/>
                </a:solidFill>
                <a:latin typeface="Garamond" panose="02020404030301010803" pitchFamily="18" charset="0"/>
              </a:rPr>
              <a:t>Outline</a:t>
            </a:r>
          </a:p>
        </p:txBody>
      </p:sp>
      <p:sp>
        <p:nvSpPr>
          <p:cNvPr id="6" name="Text Box 12">
            <a:extLst>
              <a:ext uri="{FF2B5EF4-FFF2-40B4-BE49-F238E27FC236}">
                <a16:creationId xmlns:a16="http://schemas.microsoft.com/office/drawing/2014/main" id="{2FE96735-FB39-611D-6174-A8A2AF552DD1}"/>
              </a:ext>
            </a:extLst>
          </p:cNvPr>
          <p:cNvSpPr txBox="1">
            <a:spLocks noChangeArrowheads="1"/>
          </p:cNvSpPr>
          <p:nvPr/>
        </p:nvSpPr>
        <p:spPr bwMode="auto">
          <a:xfrm>
            <a:off x="0" y="649330"/>
            <a:ext cx="12192000" cy="3272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sz="2400">
                <a:solidFill>
                  <a:schemeClr val="tx1"/>
                </a:solidFill>
                <a:latin typeface="Georgia" pitchFamily="18" charset="0"/>
              </a:defRPr>
            </a:lvl1pPr>
            <a:lvl2pPr marL="742950" indent="-285750">
              <a:defRPr sz="2400">
                <a:solidFill>
                  <a:schemeClr val="tx1"/>
                </a:solidFill>
                <a:latin typeface="Georgia" pitchFamily="18" charset="0"/>
              </a:defRPr>
            </a:lvl2pPr>
            <a:lvl3pPr marL="1143000" indent="-228600">
              <a:defRPr sz="2400">
                <a:solidFill>
                  <a:schemeClr val="tx1"/>
                </a:solidFill>
                <a:latin typeface="Georgia" pitchFamily="18" charset="0"/>
              </a:defRPr>
            </a:lvl3pPr>
            <a:lvl4pPr marL="1600200" indent="-228600">
              <a:defRPr sz="2400">
                <a:solidFill>
                  <a:schemeClr val="tx1"/>
                </a:solidFill>
                <a:latin typeface="Georgia" pitchFamily="18" charset="0"/>
              </a:defRPr>
            </a:lvl4pPr>
            <a:lvl5pPr marL="2057400" indent="-228600">
              <a:defRPr sz="2400">
                <a:solidFill>
                  <a:schemeClr val="tx1"/>
                </a:solidFill>
                <a:latin typeface="Georgia" pitchFamily="18" charset="0"/>
              </a:defRPr>
            </a:lvl5pPr>
            <a:lvl6pPr marL="2514600" indent="-228600"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eaLnBrk="0" fontAlgn="base" hangingPunct="0">
              <a:lnSpc>
                <a:spcPct val="110000"/>
              </a:lnSpc>
              <a:spcBef>
                <a:spcPct val="10000"/>
              </a:spcBef>
              <a:spcAft>
                <a:spcPct val="10000"/>
              </a:spcAft>
              <a:defRPr sz="2400">
                <a:solidFill>
                  <a:schemeClr val="tx1"/>
                </a:solidFill>
                <a:latin typeface="Georgia" pitchFamily="18" charset="0"/>
              </a:defRPr>
            </a:lvl9pPr>
          </a:lstStyle>
          <a:p>
            <a:pPr eaLnBrk="1" hangingPunct="1">
              <a:lnSpc>
                <a:spcPct val="130000"/>
              </a:lnSpc>
              <a:spcBef>
                <a:spcPts val="600"/>
              </a:spcBef>
              <a:spcAft>
                <a:spcPts val="600"/>
              </a:spcAft>
              <a:buFontTx/>
              <a:buChar char="•"/>
            </a:pPr>
            <a:r>
              <a:rPr lang="en-US" sz="2600" dirty="0">
                <a:solidFill>
                  <a:schemeClr val="bg1">
                    <a:lumMod val="50000"/>
                  </a:schemeClr>
                </a:solidFill>
                <a:latin typeface="Garamond" panose="02020404030301010803" pitchFamily="18" charset="0"/>
                <a:cs typeface="Times New Roman" pitchFamily="18" charset="0"/>
              </a:rPr>
              <a:t>Basic Ingredients of Optimization Problems</a:t>
            </a:r>
          </a:p>
          <a:p>
            <a:pPr eaLnBrk="1" hangingPunct="1">
              <a:lnSpc>
                <a:spcPct val="130000"/>
              </a:lnSpc>
              <a:spcBef>
                <a:spcPts val="600"/>
              </a:spcBef>
              <a:spcAft>
                <a:spcPts val="600"/>
              </a:spcAft>
              <a:buFontTx/>
              <a:buChar char="•"/>
            </a:pPr>
            <a:r>
              <a:rPr lang="en-US" sz="2600" b="1" u="sng" dirty="0">
                <a:latin typeface="Garamond" panose="02020404030301010803" pitchFamily="18" charset="0"/>
                <a:cs typeface="Times New Roman" pitchFamily="18" charset="0"/>
              </a:rPr>
              <a:t>Classifying Optimization Problems</a:t>
            </a:r>
          </a:p>
          <a:p>
            <a:pPr eaLnBrk="1" hangingPunct="1">
              <a:lnSpc>
                <a:spcPct val="130000"/>
              </a:lnSpc>
              <a:spcBef>
                <a:spcPts val="600"/>
              </a:spcBef>
              <a:spcAft>
                <a:spcPts val="600"/>
              </a:spcAft>
              <a:buFontTx/>
              <a:buChar char="•"/>
            </a:pPr>
            <a:r>
              <a:rPr lang="en-US" sz="2600" dirty="0">
                <a:latin typeface="Garamond" panose="02020404030301010803" pitchFamily="18" charset="0"/>
                <a:cs typeface="Times New Roman" pitchFamily="18" charset="0"/>
              </a:rPr>
              <a:t>Classifying Search and Optimization Algorithms</a:t>
            </a:r>
          </a:p>
          <a:p>
            <a:pPr eaLnBrk="1" hangingPunct="1">
              <a:lnSpc>
                <a:spcPct val="130000"/>
              </a:lnSpc>
              <a:spcBef>
                <a:spcPts val="600"/>
              </a:spcBef>
              <a:spcAft>
                <a:spcPts val="600"/>
              </a:spcAft>
              <a:buFontTx/>
              <a:buChar char="•"/>
            </a:pPr>
            <a:r>
              <a:rPr lang="en-US" sz="2600" dirty="0">
                <a:latin typeface="Garamond" panose="02020404030301010803" pitchFamily="18" charset="0"/>
                <a:cs typeface="Times New Roman" pitchFamily="18" charset="0"/>
              </a:rPr>
              <a:t>Heuristics and Metaheuristics</a:t>
            </a:r>
          </a:p>
          <a:p>
            <a:pPr eaLnBrk="1" hangingPunct="1">
              <a:lnSpc>
                <a:spcPct val="130000"/>
              </a:lnSpc>
              <a:spcBef>
                <a:spcPts val="600"/>
              </a:spcBef>
              <a:spcAft>
                <a:spcPts val="600"/>
              </a:spcAft>
              <a:buFontTx/>
              <a:buChar char="•"/>
            </a:pPr>
            <a:r>
              <a:rPr lang="en-US" sz="2600" dirty="0">
                <a:latin typeface="Garamond" panose="02020404030301010803" pitchFamily="18" charset="0"/>
                <a:cs typeface="Times New Roman" pitchFamily="18" charset="0"/>
              </a:rPr>
              <a:t>The Search Dilemma</a:t>
            </a:r>
            <a:endParaRPr lang="en-CA" sz="2600" dirty="0">
              <a:latin typeface="Garamond" panose="02020404030301010803" pitchFamily="18" charset="0"/>
              <a:cs typeface="Times New Roman" pitchFamily="18" charset="0"/>
            </a:endParaRPr>
          </a:p>
        </p:txBody>
      </p:sp>
    </p:spTree>
    <p:extLst>
      <p:ext uri="{BB962C8B-B14F-4D97-AF65-F5344CB8AC3E}">
        <p14:creationId xmlns:p14="http://schemas.microsoft.com/office/powerpoint/2010/main" val="2861777437"/>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B6C34D3-BC88-0066-8EE2-8C962B5EE5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78120" y="701040"/>
            <a:ext cx="5836121" cy="6106843"/>
          </a:xfrm>
          <a:prstGeom prst="rect">
            <a:avLst/>
          </a:prstGeom>
        </p:spPr>
      </p:pic>
      <p:sp>
        <p:nvSpPr>
          <p:cNvPr id="17" name="Rectangle 2"/>
          <p:cNvSpPr txBox="1">
            <a:spLocks/>
          </p:cNvSpPr>
          <p:nvPr/>
        </p:nvSpPr>
        <p:spPr>
          <a:xfrm>
            <a:off x="0" y="734"/>
            <a:ext cx="10668000" cy="651363"/>
          </a:xfrm>
          <a:prstGeom prst="rect">
            <a:avLst/>
          </a:prstGeom>
          <a:no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algn="l"/>
            <a:r>
              <a:rPr lang="en-CA" sz="3600" b="1" dirty="0">
                <a:solidFill>
                  <a:schemeClr val="tx1"/>
                </a:solidFill>
                <a:latin typeface="Garamond" panose="02020404030301010803" pitchFamily="18" charset="0"/>
              </a:rPr>
              <a:t>Classifying Optimization Problems</a:t>
            </a:r>
            <a:endParaRPr lang="en-US" sz="3600" b="1" dirty="0">
              <a:solidFill>
                <a:schemeClr val="tx1"/>
              </a:solidFill>
              <a:latin typeface="Garamond" panose="02020404030301010803" pitchFamily="18" charset="0"/>
            </a:endParaRPr>
          </a:p>
        </p:txBody>
      </p:sp>
      <p:sp>
        <p:nvSpPr>
          <p:cNvPr id="7" name="TextBox 6">
            <a:extLst>
              <a:ext uri="{FF2B5EF4-FFF2-40B4-BE49-F238E27FC236}">
                <a16:creationId xmlns:a16="http://schemas.microsoft.com/office/drawing/2014/main" id="{5777778B-D2C1-4113-873E-B7E286427A5A}"/>
              </a:ext>
            </a:extLst>
          </p:cNvPr>
          <p:cNvSpPr txBox="1"/>
          <p:nvPr/>
        </p:nvSpPr>
        <p:spPr>
          <a:xfrm>
            <a:off x="11310" y="657467"/>
            <a:ext cx="12180690" cy="461665"/>
          </a:xfrm>
          <a:prstGeom prst="rect">
            <a:avLst/>
          </a:prstGeom>
          <a:noFill/>
        </p:spPr>
        <p:txBody>
          <a:bodyPr wrap="square">
            <a:spAutoFit/>
          </a:bodyPr>
          <a:lstStyle/>
          <a:p>
            <a:pPr marL="342900" indent="-342900" eaLnBrk="1" hangingPunct="1">
              <a:lnSpc>
                <a:spcPct val="100000"/>
              </a:lnSpc>
              <a:spcBef>
                <a:spcPts val="600"/>
              </a:spcBef>
              <a:spcAft>
                <a:spcPts val="600"/>
              </a:spcAft>
              <a:buFont typeface="Arial" panose="020B0604020202020204" pitchFamily="34" charset="0"/>
              <a:buChar char="•"/>
            </a:pPr>
            <a:r>
              <a:rPr lang="en-CA" b="1" dirty="0">
                <a:latin typeface="Garamond" panose="02020404030301010803" pitchFamily="18" charset="0"/>
                <a:ea typeface="Calibri" panose="020F0502020204030204" pitchFamily="34" charset="0"/>
                <a:cs typeface="Arial" panose="020B0604020202020204" pitchFamily="34" charset="0"/>
              </a:rPr>
              <a:t>Optimization Problem</a:t>
            </a:r>
            <a:endParaRPr lang="en-US" b="1" dirty="0">
              <a:latin typeface="Garamond" panose="02020404030301010803" pitchFamily="18"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282386774"/>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EA800C-DE2D-DB97-2DEE-95668D79F76D}"/>
            </a:ext>
          </a:extLst>
        </p:cNvPr>
        <p:cNvGrpSpPr/>
        <p:nvPr/>
      </p:nvGrpSpPr>
      <p:grpSpPr>
        <a:xfrm>
          <a:off x="0" y="0"/>
          <a:ext cx="0" cy="0"/>
          <a:chOff x="0" y="0"/>
          <a:chExt cx="0" cy="0"/>
        </a:xfrm>
      </p:grpSpPr>
      <p:sp>
        <p:nvSpPr>
          <p:cNvPr id="17" name="Rectangle 2">
            <a:extLst>
              <a:ext uri="{FF2B5EF4-FFF2-40B4-BE49-F238E27FC236}">
                <a16:creationId xmlns:a16="http://schemas.microsoft.com/office/drawing/2014/main" id="{77930238-9AA7-E173-DC1C-0E121D97DB3F}"/>
              </a:ext>
            </a:extLst>
          </p:cNvPr>
          <p:cNvSpPr txBox="1">
            <a:spLocks/>
          </p:cNvSpPr>
          <p:nvPr/>
        </p:nvSpPr>
        <p:spPr>
          <a:xfrm>
            <a:off x="0" y="734"/>
            <a:ext cx="10668000" cy="651363"/>
          </a:xfrm>
          <a:prstGeom prst="rect">
            <a:avLst/>
          </a:prstGeom>
          <a:no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algn="l"/>
            <a:r>
              <a:rPr lang="en-CA" sz="3600" b="1" dirty="0">
                <a:solidFill>
                  <a:schemeClr val="tx1"/>
                </a:solidFill>
                <a:latin typeface="Garamond" panose="02020404030301010803" pitchFamily="18" charset="0"/>
              </a:rPr>
              <a:t>Classifying Optimization Problems</a:t>
            </a:r>
            <a:endParaRPr lang="en-US" sz="3600" b="1" dirty="0">
              <a:solidFill>
                <a:schemeClr val="tx1"/>
              </a:solidFill>
              <a:latin typeface="Garamond" panose="02020404030301010803" pitchFamily="18" charset="0"/>
            </a:endParaRPr>
          </a:p>
        </p:txBody>
      </p:sp>
      <p:sp>
        <p:nvSpPr>
          <p:cNvPr id="7" name="TextBox 6">
            <a:extLst>
              <a:ext uri="{FF2B5EF4-FFF2-40B4-BE49-F238E27FC236}">
                <a16:creationId xmlns:a16="http://schemas.microsoft.com/office/drawing/2014/main" id="{853E96CE-11AA-E150-0C15-867DE37B4778}"/>
              </a:ext>
            </a:extLst>
          </p:cNvPr>
          <p:cNvSpPr txBox="1"/>
          <p:nvPr/>
        </p:nvSpPr>
        <p:spPr>
          <a:xfrm>
            <a:off x="11310" y="657467"/>
            <a:ext cx="12180690" cy="461665"/>
          </a:xfrm>
          <a:prstGeom prst="rect">
            <a:avLst/>
          </a:prstGeom>
          <a:noFill/>
        </p:spPr>
        <p:txBody>
          <a:bodyPr wrap="square">
            <a:spAutoFit/>
          </a:bodyPr>
          <a:lstStyle/>
          <a:p>
            <a:pPr marL="342900" indent="-342900" eaLnBrk="1" hangingPunct="1">
              <a:lnSpc>
                <a:spcPct val="100000"/>
              </a:lnSpc>
              <a:spcBef>
                <a:spcPts val="600"/>
              </a:spcBef>
              <a:spcAft>
                <a:spcPts val="600"/>
              </a:spcAft>
              <a:buFont typeface="Arial" panose="020B0604020202020204" pitchFamily="34" charset="0"/>
              <a:buChar char="•"/>
            </a:pPr>
            <a:r>
              <a:rPr lang="en-US" b="1" dirty="0">
                <a:latin typeface="Garamond" panose="02020404030301010803" pitchFamily="18" charset="0"/>
                <a:ea typeface="Calibri" panose="020F0502020204030204" pitchFamily="34" charset="0"/>
                <a:cs typeface="Arial" panose="020B0604020202020204" pitchFamily="34" charset="0"/>
              </a:rPr>
              <a:t>Number of decision variables</a:t>
            </a:r>
          </a:p>
        </p:txBody>
      </p:sp>
      <p:pic>
        <p:nvPicPr>
          <p:cNvPr id="3074" name="Picture 2" descr="Fuel Efficiency Shopping Guide">
            <a:extLst>
              <a:ext uri="{FF2B5EF4-FFF2-40B4-BE49-F238E27FC236}">
                <a16:creationId xmlns:a16="http://schemas.microsoft.com/office/drawing/2014/main" id="{196DF4F4-F7E0-027F-861A-393096A33B60}"/>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8661" t="-2152" r="13306" b="18308"/>
          <a:stretch/>
        </p:blipFill>
        <p:spPr bwMode="auto">
          <a:xfrm>
            <a:off x="323412" y="2057400"/>
            <a:ext cx="877245" cy="771849"/>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BBB9798C-0610-D3A5-EDD4-833CB1BE222D}"/>
              </a:ext>
            </a:extLst>
          </p:cNvPr>
          <p:cNvSpPr txBox="1"/>
          <p:nvPr/>
        </p:nvSpPr>
        <p:spPr>
          <a:xfrm>
            <a:off x="1200657" y="1962368"/>
            <a:ext cx="10762743" cy="4810741"/>
          </a:xfrm>
          <a:prstGeom prst="rect">
            <a:avLst/>
          </a:prstGeom>
          <a:noFill/>
        </p:spPr>
        <p:txBody>
          <a:bodyPr wrap="square">
            <a:spAutoFit/>
          </a:bodyPr>
          <a:lstStyle/>
          <a:p>
            <a:pPr algn="just">
              <a:spcBef>
                <a:spcPts val="400"/>
              </a:spcBef>
              <a:spcAft>
                <a:spcPts val="1000"/>
              </a:spcAft>
            </a:pPr>
            <a:r>
              <a:rPr lang="en-US" b="1" dirty="0">
                <a:latin typeface="Garamond" panose="02020404030301010803" pitchFamily="18" charset="0"/>
                <a:ea typeface="SimSun" pitchFamily="2" charset="-122"/>
              </a:rPr>
              <a:t>Example: </a:t>
            </a:r>
          </a:p>
          <a:p>
            <a:pPr algn="just">
              <a:spcBef>
                <a:spcPts val="400"/>
              </a:spcBef>
              <a:spcAft>
                <a:spcPts val="1000"/>
              </a:spcAft>
            </a:pPr>
            <a:r>
              <a:rPr lang="en-US" dirty="0">
                <a:latin typeface="Garamond" panose="02020404030301010803" pitchFamily="18" charset="0"/>
                <a:ea typeface="SimSun" pitchFamily="2" charset="-122"/>
              </a:rPr>
              <a:t>Vehicle’s fuel economy refers to how far a vehicle can travel on a specific amount of fuel.</a:t>
            </a:r>
          </a:p>
          <a:p>
            <a:pPr algn="just">
              <a:spcBef>
                <a:spcPts val="400"/>
              </a:spcBef>
              <a:spcAft>
                <a:spcPts val="1000"/>
              </a:spcAft>
            </a:pPr>
            <a:r>
              <a:rPr lang="en-US" dirty="0">
                <a:highlight>
                  <a:srgbClr val="C0C0C0"/>
                </a:highlight>
                <a:latin typeface="Garamond" panose="02020404030301010803" pitchFamily="18" charset="0"/>
                <a:ea typeface="SimSun" pitchFamily="2" charset="-122"/>
              </a:rPr>
              <a:t>Vehicle’s fuel economy=</a:t>
            </a:r>
            <a:r>
              <a:rPr lang="en-US" i="1" dirty="0">
                <a:highlight>
                  <a:srgbClr val="C0C0C0"/>
                </a:highlight>
                <a:latin typeface="Garamond" panose="02020404030301010803" pitchFamily="18" charset="0"/>
                <a:ea typeface="SimSun" pitchFamily="2" charset="-122"/>
              </a:rPr>
              <a:t>f</a:t>
            </a:r>
            <a:r>
              <a:rPr lang="en-US" dirty="0">
                <a:highlight>
                  <a:srgbClr val="C0C0C0"/>
                </a:highlight>
                <a:latin typeface="Garamond" panose="02020404030301010803" pitchFamily="18" charset="0"/>
                <a:ea typeface="SimSun" pitchFamily="2" charset="-122"/>
              </a:rPr>
              <a:t>(vehicle speed, acceleration, and tire pressure)</a:t>
            </a:r>
          </a:p>
          <a:p>
            <a:pPr marL="342900" indent="-342900" algn="just">
              <a:spcBef>
                <a:spcPts val="400"/>
              </a:spcBef>
              <a:spcAft>
                <a:spcPts val="1000"/>
              </a:spcAft>
              <a:buFont typeface="Arial" panose="020B0604020202020204" pitchFamily="34" charset="0"/>
              <a:buChar char="•"/>
            </a:pPr>
            <a:r>
              <a:rPr lang="en-US" dirty="0">
                <a:latin typeface="Garamond" panose="02020404030301010803" pitchFamily="18" charset="0"/>
                <a:ea typeface="SimSun" pitchFamily="2" charset="-122"/>
              </a:rPr>
              <a:t>If we are only looking for the </a:t>
            </a:r>
            <a:r>
              <a:rPr lang="en-US" b="1" dirty="0">
                <a:latin typeface="Garamond" panose="02020404030301010803" pitchFamily="18" charset="0"/>
                <a:ea typeface="SimSun" pitchFamily="2" charset="-122"/>
              </a:rPr>
              <a:t>optimal vehicle speed </a:t>
            </a:r>
            <a:r>
              <a:rPr lang="en-US" dirty="0">
                <a:latin typeface="Garamond" panose="02020404030301010803" pitchFamily="18" charset="0"/>
                <a:ea typeface="SimSun" pitchFamily="2" charset="-122"/>
              </a:rPr>
              <a:t>for maximum fuel economy, the problem is a </a:t>
            </a:r>
            <a:r>
              <a:rPr lang="en-US" b="1" dirty="0">
                <a:latin typeface="Garamond" panose="02020404030301010803" pitchFamily="18" charset="0"/>
                <a:ea typeface="SimSun" pitchFamily="2" charset="-122"/>
              </a:rPr>
              <a:t>univariate optimization problem</a:t>
            </a:r>
            <a:r>
              <a:rPr lang="en-US" dirty="0">
                <a:latin typeface="Garamond" panose="02020404030301010803" pitchFamily="18" charset="0"/>
                <a:ea typeface="SimSun" pitchFamily="2" charset="-122"/>
              </a:rPr>
              <a:t>.</a:t>
            </a:r>
          </a:p>
          <a:p>
            <a:pPr marL="342900" indent="-342900" algn="just">
              <a:spcBef>
                <a:spcPts val="400"/>
              </a:spcBef>
              <a:spcAft>
                <a:spcPts val="1000"/>
              </a:spcAft>
              <a:buFont typeface="Arial" panose="020B0604020202020204" pitchFamily="34" charset="0"/>
              <a:buChar char="•"/>
            </a:pPr>
            <a:r>
              <a:rPr lang="en-US" dirty="0">
                <a:latin typeface="Garamond" panose="02020404030301010803" pitchFamily="18" charset="0"/>
                <a:ea typeface="SimSun" pitchFamily="2" charset="-122"/>
              </a:rPr>
              <a:t>Finding the </a:t>
            </a:r>
            <a:r>
              <a:rPr lang="en-US" b="1" dirty="0">
                <a:latin typeface="Garamond" panose="02020404030301010803" pitchFamily="18" charset="0"/>
                <a:ea typeface="SimSun" pitchFamily="2" charset="-122"/>
              </a:rPr>
              <a:t>optimal speed and acceleration for maximum fuel economy </a:t>
            </a:r>
            <a:r>
              <a:rPr lang="en-US" dirty="0">
                <a:latin typeface="Garamond" panose="02020404030301010803" pitchFamily="18" charset="0"/>
                <a:ea typeface="SimSun" pitchFamily="2" charset="-122"/>
              </a:rPr>
              <a:t>is a </a:t>
            </a:r>
            <a:r>
              <a:rPr lang="en-US" b="1" dirty="0">
                <a:latin typeface="Garamond" panose="02020404030301010803" pitchFamily="18" charset="0"/>
                <a:ea typeface="SimSun" pitchFamily="2" charset="-122"/>
              </a:rPr>
              <a:t>bivariate optimization problem</a:t>
            </a:r>
            <a:r>
              <a:rPr lang="en-US" dirty="0">
                <a:latin typeface="Garamond" panose="02020404030301010803" pitchFamily="18" charset="0"/>
                <a:ea typeface="SimSun" pitchFamily="2" charset="-122"/>
              </a:rPr>
              <a:t>, whereas </a:t>
            </a:r>
          </a:p>
          <a:p>
            <a:pPr marL="342900" indent="-342900" algn="just">
              <a:spcBef>
                <a:spcPts val="400"/>
              </a:spcBef>
              <a:spcAft>
                <a:spcPts val="1000"/>
              </a:spcAft>
              <a:buFont typeface="Arial" panose="020B0604020202020204" pitchFamily="34" charset="0"/>
              <a:buChar char="•"/>
            </a:pPr>
            <a:r>
              <a:rPr lang="en-US" dirty="0">
                <a:latin typeface="Garamond" panose="02020404030301010803" pitchFamily="18" charset="0"/>
                <a:ea typeface="SimSun" pitchFamily="2" charset="-122"/>
              </a:rPr>
              <a:t>Finding </a:t>
            </a:r>
            <a:r>
              <a:rPr lang="en-US" b="1" dirty="0">
                <a:latin typeface="Garamond" panose="02020404030301010803" pitchFamily="18" charset="0"/>
                <a:ea typeface="SimSun" pitchFamily="2" charset="-122"/>
              </a:rPr>
              <a:t>optimal speed, acceleration, and tire pressure</a:t>
            </a:r>
            <a:r>
              <a:rPr lang="en-US" dirty="0">
                <a:latin typeface="Garamond" panose="02020404030301010803" pitchFamily="18" charset="0"/>
                <a:ea typeface="SimSun" pitchFamily="2" charset="-122"/>
              </a:rPr>
              <a:t> is a </a:t>
            </a:r>
            <a:r>
              <a:rPr lang="en-US" b="1" dirty="0">
                <a:latin typeface="Garamond" panose="02020404030301010803" pitchFamily="18" charset="0"/>
                <a:ea typeface="SimSun" pitchFamily="2" charset="-122"/>
              </a:rPr>
              <a:t>multivariate problem</a:t>
            </a:r>
            <a:r>
              <a:rPr lang="en-US" dirty="0">
                <a:latin typeface="Garamond" panose="02020404030301010803" pitchFamily="18" charset="0"/>
                <a:ea typeface="SimSun" pitchFamily="2" charset="-122"/>
              </a:rPr>
              <a:t>.</a:t>
            </a:r>
          </a:p>
          <a:p>
            <a:pPr algn="just">
              <a:spcBef>
                <a:spcPts val="400"/>
              </a:spcBef>
              <a:spcAft>
                <a:spcPts val="1000"/>
              </a:spcAft>
            </a:pPr>
            <a:endParaRPr lang="en-US" dirty="0">
              <a:latin typeface="Garamond" panose="02020404030301010803" pitchFamily="18" charset="0"/>
              <a:ea typeface="SimSun" pitchFamily="2" charset="-122"/>
            </a:endParaRPr>
          </a:p>
        </p:txBody>
      </p:sp>
      <p:sp>
        <p:nvSpPr>
          <p:cNvPr id="11" name="TextBox 10">
            <a:extLst>
              <a:ext uri="{FF2B5EF4-FFF2-40B4-BE49-F238E27FC236}">
                <a16:creationId xmlns:a16="http://schemas.microsoft.com/office/drawing/2014/main" id="{CBD1B32C-7AAE-747A-AD3F-79AEAC7BC5BA}"/>
              </a:ext>
            </a:extLst>
          </p:cNvPr>
          <p:cNvSpPr txBox="1"/>
          <p:nvPr/>
        </p:nvSpPr>
        <p:spPr>
          <a:xfrm>
            <a:off x="323412" y="1072701"/>
            <a:ext cx="11879897" cy="889667"/>
          </a:xfrm>
          <a:prstGeom prst="rect">
            <a:avLst/>
          </a:prstGeom>
          <a:noFill/>
        </p:spPr>
        <p:txBody>
          <a:bodyPr wrap="square">
            <a:spAutoFit/>
          </a:bodyPr>
          <a:lstStyle/>
          <a:p>
            <a:pPr algn="just">
              <a:spcBef>
                <a:spcPts val="400"/>
              </a:spcBef>
              <a:spcAft>
                <a:spcPts val="1000"/>
              </a:spcAft>
            </a:pPr>
            <a:r>
              <a:rPr lang="en-US" dirty="0">
                <a:latin typeface="Garamond" panose="02020404030301010803" pitchFamily="18" charset="0"/>
                <a:ea typeface="SimSun" pitchFamily="2" charset="-122"/>
              </a:rPr>
              <a:t>Based on the number of decision variables, optimization problems can be broadly grouped into univariate (single variable) or multivariate (multiple variable) problems.</a:t>
            </a:r>
          </a:p>
        </p:txBody>
      </p:sp>
    </p:spTree>
    <p:extLst>
      <p:ext uri="{BB962C8B-B14F-4D97-AF65-F5344CB8AC3E}">
        <p14:creationId xmlns:p14="http://schemas.microsoft.com/office/powerpoint/2010/main" val="842445843"/>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32E8FA-568E-914E-5E84-D8D8BB6E1179}"/>
            </a:ext>
          </a:extLst>
        </p:cNvPr>
        <p:cNvGrpSpPr/>
        <p:nvPr/>
      </p:nvGrpSpPr>
      <p:grpSpPr>
        <a:xfrm>
          <a:off x="0" y="0"/>
          <a:ext cx="0" cy="0"/>
          <a:chOff x="0" y="0"/>
          <a:chExt cx="0" cy="0"/>
        </a:xfrm>
      </p:grpSpPr>
      <p:sp>
        <p:nvSpPr>
          <p:cNvPr id="17" name="Rectangle 2">
            <a:extLst>
              <a:ext uri="{FF2B5EF4-FFF2-40B4-BE49-F238E27FC236}">
                <a16:creationId xmlns:a16="http://schemas.microsoft.com/office/drawing/2014/main" id="{548D171A-66C3-CFC1-A362-A58EAFC540A3}"/>
              </a:ext>
            </a:extLst>
          </p:cNvPr>
          <p:cNvSpPr txBox="1">
            <a:spLocks/>
          </p:cNvSpPr>
          <p:nvPr/>
        </p:nvSpPr>
        <p:spPr>
          <a:xfrm>
            <a:off x="0" y="734"/>
            <a:ext cx="10668000" cy="651363"/>
          </a:xfrm>
          <a:prstGeom prst="rect">
            <a:avLst/>
          </a:prstGeom>
          <a:no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algn="l"/>
            <a:r>
              <a:rPr lang="en-CA" sz="3600" b="1" dirty="0">
                <a:solidFill>
                  <a:schemeClr val="tx1"/>
                </a:solidFill>
                <a:latin typeface="Garamond" panose="02020404030301010803" pitchFamily="18" charset="0"/>
              </a:rPr>
              <a:t>Classifying Optimization Problems</a:t>
            </a:r>
            <a:endParaRPr lang="en-US" sz="3600" b="1" dirty="0">
              <a:solidFill>
                <a:schemeClr val="tx1"/>
              </a:solidFill>
              <a:latin typeface="Garamond" panose="02020404030301010803" pitchFamily="18" charset="0"/>
            </a:endParaRPr>
          </a:p>
        </p:txBody>
      </p:sp>
      <p:sp>
        <p:nvSpPr>
          <p:cNvPr id="7" name="TextBox 6">
            <a:extLst>
              <a:ext uri="{FF2B5EF4-FFF2-40B4-BE49-F238E27FC236}">
                <a16:creationId xmlns:a16="http://schemas.microsoft.com/office/drawing/2014/main" id="{0DC4B4AD-81DD-A075-0A11-F17CF6F0A79A}"/>
              </a:ext>
            </a:extLst>
          </p:cNvPr>
          <p:cNvSpPr txBox="1"/>
          <p:nvPr/>
        </p:nvSpPr>
        <p:spPr>
          <a:xfrm>
            <a:off x="11310" y="657467"/>
            <a:ext cx="12180690" cy="461665"/>
          </a:xfrm>
          <a:prstGeom prst="rect">
            <a:avLst/>
          </a:prstGeom>
          <a:noFill/>
        </p:spPr>
        <p:txBody>
          <a:bodyPr wrap="square">
            <a:spAutoFit/>
          </a:bodyPr>
          <a:lstStyle/>
          <a:p>
            <a:pPr marL="342900" indent="-342900" eaLnBrk="1" hangingPunct="1">
              <a:lnSpc>
                <a:spcPct val="100000"/>
              </a:lnSpc>
              <a:spcBef>
                <a:spcPts val="600"/>
              </a:spcBef>
              <a:spcAft>
                <a:spcPts val="600"/>
              </a:spcAft>
              <a:buFont typeface="Arial" panose="020B0604020202020204" pitchFamily="34" charset="0"/>
              <a:buChar char="•"/>
            </a:pPr>
            <a:r>
              <a:rPr lang="en-US" b="1" dirty="0">
                <a:latin typeface="Garamond" panose="02020404030301010803" pitchFamily="18" charset="0"/>
                <a:ea typeface="Calibri" panose="020F0502020204030204" pitchFamily="34" charset="0"/>
                <a:cs typeface="Arial" panose="020B0604020202020204" pitchFamily="34" charset="0"/>
              </a:rPr>
              <a:t>Type of decision variables</a:t>
            </a:r>
          </a:p>
        </p:txBody>
      </p:sp>
      <p:sp>
        <p:nvSpPr>
          <p:cNvPr id="29" name="TextBox 28">
            <a:extLst>
              <a:ext uri="{FF2B5EF4-FFF2-40B4-BE49-F238E27FC236}">
                <a16:creationId xmlns:a16="http://schemas.microsoft.com/office/drawing/2014/main" id="{4B3E3510-7AF5-C68F-A9C6-981BC0BB4D0D}"/>
              </a:ext>
            </a:extLst>
          </p:cNvPr>
          <p:cNvSpPr txBox="1"/>
          <p:nvPr/>
        </p:nvSpPr>
        <p:spPr>
          <a:xfrm>
            <a:off x="2317109" y="2743200"/>
            <a:ext cx="9646291" cy="3280065"/>
          </a:xfrm>
          <a:prstGeom prst="rect">
            <a:avLst/>
          </a:prstGeom>
          <a:noFill/>
        </p:spPr>
        <p:txBody>
          <a:bodyPr wrap="square">
            <a:spAutoFit/>
          </a:bodyPr>
          <a:lstStyle/>
          <a:p>
            <a:pPr algn="just">
              <a:spcBef>
                <a:spcPts val="400"/>
              </a:spcBef>
              <a:spcAft>
                <a:spcPts val="1000"/>
              </a:spcAft>
            </a:pPr>
            <a:r>
              <a:rPr lang="en-US" b="1" dirty="0">
                <a:latin typeface="Garamond" panose="02020404030301010803" pitchFamily="18" charset="0"/>
                <a:ea typeface="SimSun" pitchFamily="2" charset="-122"/>
              </a:rPr>
              <a:t>Examples:</a:t>
            </a:r>
          </a:p>
          <a:p>
            <a:pPr marL="342900" indent="-342900" algn="just">
              <a:spcBef>
                <a:spcPts val="400"/>
              </a:spcBef>
              <a:spcAft>
                <a:spcPts val="1000"/>
              </a:spcAft>
              <a:buFont typeface="Arial" panose="020B0604020202020204" pitchFamily="34" charset="0"/>
              <a:buChar char="•"/>
            </a:pPr>
            <a:r>
              <a:rPr lang="en-US" dirty="0">
                <a:latin typeface="Garamond" panose="02020404030301010803" pitchFamily="18" charset="0"/>
                <a:ea typeface="SimSun" pitchFamily="2" charset="-122"/>
              </a:rPr>
              <a:t>Optimizing elevator speed and acceleration (</a:t>
            </a:r>
            <a:r>
              <a:rPr lang="en-US" b="1" dirty="0">
                <a:latin typeface="Garamond" panose="02020404030301010803" pitchFamily="18" charset="0"/>
                <a:ea typeface="SimSun" pitchFamily="2" charset="-122"/>
              </a:rPr>
              <a:t>continuous variables</a:t>
            </a:r>
            <a:r>
              <a:rPr lang="en-US" dirty="0">
                <a:latin typeface="Garamond" panose="02020404030301010803" pitchFamily="18" charset="0"/>
                <a:ea typeface="SimSun" pitchFamily="2" charset="-122"/>
              </a:rPr>
              <a:t>) and the sequence of picking up passengers (</a:t>
            </a:r>
            <a:r>
              <a:rPr lang="en-US" b="1" dirty="0">
                <a:latin typeface="Garamond" panose="02020404030301010803" pitchFamily="18" charset="0"/>
                <a:ea typeface="SimSun" pitchFamily="2" charset="-122"/>
              </a:rPr>
              <a:t>a discrete variable</a:t>
            </a:r>
            <a:r>
              <a:rPr lang="en-US" dirty="0">
                <a:latin typeface="Garamond" panose="02020404030301010803" pitchFamily="18" charset="0"/>
                <a:ea typeface="SimSun" pitchFamily="2" charset="-122"/>
              </a:rPr>
              <a:t>) is a </a:t>
            </a:r>
            <a:r>
              <a:rPr lang="en-US" b="1" dirty="0">
                <a:latin typeface="Garamond" panose="02020404030301010803" pitchFamily="18" charset="0"/>
                <a:ea typeface="SimSun" pitchFamily="2" charset="-122"/>
              </a:rPr>
              <a:t>mixed-integer problem</a:t>
            </a:r>
            <a:r>
              <a:rPr lang="en-US" dirty="0">
                <a:latin typeface="Garamond" panose="02020404030301010803" pitchFamily="18" charset="0"/>
                <a:ea typeface="SimSun" pitchFamily="2" charset="-122"/>
              </a:rPr>
              <a:t>. </a:t>
            </a:r>
          </a:p>
          <a:p>
            <a:pPr marL="342900" indent="-342900" algn="just">
              <a:spcBef>
                <a:spcPts val="400"/>
              </a:spcBef>
              <a:spcAft>
                <a:spcPts val="1000"/>
              </a:spcAft>
              <a:buFont typeface="Arial" panose="020B0604020202020204" pitchFamily="34" charset="0"/>
              <a:buChar char="•"/>
            </a:pPr>
            <a:r>
              <a:rPr lang="en-US" dirty="0">
                <a:latin typeface="Garamond" panose="02020404030301010803" pitchFamily="18" charset="0"/>
                <a:ea typeface="SimSun" pitchFamily="2" charset="-122"/>
              </a:rPr>
              <a:t>Problems where the solutions are </a:t>
            </a:r>
            <a:r>
              <a:rPr lang="en-US" b="1" dirty="0">
                <a:latin typeface="Garamond" panose="02020404030301010803" pitchFamily="18" charset="0"/>
                <a:ea typeface="SimSun" pitchFamily="2" charset="-122"/>
              </a:rPr>
              <a:t>sets, combinations, or permutations of integer-valued variables </a:t>
            </a:r>
            <a:r>
              <a:rPr lang="en-US" dirty="0">
                <a:latin typeface="Garamond" panose="02020404030301010803" pitchFamily="18" charset="0"/>
                <a:ea typeface="SimSun" pitchFamily="2" charset="-122"/>
              </a:rPr>
              <a:t>are referred to as combinatorial optimization problems</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30EEEB16-DEBA-7246-C055-B3C029B53980}"/>
                  </a:ext>
                </a:extLst>
              </p:cNvPr>
              <p:cNvSpPr txBox="1"/>
              <p:nvPr/>
            </p:nvSpPr>
            <p:spPr>
              <a:xfrm>
                <a:off x="323413" y="1072701"/>
                <a:ext cx="11716188" cy="1702197"/>
              </a:xfrm>
              <a:prstGeom prst="rect">
                <a:avLst/>
              </a:prstGeom>
              <a:noFill/>
            </p:spPr>
            <p:txBody>
              <a:bodyPr wrap="square">
                <a:spAutoFit/>
              </a:bodyPr>
              <a:lstStyle/>
              <a:p>
                <a:pPr algn="just">
                  <a:spcBef>
                    <a:spcPts val="400"/>
                  </a:spcBef>
                  <a:spcAft>
                    <a:spcPts val="1000"/>
                  </a:spcAft>
                </a:pPr>
                <a:r>
                  <a:rPr lang="en-US" dirty="0">
                    <a:latin typeface="Garamond" panose="02020404030301010803" pitchFamily="18" charset="0"/>
                    <a:ea typeface="SimSun" pitchFamily="2" charset="-122"/>
                  </a:rPr>
                  <a:t>Problem classification also varies according to the type of decision variables. A continuous problem involves continuous-valued variables, where </a:t>
                </a:r>
                <a14:m>
                  <m:oMath xmlns:m="http://schemas.openxmlformats.org/officeDocument/2006/math">
                    <m:r>
                      <a:rPr lang="en-US" i="1" dirty="0" smtClean="0">
                        <a:latin typeface="Cambria Math" panose="02040503050406030204" pitchFamily="18" charset="0"/>
                        <a:ea typeface="SimSun" pitchFamily="2" charset="-122"/>
                      </a:rPr>
                      <m:t>𝑥</m:t>
                    </m:r>
                    <m:r>
                      <a:rPr lang="en-US" i="1" baseline="-25000" dirty="0" smtClean="0">
                        <a:latin typeface="Cambria Math" panose="02040503050406030204" pitchFamily="18" charset="0"/>
                        <a:ea typeface="SimSun" pitchFamily="2" charset="-122"/>
                      </a:rPr>
                      <m:t>𝑗</m:t>
                    </m:r>
                    <m:r>
                      <a:rPr lang="en-US" i="1" dirty="0" smtClean="0">
                        <a:latin typeface="Cambria Math" panose="02040503050406030204" pitchFamily="18" charset="0"/>
                        <a:ea typeface="SimSun" pitchFamily="2" charset="-122"/>
                      </a:rPr>
                      <m:t>∈</m:t>
                    </m:r>
                    <m:r>
                      <a:rPr lang="en-US" i="1" dirty="0" smtClean="0">
                        <a:latin typeface="Cambria Math" panose="02040503050406030204" pitchFamily="18" charset="0"/>
                        <a:ea typeface="SimSun" pitchFamily="2" charset="-122"/>
                      </a:rPr>
                      <m:t>𝑅</m:t>
                    </m:r>
                  </m:oMath>
                </a14:m>
                <a:r>
                  <a:rPr lang="en-US" dirty="0">
                    <a:latin typeface="Garamond" panose="02020404030301010803" pitchFamily="18" charset="0"/>
                    <a:ea typeface="SimSun" pitchFamily="2" charset="-122"/>
                  </a:rPr>
                  <a:t>. In contrast, if </a:t>
                </a:r>
                <a14:m>
                  <m:oMath xmlns:m="http://schemas.openxmlformats.org/officeDocument/2006/math">
                    <m:r>
                      <a:rPr lang="en-US" i="1" dirty="0" smtClean="0">
                        <a:latin typeface="Cambria Math" panose="02040503050406030204" pitchFamily="18" charset="0"/>
                        <a:ea typeface="SimSun" pitchFamily="2" charset="-122"/>
                      </a:rPr>
                      <m:t>𝑥</m:t>
                    </m:r>
                    <m:r>
                      <a:rPr lang="en-US" i="1" baseline="-25000" dirty="0" smtClean="0">
                        <a:latin typeface="Cambria Math" panose="02040503050406030204" pitchFamily="18" charset="0"/>
                        <a:ea typeface="SimSun" pitchFamily="2" charset="-122"/>
                      </a:rPr>
                      <m:t>𝑗</m:t>
                    </m:r>
                    <m:r>
                      <a:rPr lang="en-US" i="1" dirty="0" smtClean="0">
                        <a:latin typeface="Cambria Math" panose="02040503050406030204" pitchFamily="18" charset="0"/>
                        <a:ea typeface="SimSun" pitchFamily="2" charset="-122"/>
                      </a:rPr>
                      <m:t>∈</m:t>
                    </m:r>
                    <m:r>
                      <a:rPr lang="en-US" i="1" dirty="0" smtClean="0">
                        <a:latin typeface="Cambria Math" panose="02040503050406030204" pitchFamily="18" charset="0"/>
                        <a:ea typeface="SimSun" pitchFamily="2" charset="-122"/>
                      </a:rPr>
                      <m:t>𝑍</m:t>
                    </m:r>
                  </m:oMath>
                </a14:m>
                <a:r>
                  <a:rPr lang="en-US" dirty="0">
                    <a:latin typeface="Garamond" panose="02020404030301010803" pitchFamily="18" charset="0"/>
                    <a:ea typeface="SimSun" pitchFamily="2" charset="-122"/>
                  </a:rPr>
                  <a:t>, the problem is an integer or discrete optimization problem. A mixed-integer problem has both continuous-valued and integer-valued variables.</a:t>
                </a:r>
              </a:p>
            </p:txBody>
          </p:sp>
        </mc:Choice>
        <mc:Fallback xmlns="">
          <p:sp>
            <p:nvSpPr>
              <p:cNvPr id="11" name="TextBox 10">
                <a:extLst>
                  <a:ext uri="{FF2B5EF4-FFF2-40B4-BE49-F238E27FC236}">
                    <a16:creationId xmlns:a16="http://schemas.microsoft.com/office/drawing/2014/main" id="{30EEEB16-DEBA-7246-C055-B3C029B53980}"/>
                  </a:ext>
                </a:extLst>
              </p:cNvPr>
              <p:cNvSpPr txBox="1">
                <a:spLocks noRot="1" noChangeAspect="1" noMove="1" noResize="1" noEditPoints="1" noAdjustHandles="1" noChangeArrowheads="1" noChangeShapeType="1" noTextEdit="1"/>
              </p:cNvSpPr>
              <p:nvPr/>
            </p:nvSpPr>
            <p:spPr>
              <a:xfrm>
                <a:off x="323413" y="1072701"/>
                <a:ext cx="11716188" cy="1702197"/>
              </a:xfrm>
              <a:prstGeom prst="rect">
                <a:avLst/>
              </a:prstGeom>
              <a:blipFill>
                <a:blip r:embed="rId3"/>
                <a:stretch>
                  <a:fillRect l="-780" t="-1434" r="-832" b="-7527"/>
                </a:stretch>
              </a:blipFill>
            </p:spPr>
            <p:txBody>
              <a:bodyPr/>
              <a:lstStyle/>
              <a:p>
                <a:r>
                  <a:rPr lang="en-US">
                    <a:noFill/>
                  </a:rPr>
                  <a:t> </a:t>
                </a:r>
              </a:p>
            </p:txBody>
          </p:sp>
        </mc:Fallback>
      </mc:AlternateContent>
      <p:pic>
        <p:nvPicPr>
          <p:cNvPr id="3" name="Picture 2" descr="A video game of an elevator&#10;&#10;Description automatically generated">
            <a:extLst>
              <a:ext uri="{FF2B5EF4-FFF2-40B4-BE49-F238E27FC236}">
                <a16:creationId xmlns:a16="http://schemas.microsoft.com/office/drawing/2014/main" id="{6C3EA35F-2D7B-3C0E-1D05-94E0A15D30E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7084" y="3075988"/>
            <a:ext cx="1690580" cy="1698542"/>
          </a:xfrm>
          <a:prstGeom prst="rect">
            <a:avLst/>
          </a:prstGeom>
        </p:spPr>
      </p:pic>
      <p:pic>
        <p:nvPicPr>
          <p:cNvPr id="4" name="Picture 3">
            <a:extLst>
              <a:ext uri="{FF2B5EF4-FFF2-40B4-BE49-F238E27FC236}">
                <a16:creationId xmlns:a16="http://schemas.microsoft.com/office/drawing/2014/main" id="{047CBE20-535E-1D6C-AB34-D8A464F59A73}"/>
              </a:ext>
            </a:extLst>
          </p:cNvPr>
          <p:cNvPicPr>
            <a:picLocks noChangeAspect="1"/>
          </p:cNvPicPr>
          <p:nvPr/>
        </p:nvPicPr>
        <p:blipFill>
          <a:blip r:embed="rId5"/>
          <a:srcRect l="4878" r="11316"/>
          <a:stretch/>
        </p:blipFill>
        <p:spPr>
          <a:xfrm>
            <a:off x="481736" y="4953000"/>
            <a:ext cx="1695928" cy="1422296"/>
          </a:xfrm>
          <a:prstGeom prst="rect">
            <a:avLst/>
          </a:prstGeom>
          <a:ln>
            <a:solidFill>
              <a:schemeClr val="bg1">
                <a:lumMod val="50000"/>
              </a:schemeClr>
            </a:solidFill>
          </a:ln>
        </p:spPr>
      </p:pic>
    </p:spTree>
    <p:extLst>
      <p:ext uri="{BB962C8B-B14F-4D97-AF65-F5344CB8AC3E}">
        <p14:creationId xmlns:p14="http://schemas.microsoft.com/office/powerpoint/2010/main" val="4216368416"/>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98D723-A390-BD2A-8D41-427A0319157C}"/>
            </a:ext>
          </a:extLst>
        </p:cNvPr>
        <p:cNvGrpSpPr/>
        <p:nvPr/>
      </p:nvGrpSpPr>
      <p:grpSpPr>
        <a:xfrm>
          <a:off x="0" y="0"/>
          <a:ext cx="0" cy="0"/>
          <a:chOff x="0" y="0"/>
          <a:chExt cx="0" cy="0"/>
        </a:xfrm>
      </p:grpSpPr>
      <p:sp>
        <p:nvSpPr>
          <p:cNvPr id="12" name="Rectangle 2">
            <a:extLst>
              <a:ext uri="{FF2B5EF4-FFF2-40B4-BE49-F238E27FC236}">
                <a16:creationId xmlns:a16="http://schemas.microsoft.com/office/drawing/2014/main" id="{AA26AA97-7E10-CFE5-C245-BD7A0B000CF9}"/>
              </a:ext>
            </a:extLst>
          </p:cNvPr>
          <p:cNvSpPr txBox="1">
            <a:spLocks/>
          </p:cNvSpPr>
          <p:nvPr/>
        </p:nvSpPr>
        <p:spPr>
          <a:xfrm>
            <a:off x="0" y="734"/>
            <a:ext cx="10668000" cy="651363"/>
          </a:xfrm>
          <a:prstGeom prst="rect">
            <a:avLst/>
          </a:prstGeom>
          <a:no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algn="l"/>
            <a:r>
              <a:rPr lang="en-CA" sz="3600" b="1" dirty="0">
                <a:solidFill>
                  <a:schemeClr val="tx1"/>
                </a:solidFill>
                <a:latin typeface="Garamond" panose="02020404030301010803" pitchFamily="18" charset="0"/>
              </a:rPr>
              <a:t>Classifying Optimization Problems</a:t>
            </a:r>
            <a:endParaRPr lang="en-US" sz="3600" b="1" dirty="0">
              <a:solidFill>
                <a:schemeClr val="tx1"/>
              </a:solidFill>
              <a:latin typeface="Garamond" panose="02020404030301010803" pitchFamily="18" charset="0"/>
            </a:endParaRPr>
          </a:p>
        </p:txBody>
      </p:sp>
      <p:sp>
        <p:nvSpPr>
          <p:cNvPr id="7" name="Text Placeholder 3">
            <a:extLst>
              <a:ext uri="{FF2B5EF4-FFF2-40B4-BE49-F238E27FC236}">
                <a16:creationId xmlns:a16="http://schemas.microsoft.com/office/drawing/2014/main" id="{BA6C61FE-E9B6-36E7-4CD6-0B49C5928746}"/>
              </a:ext>
            </a:extLst>
          </p:cNvPr>
          <p:cNvSpPr txBox="1">
            <a:spLocks/>
          </p:cNvSpPr>
          <p:nvPr/>
        </p:nvSpPr>
        <p:spPr>
          <a:xfrm>
            <a:off x="11465" y="720397"/>
            <a:ext cx="12115800" cy="448160"/>
          </a:xfrm>
          <a:prstGeom prst="rect">
            <a:avLst/>
          </a:prstGeom>
        </p:spPr>
        <p:txBody>
          <a:bodyPr vert="horz" lIns="0" tIns="0" rIns="0" bIns="0" rtlCol="0" anchor="b" anchorCtr="0">
            <a:noAutofit/>
          </a:bodyPr>
          <a:lstStyle>
            <a:lvl1pPr marL="228600" indent="-228600" algn="l" defTabSz="914400" rtl="0" eaLnBrk="1" latinLnBrk="0" hangingPunct="1">
              <a:lnSpc>
                <a:spcPct val="90000"/>
              </a:lnSpc>
              <a:spcBef>
                <a:spcPts val="600"/>
              </a:spcBef>
              <a:buSzPct val="110000"/>
              <a:buFont typeface="Wingdings" panose="05000000000000000000" pitchFamily="2" charset="2"/>
              <a:buNone/>
              <a:defRPr lang="en-US" sz="1600" b="0" kern="1200" cap="all" baseline="0" dirty="0">
                <a:solidFill>
                  <a:schemeClr val="accent3"/>
                </a:solidFill>
                <a:latin typeface="+mj-lt"/>
                <a:ea typeface="+mn-ea"/>
                <a:cs typeface="+mn-cs"/>
              </a:defRPr>
            </a:lvl1pPr>
            <a:lvl2pPr marL="571500" indent="-228600" algn="l" defTabSz="914400" rtl="0" eaLnBrk="1" latinLnBrk="0" hangingPunct="1">
              <a:lnSpc>
                <a:spcPct val="90000"/>
              </a:lnSpc>
              <a:spcBef>
                <a:spcPts val="600"/>
              </a:spcBef>
              <a:buSzPct val="90000"/>
              <a:buFont typeface="Courier New" panose="02070309020205020404" pitchFamily="49" charset="0"/>
              <a:buChar char="o"/>
              <a:defRPr sz="1600" kern="1200">
                <a:solidFill>
                  <a:schemeClr val="accent3"/>
                </a:solidFill>
                <a:latin typeface="+mn-lt"/>
                <a:ea typeface="+mn-ea"/>
                <a:cs typeface="+mn-cs"/>
              </a:defRPr>
            </a:lvl2pPr>
            <a:lvl3pPr marL="914400" indent="-228600" algn="l" defTabSz="914400" rtl="0" eaLnBrk="1" latinLnBrk="0" hangingPunct="1">
              <a:lnSpc>
                <a:spcPct val="90000"/>
              </a:lnSpc>
              <a:spcBef>
                <a:spcPts val="600"/>
              </a:spcBef>
              <a:buSzPct val="90000"/>
              <a:buFont typeface="Arial" panose="020B0604020202020204" pitchFamily="34" charset="0"/>
              <a:buChar char="•"/>
              <a:tabLst/>
              <a:defRPr sz="1600" kern="1200">
                <a:solidFill>
                  <a:schemeClr val="accent3"/>
                </a:solidFill>
                <a:latin typeface="+mn-lt"/>
                <a:ea typeface="+mn-ea"/>
                <a:cs typeface="+mn-cs"/>
              </a:defRPr>
            </a:lvl3pPr>
            <a:lvl4pPr marL="1257300" indent="-228600" algn="l" defTabSz="914400" rtl="0" eaLnBrk="1" latinLnBrk="0" hangingPunct="1">
              <a:lnSpc>
                <a:spcPct val="90000"/>
              </a:lnSpc>
              <a:spcBef>
                <a:spcPts val="600"/>
              </a:spcBef>
              <a:buSzPct val="90000"/>
              <a:buFont typeface="Arial" panose="020B0604020202020204" pitchFamily="34" charset="0"/>
              <a:buChar char="•"/>
              <a:defRPr sz="1600" kern="1200">
                <a:solidFill>
                  <a:schemeClr val="accent3"/>
                </a:solidFill>
                <a:latin typeface="+mn-lt"/>
                <a:ea typeface="+mn-ea"/>
                <a:cs typeface="+mn-cs"/>
              </a:defRPr>
            </a:lvl4pPr>
            <a:lvl5pPr marL="1600200" indent="-228600" algn="l" defTabSz="914400" rtl="0" eaLnBrk="1" latinLnBrk="0" hangingPunct="1">
              <a:lnSpc>
                <a:spcPct val="90000"/>
              </a:lnSpc>
              <a:spcBef>
                <a:spcPts val="600"/>
              </a:spcBef>
              <a:buSzPct val="90000"/>
              <a:buFont typeface="Arial" panose="020B0604020202020204" pitchFamily="34" charset="0"/>
              <a:buChar char="•"/>
              <a:defRPr sz="1600" kern="1200">
                <a:solidFill>
                  <a:schemeClr val="accent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2575" indent="-225425" eaLnBrk="0" hangingPunct="0">
              <a:lnSpc>
                <a:spcPct val="130000"/>
              </a:lnSpc>
              <a:spcBef>
                <a:spcPts val="1200"/>
              </a:spcBef>
              <a:spcAft>
                <a:spcPts val="1200"/>
              </a:spcAft>
              <a:buFont typeface="Arial" panose="020B0604020202020204" pitchFamily="34" charset="0"/>
              <a:buChar char="•"/>
              <a:defRPr/>
            </a:pPr>
            <a:r>
              <a:rPr lang="en-US" sz="2800" b="1" cap="none" dirty="0">
                <a:solidFill>
                  <a:schemeClr val="tx1"/>
                </a:solidFill>
                <a:latin typeface="Garamond" panose="02020404030301010803" pitchFamily="18" charset="0"/>
              </a:rPr>
              <a:t>Landscape of objective functions</a:t>
            </a:r>
            <a:endParaRPr lang="en-CA" sz="2800" b="1" cap="none" dirty="0">
              <a:solidFill>
                <a:schemeClr val="tx1"/>
              </a:solidFill>
              <a:latin typeface="Garamond" panose="02020404030301010803" pitchFamily="18" charset="0"/>
            </a:endParaRPr>
          </a:p>
        </p:txBody>
      </p:sp>
      <p:pic>
        <p:nvPicPr>
          <p:cNvPr id="3" name="Picture 2" descr="A graph of a function&#10;&#10;Description automatically generated">
            <a:extLst>
              <a:ext uri="{FF2B5EF4-FFF2-40B4-BE49-F238E27FC236}">
                <a16:creationId xmlns:a16="http://schemas.microsoft.com/office/drawing/2014/main" id="{E63C0C02-48FF-6D02-0C19-3FBE87F3A9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0999" y="1447800"/>
            <a:ext cx="11647383" cy="3733800"/>
          </a:xfrm>
          <a:prstGeom prst="rect">
            <a:avLst/>
          </a:prstGeom>
        </p:spPr>
      </p:pic>
    </p:spTree>
    <p:extLst>
      <p:ext uri="{BB962C8B-B14F-4D97-AF65-F5344CB8AC3E}">
        <p14:creationId xmlns:p14="http://schemas.microsoft.com/office/powerpoint/2010/main" val="997471323"/>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303F79-8008-06C9-76DE-2D998B836DFC}"/>
            </a:ext>
          </a:extLst>
        </p:cNvPr>
        <p:cNvGrpSpPr/>
        <p:nvPr/>
      </p:nvGrpSpPr>
      <p:grpSpPr>
        <a:xfrm>
          <a:off x="0" y="0"/>
          <a:ext cx="0" cy="0"/>
          <a:chOff x="0" y="0"/>
          <a:chExt cx="0" cy="0"/>
        </a:xfrm>
      </p:grpSpPr>
      <p:sp>
        <p:nvSpPr>
          <p:cNvPr id="7" name="Rectangle 2">
            <a:extLst>
              <a:ext uri="{FF2B5EF4-FFF2-40B4-BE49-F238E27FC236}">
                <a16:creationId xmlns:a16="http://schemas.microsoft.com/office/drawing/2014/main" id="{9B19FF57-599D-6548-675C-173C6251FAE3}"/>
              </a:ext>
            </a:extLst>
          </p:cNvPr>
          <p:cNvSpPr txBox="1">
            <a:spLocks/>
          </p:cNvSpPr>
          <p:nvPr/>
        </p:nvSpPr>
        <p:spPr>
          <a:xfrm>
            <a:off x="0" y="22779"/>
            <a:ext cx="10861675" cy="603488"/>
          </a:xfrm>
          <a:prstGeom prst="rect">
            <a:avLst/>
          </a:prstGeom>
          <a:solidFill>
            <a:srgbClr val="2DA2B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indent="85725" algn="l"/>
            <a:r>
              <a:rPr lang="en-US" sz="3600" b="1" dirty="0">
                <a:solidFill>
                  <a:schemeClr val="tx1"/>
                </a:solidFill>
                <a:latin typeface="Garamond" panose="02020404030301010803" pitchFamily="18" charset="0"/>
              </a:rPr>
              <a:t>Outline</a:t>
            </a:r>
          </a:p>
        </p:txBody>
      </p:sp>
      <p:sp>
        <p:nvSpPr>
          <p:cNvPr id="6" name="Text Box 12">
            <a:extLst>
              <a:ext uri="{FF2B5EF4-FFF2-40B4-BE49-F238E27FC236}">
                <a16:creationId xmlns:a16="http://schemas.microsoft.com/office/drawing/2014/main" id="{981C7CA4-5878-110C-07B6-ADBFCB277205}"/>
              </a:ext>
            </a:extLst>
          </p:cNvPr>
          <p:cNvSpPr txBox="1">
            <a:spLocks noChangeArrowheads="1"/>
          </p:cNvSpPr>
          <p:nvPr/>
        </p:nvSpPr>
        <p:spPr bwMode="auto">
          <a:xfrm>
            <a:off x="0" y="649330"/>
            <a:ext cx="12192000" cy="3272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sz="2400">
                <a:solidFill>
                  <a:schemeClr val="tx1"/>
                </a:solidFill>
                <a:latin typeface="Georgia" pitchFamily="18" charset="0"/>
              </a:defRPr>
            </a:lvl1pPr>
            <a:lvl2pPr marL="742950" indent="-285750">
              <a:defRPr sz="2400">
                <a:solidFill>
                  <a:schemeClr val="tx1"/>
                </a:solidFill>
                <a:latin typeface="Georgia" pitchFamily="18" charset="0"/>
              </a:defRPr>
            </a:lvl2pPr>
            <a:lvl3pPr marL="1143000" indent="-228600">
              <a:defRPr sz="2400">
                <a:solidFill>
                  <a:schemeClr val="tx1"/>
                </a:solidFill>
                <a:latin typeface="Georgia" pitchFamily="18" charset="0"/>
              </a:defRPr>
            </a:lvl3pPr>
            <a:lvl4pPr marL="1600200" indent="-228600">
              <a:defRPr sz="2400">
                <a:solidFill>
                  <a:schemeClr val="tx1"/>
                </a:solidFill>
                <a:latin typeface="Georgia" pitchFamily="18" charset="0"/>
              </a:defRPr>
            </a:lvl4pPr>
            <a:lvl5pPr marL="2057400" indent="-228600">
              <a:defRPr sz="2400">
                <a:solidFill>
                  <a:schemeClr val="tx1"/>
                </a:solidFill>
                <a:latin typeface="Georgia" pitchFamily="18" charset="0"/>
              </a:defRPr>
            </a:lvl5pPr>
            <a:lvl6pPr marL="2514600" indent="-228600"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eaLnBrk="0" fontAlgn="base" hangingPunct="0">
              <a:lnSpc>
                <a:spcPct val="110000"/>
              </a:lnSpc>
              <a:spcBef>
                <a:spcPct val="10000"/>
              </a:spcBef>
              <a:spcAft>
                <a:spcPct val="10000"/>
              </a:spcAft>
              <a:defRPr sz="2400">
                <a:solidFill>
                  <a:schemeClr val="tx1"/>
                </a:solidFill>
                <a:latin typeface="Georgia" pitchFamily="18" charset="0"/>
              </a:defRPr>
            </a:lvl9pPr>
          </a:lstStyle>
          <a:p>
            <a:pPr eaLnBrk="1" hangingPunct="1">
              <a:lnSpc>
                <a:spcPct val="130000"/>
              </a:lnSpc>
              <a:spcBef>
                <a:spcPts val="600"/>
              </a:spcBef>
              <a:spcAft>
                <a:spcPts val="600"/>
              </a:spcAft>
              <a:buFontTx/>
              <a:buChar char="•"/>
            </a:pPr>
            <a:r>
              <a:rPr lang="en-US" sz="2600" b="1" u="sng" dirty="0">
                <a:latin typeface="Garamond" panose="02020404030301010803" pitchFamily="18" charset="0"/>
                <a:cs typeface="Times New Roman" pitchFamily="18" charset="0"/>
              </a:rPr>
              <a:t>Basic Ingredients of Optimization Problems</a:t>
            </a:r>
          </a:p>
          <a:p>
            <a:pPr eaLnBrk="1" hangingPunct="1">
              <a:lnSpc>
                <a:spcPct val="130000"/>
              </a:lnSpc>
              <a:spcBef>
                <a:spcPts val="600"/>
              </a:spcBef>
              <a:spcAft>
                <a:spcPts val="600"/>
              </a:spcAft>
              <a:buFontTx/>
              <a:buChar char="•"/>
            </a:pPr>
            <a:r>
              <a:rPr lang="en-US" sz="2600" dirty="0">
                <a:latin typeface="Garamond" panose="02020404030301010803" pitchFamily="18" charset="0"/>
                <a:cs typeface="Times New Roman" pitchFamily="18" charset="0"/>
              </a:rPr>
              <a:t>Classifying Optimization Problems</a:t>
            </a:r>
          </a:p>
          <a:p>
            <a:pPr eaLnBrk="1" hangingPunct="1">
              <a:lnSpc>
                <a:spcPct val="130000"/>
              </a:lnSpc>
              <a:spcBef>
                <a:spcPts val="600"/>
              </a:spcBef>
              <a:spcAft>
                <a:spcPts val="600"/>
              </a:spcAft>
              <a:buFontTx/>
              <a:buChar char="•"/>
            </a:pPr>
            <a:r>
              <a:rPr lang="en-US" sz="2600" dirty="0">
                <a:latin typeface="Garamond" panose="02020404030301010803" pitchFamily="18" charset="0"/>
                <a:cs typeface="Times New Roman" pitchFamily="18" charset="0"/>
              </a:rPr>
              <a:t>Classifying Search and Optimization Algorithms</a:t>
            </a:r>
          </a:p>
          <a:p>
            <a:pPr eaLnBrk="1" hangingPunct="1">
              <a:lnSpc>
                <a:spcPct val="130000"/>
              </a:lnSpc>
              <a:spcBef>
                <a:spcPts val="600"/>
              </a:spcBef>
              <a:spcAft>
                <a:spcPts val="600"/>
              </a:spcAft>
              <a:buFontTx/>
              <a:buChar char="•"/>
            </a:pPr>
            <a:r>
              <a:rPr lang="en-US" sz="2600" dirty="0">
                <a:latin typeface="Garamond" panose="02020404030301010803" pitchFamily="18" charset="0"/>
                <a:cs typeface="Times New Roman" pitchFamily="18" charset="0"/>
              </a:rPr>
              <a:t>Heuristics and Metaheuristics</a:t>
            </a:r>
          </a:p>
          <a:p>
            <a:pPr eaLnBrk="1" hangingPunct="1">
              <a:lnSpc>
                <a:spcPct val="130000"/>
              </a:lnSpc>
              <a:spcBef>
                <a:spcPts val="600"/>
              </a:spcBef>
              <a:spcAft>
                <a:spcPts val="600"/>
              </a:spcAft>
              <a:buFontTx/>
              <a:buChar char="•"/>
            </a:pPr>
            <a:r>
              <a:rPr lang="en-US" sz="2600" dirty="0">
                <a:latin typeface="Garamond" panose="02020404030301010803" pitchFamily="18" charset="0"/>
                <a:cs typeface="Times New Roman" pitchFamily="18" charset="0"/>
              </a:rPr>
              <a:t>The Search Dilemma</a:t>
            </a:r>
            <a:endParaRPr lang="en-CA" sz="2600" dirty="0">
              <a:latin typeface="Garamond" panose="02020404030301010803" pitchFamily="18" charset="0"/>
              <a:cs typeface="Times New Roman" pitchFamily="18" charset="0"/>
            </a:endParaRPr>
          </a:p>
        </p:txBody>
      </p:sp>
    </p:spTree>
    <p:extLst>
      <p:ext uri="{BB962C8B-B14F-4D97-AF65-F5344CB8AC3E}">
        <p14:creationId xmlns:p14="http://schemas.microsoft.com/office/powerpoint/2010/main" val="2615158117"/>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2"/>
          <p:cNvSpPr txBox="1">
            <a:spLocks/>
          </p:cNvSpPr>
          <p:nvPr/>
        </p:nvSpPr>
        <p:spPr>
          <a:xfrm>
            <a:off x="0" y="734"/>
            <a:ext cx="10668000" cy="651363"/>
          </a:xfrm>
          <a:prstGeom prst="rect">
            <a:avLst/>
          </a:prstGeom>
          <a:no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algn="l"/>
            <a:r>
              <a:rPr lang="en-CA" sz="3600" b="1" dirty="0">
                <a:solidFill>
                  <a:schemeClr val="tx1"/>
                </a:solidFill>
                <a:latin typeface="Garamond" panose="02020404030301010803" pitchFamily="18" charset="0"/>
              </a:rPr>
              <a:t>Classifying Optimization Problems</a:t>
            </a:r>
            <a:endParaRPr lang="en-US" sz="3600" b="1" dirty="0">
              <a:solidFill>
                <a:schemeClr val="tx1"/>
              </a:solidFill>
              <a:latin typeface="Garamond" panose="02020404030301010803" pitchFamily="18" charset="0"/>
            </a:endParaRPr>
          </a:p>
        </p:txBody>
      </p:sp>
      <p:sp>
        <p:nvSpPr>
          <p:cNvPr id="7" name="Text Placeholder 3">
            <a:extLst>
              <a:ext uri="{FF2B5EF4-FFF2-40B4-BE49-F238E27FC236}">
                <a16:creationId xmlns:a16="http://schemas.microsoft.com/office/drawing/2014/main" id="{22129A7D-8086-407F-9BC7-4295608F7234}"/>
              </a:ext>
            </a:extLst>
          </p:cNvPr>
          <p:cNvSpPr txBox="1">
            <a:spLocks/>
          </p:cNvSpPr>
          <p:nvPr/>
        </p:nvSpPr>
        <p:spPr>
          <a:xfrm>
            <a:off x="11465" y="720397"/>
            <a:ext cx="12115800" cy="448160"/>
          </a:xfrm>
          <a:prstGeom prst="rect">
            <a:avLst/>
          </a:prstGeom>
        </p:spPr>
        <p:txBody>
          <a:bodyPr vert="horz" lIns="0" tIns="0" rIns="0" bIns="0" rtlCol="0" anchor="b" anchorCtr="0">
            <a:noAutofit/>
          </a:bodyPr>
          <a:lstStyle>
            <a:lvl1pPr marL="228600" indent="-228600" algn="l" defTabSz="914400" rtl="0" eaLnBrk="1" latinLnBrk="0" hangingPunct="1">
              <a:lnSpc>
                <a:spcPct val="90000"/>
              </a:lnSpc>
              <a:spcBef>
                <a:spcPts val="600"/>
              </a:spcBef>
              <a:buSzPct val="110000"/>
              <a:buFont typeface="Wingdings" panose="05000000000000000000" pitchFamily="2" charset="2"/>
              <a:buNone/>
              <a:defRPr lang="en-US" sz="1600" b="0" kern="1200" cap="all" baseline="0" dirty="0">
                <a:solidFill>
                  <a:schemeClr val="accent3"/>
                </a:solidFill>
                <a:latin typeface="+mj-lt"/>
                <a:ea typeface="+mn-ea"/>
                <a:cs typeface="+mn-cs"/>
              </a:defRPr>
            </a:lvl1pPr>
            <a:lvl2pPr marL="571500" indent="-228600" algn="l" defTabSz="914400" rtl="0" eaLnBrk="1" latinLnBrk="0" hangingPunct="1">
              <a:lnSpc>
                <a:spcPct val="90000"/>
              </a:lnSpc>
              <a:spcBef>
                <a:spcPts val="600"/>
              </a:spcBef>
              <a:buSzPct val="90000"/>
              <a:buFont typeface="Courier New" panose="02070309020205020404" pitchFamily="49" charset="0"/>
              <a:buChar char="o"/>
              <a:defRPr sz="1600" kern="1200">
                <a:solidFill>
                  <a:schemeClr val="accent3"/>
                </a:solidFill>
                <a:latin typeface="+mn-lt"/>
                <a:ea typeface="+mn-ea"/>
                <a:cs typeface="+mn-cs"/>
              </a:defRPr>
            </a:lvl2pPr>
            <a:lvl3pPr marL="914400" indent="-228600" algn="l" defTabSz="914400" rtl="0" eaLnBrk="1" latinLnBrk="0" hangingPunct="1">
              <a:lnSpc>
                <a:spcPct val="90000"/>
              </a:lnSpc>
              <a:spcBef>
                <a:spcPts val="600"/>
              </a:spcBef>
              <a:buSzPct val="90000"/>
              <a:buFont typeface="Arial" panose="020B0604020202020204" pitchFamily="34" charset="0"/>
              <a:buChar char="•"/>
              <a:tabLst/>
              <a:defRPr sz="1600" kern="1200">
                <a:solidFill>
                  <a:schemeClr val="accent3"/>
                </a:solidFill>
                <a:latin typeface="+mn-lt"/>
                <a:ea typeface="+mn-ea"/>
                <a:cs typeface="+mn-cs"/>
              </a:defRPr>
            </a:lvl3pPr>
            <a:lvl4pPr marL="1257300" indent="-228600" algn="l" defTabSz="914400" rtl="0" eaLnBrk="1" latinLnBrk="0" hangingPunct="1">
              <a:lnSpc>
                <a:spcPct val="90000"/>
              </a:lnSpc>
              <a:spcBef>
                <a:spcPts val="600"/>
              </a:spcBef>
              <a:buSzPct val="90000"/>
              <a:buFont typeface="Arial" panose="020B0604020202020204" pitchFamily="34" charset="0"/>
              <a:buChar char="•"/>
              <a:defRPr sz="1600" kern="1200">
                <a:solidFill>
                  <a:schemeClr val="accent3"/>
                </a:solidFill>
                <a:latin typeface="+mn-lt"/>
                <a:ea typeface="+mn-ea"/>
                <a:cs typeface="+mn-cs"/>
              </a:defRPr>
            </a:lvl4pPr>
            <a:lvl5pPr marL="1600200" indent="-228600" algn="l" defTabSz="914400" rtl="0" eaLnBrk="1" latinLnBrk="0" hangingPunct="1">
              <a:lnSpc>
                <a:spcPct val="90000"/>
              </a:lnSpc>
              <a:spcBef>
                <a:spcPts val="600"/>
              </a:spcBef>
              <a:buSzPct val="90000"/>
              <a:buFont typeface="Arial" panose="020B0604020202020204" pitchFamily="34" charset="0"/>
              <a:buChar char="•"/>
              <a:defRPr sz="1600" kern="1200">
                <a:solidFill>
                  <a:schemeClr val="accent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2575" indent="-225425" eaLnBrk="0" hangingPunct="0">
              <a:lnSpc>
                <a:spcPct val="130000"/>
              </a:lnSpc>
              <a:spcBef>
                <a:spcPts val="1200"/>
              </a:spcBef>
              <a:spcAft>
                <a:spcPts val="1200"/>
              </a:spcAft>
              <a:buFont typeface="Arial" panose="020B0604020202020204" pitchFamily="34" charset="0"/>
              <a:buChar char="•"/>
              <a:defRPr/>
            </a:pPr>
            <a:r>
              <a:rPr lang="en-US" sz="2800" b="1" cap="none" dirty="0">
                <a:solidFill>
                  <a:schemeClr val="tx1"/>
                </a:solidFill>
                <a:latin typeface="Garamond" panose="02020404030301010803" pitchFamily="18" charset="0"/>
              </a:rPr>
              <a:t>Number of objective functions</a:t>
            </a:r>
            <a:endParaRPr lang="en-CA" sz="2800" b="1" cap="none" dirty="0">
              <a:solidFill>
                <a:schemeClr val="tx1"/>
              </a:solidFill>
              <a:latin typeface="Garamond" panose="02020404030301010803" pitchFamily="18" charset="0"/>
            </a:endParaRPr>
          </a:p>
        </p:txBody>
      </p:sp>
      <p:sp>
        <p:nvSpPr>
          <p:cNvPr id="5" name="TextBox 4">
            <a:extLst>
              <a:ext uri="{FF2B5EF4-FFF2-40B4-BE49-F238E27FC236}">
                <a16:creationId xmlns:a16="http://schemas.microsoft.com/office/drawing/2014/main" id="{2D9DA820-D254-90FA-F368-6BCA9505EF89}"/>
              </a:ext>
            </a:extLst>
          </p:cNvPr>
          <p:cNvSpPr txBox="1"/>
          <p:nvPr/>
        </p:nvSpPr>
        <p:spPr>
          <a:xfrm>
            <a:off x="165100" y="1232057"/>
            <a:ext cx="11811000" cy="3727367"/>
          </a:xfrm>
          <a:prstGeom prst="rect">
            <a:avLst/>
          </a:prstGeom>
          <a:noFill/>
        </p:spPr>
        <p:txBody>
          <a:bodyPr wrap="square">
            <a:spAutoFit/>
          </a:bodyPr>
          <a:lstStyle/>
          <a:p>
            <a:pPr marL="292100" indent="-292100" algn="just">
              <a:lnSpc>
                <a:spcPct val="130000"/>
              </a:lnSpc>
              <a:spcBef>
                <a:spcPts val="600"/>
              </a:spcBef>
              <a:spcAft>
                <a:spcPts val="600"/>
              </a:spcAft>
              <a:buFont typeface="Georgia" pitchFamily="18" charset="0"/>
              <a:buChar char="◊"/>
              <a:defRPr/>
            </a:pPr>
            <a:r>
              <a:rPr lang="en-US" dirty="0">
                <a:latin typeface="+mj-lt"/>
                <a:ea typeface="PMingLiU" pitchFamily="18" charset="-120"/>
                <a:cs typeface="Arial" charset="0"/>
              </a:rPr>
              <a:t>If the quantity to be optimized is expressed using only one objective function, the problem is referred to as a </a:t>
            </a:r>
            <a:r>
              <a:rPr lang="en-US" b="1" dirty="0">
                <a:latin typeface="+mj-lt"/>
                <a:ea typeface="PMingLiU" pitchFamily="18" charset="-120"/>
                <a:cs typeface="Arial" charset="0"/>
              </a:rPr>
              <a:t>mono-objective or single-objective optimization problem </a:t>
            </a:r>
            <a:r>
              <a:rPr lang="en-US" dirty="0">
                <a:latin typeface="+mj-lt"/>
                <a:ea typeface="PMingLiU" pitchFamily="18" charset="-120"/>
                <a:cs typeface="Arial" charset="0"/>
              </a:rPr>
              <a:t>(such as convex or concave functions). </a:t>
            </a:r>
          </a:p>
          <a:p>
            <a:pPr marL="292100" indent="-292100" algn="just">
              <a:lnSpc>
                <a:spcPct val="130000"/>
              </a:lnSpc>
              <a:spcBef>
                <a:spcPts val="600"/>
              </a:spcBef>
              <a:spcAft>
                <a:spcPts val="600"/>
              </a:spcAft>
              <a:buFont typeface="Georgia" pitchFamily="18" charset="0"/>
              <a:buChar char="◊"/>
              <a:defRPr/>
            </a:pPr>
            <a:r>
              <a:rPr lang="en-US" dirty="0">
                <a:latin typeface="+mj-lt"/>
                <a:ea typeface="PMingLiU" pitchFamily="18" charset="-120"/>
                <a:cs typeface="Arial" charset="0"/>
              </a:rPr>
              <a:t>A </a:t>
            </a:r>
            <a:r>
              <a:rPr lang="en-US" b="1" dirty="0">
                <a:latin typeface="+mj-lt"/>
                <a:ea typeface="PMingLiU" pitchFamily="18" charset="-120"/>
                <a:cs typeface="Arial" charset="0"/>
              </a:rPr>
              <a:t>multi-objective optimization problem </a:t>
            </a:r>
            <a:r>
              <a:rPr lang="en-US" dirty="0">
                <a:latin typeface="+mj-lt"/>
                <a:ea typeface="PMingLiU" pitchFamily="18" charset="-120"/>
                <a:cs typeface="Arial" charset="0"/>
              </a:rPr>
              <a:t>specifies multiple objectives to be simultaneously optimized. </a:t>
            </a:r>
          </a:p>
          <a:p>
            <a:pPr marL="292100" indent="-292100" algn="just">
              <a:lnSpc>
                <a:spcPct val="130000"/>
              </a:lnSpc>
              <a:spcBef>
                <a:spcPts val="600"/>
              </a:spcBef>
              <a:spcAft>
                <a:spcPts val="600"/>
              </a:spcAft>
              <a:buFont typeface="Georgia" pitchFamily="18" charset="0"/>
              <a:buChar char="◊"/>
              <a:defRPr/>
            </a:pPr>
            <a:r>
              <a:rPr lang="en-US" dirty="0">
                <a:latin typeface="+mj-lt"/>
                <a:ea typeface="PMingLiU" pitchFamily="18" charset="-120"/>
                <a:cs typeface="Arial" charset="0"/>
              </a:rPr>
              <a:t>Problems without an explicit objective function are </a:t>
            </a:r>
            <a:r>
              <a:rPr lang="en-US" b="1" dirty="0">
                <a:latin typeface="+mj-lt"/>
                <a:ea typeface="PMingLiU" pitchFamily="18" charset="-120"/>
                <a:cs typeface="Arial" charset="0"/>
              </a:rPr>
              <a:t>called constraint-satisfaction problems (CSPs)</a:t>
            </a:r>
            <a:r>
              <a:rPr lang="en-US" dirty="0">
                <a:latin typeface="+mj-lt"/>
                <a:ea typeface="PMingLiU" pitchFamily="18" charset="-120"/>
                <a:cs typeface="Arial" charset="0"/>
              </a:rPr>
              <a:t>. The goal in this case is to find a solution that satisfies a given set of constraints.</a:t>
            </a:r>
          </a:p>
        </p:txBody>
      </p:sp>
    </p:spTree>
    <p:extLst>
      <p:ext uri="{BB962C8B-B14F-4D97-AF65-F5344CB8AC3E}">
        <p14:creationId xmlns:p14="http://schemas.microsoft.com/office/powerpoint/2010/main" val="3077816041"/>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65CF13-F566-748C-C013-42F45E08C27D}"/>
            </a:ext>
          </a:extLst>
        </p:cNvPr>
        <p:cNvGrpSpPr/>
        <p:nvPr/>
      </p:nvGrpSpPr>
      <p:grpSpPr>
        <a:xfrm>
          <a:off x="0" y="0"/>
          <a:ext cx="0" cy="0"/>
          <a:chOff x="0" y="0"/>
          <a:chExt cx="0" cy="0"/>
        </a:xfrm>
      </p:grpSpPr>
      <p:sp>
        <p:nvSpPr>
          <p:cNvPr id="12" name="Rectangle 2">
            <a:extLst>
              <a:ext uri="{FF2B5EF4-FFF2-40B4-BE49-F238E27FC236}">
                <a16:creationId xmlns:a16="http://schemas.microsoft.com/office/drawing/2014/main" id="{EB039EAC-98AC-8ED7-2BA0-9DBCAA6E35A6}"/>
              </a:ext>
            </a:extLst>
          </p:cNvPr>
          <p:cNvSpPr txBox="1">
            <a:spLocks/>
          </p:cNvSpPr>
          <p:nvPr/>
        </p:nvSpPr>
        <p:spPr>
          <a:xfrm>
            <a:off x="0" y="734"/>
            <a:ext cx="10668000" cy="651363"/>
          </a:xfrm>
          <a:prstGeom prst="rect">
            <a:avLst/>
          </a:prstGeom>
          <a:no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algn="l"/>
            <a:r>
              <a:rPr lang="en-CA" sz="3600" b="1" dirty="0">
                <a:solidFill>
                  <a:schemeClr val="tx1"/>
                </a:solidFill>
                <a:latin typeface="Garamond" panose="02020404030301010803" pitchFamily="18" charset="0"/>
              </a:rPr>
              <a:t>Classifying Optimization Problems</a:t>
            </a:r>
            <a:endParaRPr lang="en-US" sz="3600" b="1" dirty="0">
              <a:solidFill>
                <a:schemeClr val="tx1"/>
              </a:solidFill>
              <a:latin typeface="Garamond" panose="02020404030301010803" pitchFamily="18" charset="0"/>
            </a:endParaRPr>
          </a:p>
        </p:txBody>
      </p:sp>
      <p:sp>
        <p:nvSpPr>
          <p:cNvPr id="7" name="Text Placeholder 3">
            <a:extLst>
              <a:ext uri="{FF2B5EF4-FFF2-40B4-BE49-F238E27FC236}">
                <a16:creationId xmlns:a16="http://schemas.microsoft.com/office/drawing/2014/main" id="{30A47907-578D-436A-CE9A-715A67C1DFA1}"/>
              </a:ext>
            </a:extLst>
          </p:cNvPr>
          <p:cNvSpPr txBox="1">
            <a:spLocks/>
          </p:cNvSpPr>
          <p:nvPr/>
        </p:nvSpPr>
        <p:spPr>
          <a:xfrm>
            <a:off x="11465" y="720397"/>
            <a:ext cx="12115800" cy="448160"/>
          </a:xfrm>
          <a:prstGeom prst="rect">
            <a:avLst/>
          </a:prstGeom>
        </p:spPr>
        <p:txBody>
          <a:bodyPr vert="horz" lIns="0" tIns="0" rIns="0" bIns="0" rtlCol="0" anchor="b" anchorCtr="0">
            <a:noAutofit/>
          </a:bodyPr>
          <a:lstStyle>
            <a:lvl1pPr marL="228600" indent="-228600" algn="l" defTabSz="914400" rtl="0" eaLnBrk="1" latinLnBrk="0" hangingPunct="1">
              <a:lnSpc>
                <a:spcPct val="90000"/>
              </a:lnSpc>
              <a:spcBef>
                <a:spcPts val="600"/>
              </a:spcBef>
              <a:buSzPct val="110000"/>
              <a:buFont typeface="Wingdings" panose="05000000000000000000" pitchFamily="2" charset="2"/>
              <a:buNone/>
              <a:defRPr lang="en-US" sz="1600" b="0" kern="1200" cap="all" baseline="0" dirty="0">
                <a:solidFill>
                  <a:schemeClr val="accent3"/>
                </a:solidFill>
                <a:latin typeface="+mj-lt"/>
                <a:ea typeface="+mn-ea"/>
                <a:cs typeface="+mn-cs"/>
              </a:defRPr>
            </a:lvl1pPr>
            <a:lvl2pPr marL="571500" indent="-228600" algn="l" defTabSz="914400" rtl="0" eaLnBrk="1" latinLnBrk="0" hangingPunct="1">
              <a:lnSpc>
                <a:spcPct val="90000"/>
              </a:lnSpc>
              <a:spcBef>
                <a:spcPts val="600"/>
              </a:spcBef>
              <a:buSzPct val="90000"/>
              <a:buFont typeface="Courier New" panose="02070309020205020404" pitchFamily="49" charset="0"/>
              <a:buChar char="o"/>
              <a:defRPr sz="1600" kern="1200">
                <a:solidFill>
                  <a:schemeClr val="accent3"/>
                </a:solidFill>
                <a:latin typeface="+mn-lt"/>
                <a:ea typeface="+mn-ea"/>
                <a:cs typeface="+mn-cs"/>
              </a:defRPr>
            </a:lvl2pPr>
            <a:lvl3pPr marL="914400" indent="-228600" algn="l" defTabSz="914400" rtl="0" eaLnBrk="1" latinLnBrk="0" hangingPunct="1">
              <a:lnSpc>
                <a:spcPct val="90000"/>
              </a:lnSpc>
              <a:spcBef>
                <a:spcPts val="600"/>
              </a:spcBef>
              <a:buSzPct val="90000"/>
              <a:buFont typeface="Arial" panose="020B0604020202020204" pitchFamily="34" charset="0"/>
              <a:buChar char="•"/>
              <a:tabLst/>
              <a:defRPr sz="1600" kern="1200">
                <a:solidFill>
                  <a:schemeClr val="accent3"/>
                </a:solidFill>
                <a:latin typeface="+mn-lt"/>
                <a:ea typeface="+mn-ea"/>
                <a:cs typeface="+mn-cs"/>
              </a:defRPr>
            </a:lvl3pPr>
            <a:lvl4pPr marL="1257300" indent="-228600" algn="l" defTabSz="914400" rtl="0" eaLnBrk="1" latinLnBrk="0" hangingPunct="1">
              <a:lnSpc>
                <a:spcPct val="90000"/>
              </a:lnSpc>
              <a:spcBef>
                <a:spcPts val="600"/>
              </a:spcBef>
              <a:buSzPct val="90000"/>
              <a:buFont typeface="Arial" panose="020B0604020202020204" pitchFamily="34" charset="0"/>
              <a:buChar char="•"/>
              <a:defRPr sz="1600" kern="1200">
                <a:solidFill>
                  <a:schemeClr val="accent3"/>
                </a:solidFill>
                <a:latin typeface="+mn-lt"/>
                <a:ea typeface="+mn-ea"/>
                <a:cs typeface="+mn-cs"/>
              </a:defRPr>
            </a:lvl4pPr>
            <a:lvl5pPr marL="1600200" indent="-228600" algn="l" defTabSz="914400" rtl="0" eaLnBrk="1" latinLnBrk="0" hangingPunct="1">
              <a:lnSpc>
                <a:spcPct val="90000"/>
              </a:lnSpc>
              <a:spcBef>
                <a:spcPts val="600"/>
              </a:spcBef>
              <a:buSzPct val="90000"/>
              <a:buFont typeface="Arial" panose="020B0604020202020204" pitchFamily="34" charset="0"/>
              <a:buChar char="•"/>
              <a:defRPr sz="1600" kern="1200">
                <a:solidFill>
                  <a:schemeClr val="accent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2575" indent="-225425" eaLnBrk="0" hangingPunct="0">
              <a:lnSpc>
                <a:spcPct val="130000"/>
              </a:lnSpc>
              <a:spcBef>
                <a:spcPts val="1200"/>
              </a:spcBef>
              <a:spcAft>
                <a:spcPts val="1200"/>
              </a:spcAft>
              <a:buFont typeface="Arial" panose="020B0604020202020204" pitchFamily="34" charset="0"/>
              <a:buChar char="•"/>
              <a:defRPr/>
            </a:pPr>
            <a:r>
              <a:rPr lang="en-US" sz="2800" b="1" cap="none" dirty="0">
                <a:solidFill>
                  <a:schemeClr val="tx1"/>
                </a:solidFill>
                <a:latin typeface="Garamond" panose="02020404030301010803" pitchFamily="18" charset="0"/>
              </a:rPr>
              <a:t>Constraints</a:t>
            </a:r>
            <a:endParaRPr lang="en-CA" sz="2800" b="1" cap="none" dirty="0">
              <a:solidFill>
                <a:schemeClr val="tx1"/>
              </a:solidFill>
              <a:latin typeface="Garamond" panose="02020404030301010803" pitchFamily="18" charset="0"/>
            </a:endParaRPr>
          </a:p>
        </p:txBody>
      </p:sp>
      <p:sp>
        <p:nvSpPr>
          <p:cNvPr id="2" name="Rectangle 1">
            <a:extLst>
              <a:ext uri="{FF2B5EF4-FFF2-40B4-BE49-F238E27FC236}">
                <a16:creationId xmlns:a16="http://schemas.microsoft.com/office/drawing/2014/main" id="{DB9DC127-D6B5-6768-D573-95E9D437FD04}"/>
              </a:ext>
            </a:extLst>
          </p:cNvPr>
          <p:cNvSpPr/>
          <p:nvPr/>
        </p:nvSpPr>
        <p:spPr>
          <a:xfrm>
            <a:off x="1094120" y="1333657"/>
            <a:ext cx="1989041" cy="617993"/>
          </a:xfrm>
          <a:prstGeom prst="rect">
            <a:avLst/>
          </a:prstGeom>
          <a:solidFill>
            <a:srgbClr val="DDF8CD"/>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CA" dirty="0">
                <a:solidFill>
                  <a:schemeClr val="tx1"/>
                </a:solidFill>
                <a:latin typeface="+mj-lt"/>
                <a:ea typeface="SimSun" pitchFamily="2" charset="-122"/>
                <a:cs typeface="Arial" panose="020B0604020202020204" pitchFamily="34" charset="0"/>
              </a:rPr>
              <a:t>Constraints</a:t>
            </a:r>
          </a:p>
        </p:txBody>
      </p:sp>
      <p:sp>
        <p:nvSpPr>
          <p:cNvPr id="3" name="Rectangle 2">
            <a:extLst>
              <a:ext uri="{FF2B5EF4-FFF2-40B4-BE49-F238E27FC236}">
                <a16:creationId xmlns:a16="http://schemas.microsoft.com/office/drawing/2014/main" id="{D1B9F0F6-DE5D-2131-C7DB-19117B4AE835}"/>
              </a:ext>
            </a:extLst>
          </p:cNvPr>
          <p:cNvSpPr/>
          <p:nvPr/>
        </p:nvSpPr>
        <p:spPr>
          <a:xfrm>
            <a:off x="302420" y="2775138"/>
            <a:ext cx="1496466" cy="617993"/>
          </a:xfrm>
          <a:prstGeom prst="rect">
            <a:avLst/>
          </a:prstGeom>
          <a:solidFill>
            <a:srgbClr val="FEFACD"/>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CA" dirty="0">
                <a:solidFill>
                  <a:schemeClr val="tx1"/>
                </a:solidFill>
                <a:latin typeface="+mj-lt"/>
                <a:ea typeface="SimSun" pitchFamily="2" charset="-122"/>
                <a:cs typeface="Arial" panose="020B0604020202020204" pitchFamily="34" charset="0"/>
              </a:rPr>
              <a:t>Equality</a:t>
            </a:r>
          </a:p>
        </p:txBody>
      </p:sp>
      <p:sp>
        <p:nvSpPr>
          <p:cNvPr id="4" name="Rectangle 3">
            <a:extLst>
              <a:ext uri="{FF2B5EF4-FFF2-40B4-BE49-F238E27FC236}">
                <a16:creationId xmlns:a16="http://schemas.microsoft.com/office/drawing/2014/main" id="{30A1AC3F-5BD5-2145-756A-462F39C6B5D8}"/>
              </a:ext>
            </a:extLst>
          </p:cNvPr>
          <p:cNvSpPr/>
          <p:nvPr/>
        </p:nvSpPr>
        <p:spPr>
          <a:xfrm>
            <a:off x="2336800" y="2775137"/>
            <a:ext cx="1659135" cy="617993"/>
          </a:xfrm>
          <a:prstGeom prst="rect">
            <a:avLst/>
          </a:prstGeom>
          <a:solidFill>
            <a:srgbClr val="FEFACD"/>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CA" dirty="0">
                <a:solidFill>
                  <a:schemeClr val="tx1"/>
                </a:solidFill>
                <a:latin typeface="+mj-lt"/>
                <a:ea typeface="SimSun" pitchFamily="2" charset="-122"/>
                <a:cs typeface="Arial" panose="020B0604020202020204" pitchFamily="34" charset="0"/>
              </a:rPr>
              <a:t>Hardness</a:t>
            </a:r>
          </a:p>
        </p:txBody>
      </p:sp>
      <p:sp>
        <p:nvSpPr>
          <p:cNvPr id="6" name="Rectangle 5">
            <a:extLst>
              <a:ext uri="{FF2B5EF4-FFF2-40B4-BE49-F238E27FC236}">
                <a16:creationId xmlns:a16="http://schemas.microsoft.com/office/drawing/2014/main" id="{D5EEA392-7A7F-0BBA-2060-CF2DCB9B126C}"/>
              </a:ext>
            </a:extLst>
          </p:cNvPr>
          <p:cNvSpPr/>
          <p:nvPr/>
        </p:nvSpPr>
        <p:spPr>
          <a:xfrm>
            <a:off x="185936" y="3393132"/>
            <a:ext cx="2146350" cy="915315"/>
          </a:xfrm>
          <a:prstGeom prst="rect">
            <a:avLst/>
          </a:prstGeom>
        </p:spPr>
        <p:txBody>
          <a:bodyPr wrap="square">
            <a:spAutoFit/>
          </a:bodyPr>
          <a:lstStyle/>
          <a:p>
            <a:pPr marL="116806" indent="-116806">
              <a:spcBef>
                <a:spcPts val="131"/>
              </a:spcBef>
              <a:spcAft>
                <a:spcPts val="131"/>
              </a:spcAft>
              <a:buFont typeface="Arial" panose="020B0604020202020204" pitchFamily="34" charset="0"/>
              <a:buChar char="•"/>
            </a:pPr>
            <a:r>
              <a:rPr lang="en-CA" dirty="0">
                <a:latin typeface="+mj-lt"/>
                <a:ea typeface="SimSun" pitchFamily="2" charset="-122"/>
                <a:cs typeface="Arial" panose="020B0604020202020204" pitchFamily="34" charset="0"/>
              </a:rPr>
              <a:t>Equality</a:t>
            </a:r>
          </a:p>
          <a:p>
            <a:pPr marL="116806" indent="-116806">
              <a:spcBef>
                <a:spcPts val="131"/>
              </a:spcBef>
              <a:spcAft>
                <a:spcPts val="131"/>
              </a:spcAft>
              <a:buFont typeface="Arial" panose="020B0604020202020204" pitchFamily="34" charset="0"/>
              <a:buChar char="•"/>
            </a:pPr>
            <a:r>
              <a:rPr lang="en-CA" dirty="0">
                <a:latin typeface="+mj-lt"/>
                <a:ea typeface="SimSun" pitchFamily="2" charset="-122"/>
                <a:cs typeface="Arial" panose="020B0604020202020204" pitchFamily="34" charset="0"/>
              </a:rPr>
              <a:t>Inequality</a:t>
            </a:r>
          </a:p>
        </p:txBody>
      </p:sp>
      <p:sp>
        <p:nvSpPr>
          <p:cNvPr id="8" name="Rectangle 7">
            <a:extLst>
              <a:ext uri="{FF2B5EF4-FFF2-40B4-BE49-F238E27FC236}">
                <a16:creationId xmlns:a16="http://schemas.microsoft.com/office/drawing/2014/main" id="{71045C2D-1877-FC86-96B1-5B78228B702F}"/>
              </a:ext>
            </a:extLst>
          </p:cNvPr>
          <p:cNvSpPr/>
          <p:nvPr/>
        </p:nvSpPr>
        <p:spPr>
          <a:xfrm>
            <a:off x="2243336" y="3419747"/>
            <a:ext cx="2524745" cy="915315"/>
          </a:xfrm>
          <a:prstGeom prst="rect">
            <a:avLst/>
          </a:prstGeom>
        </p:spPr>
        <p:txBody>
          <a:bodyPr wrap="square">
            <a:spAutoFit/>
          </a:bodyPr>
          <a:lstStyle/>
          <a:p>
            <a:pPr marL="116806" indent="-116806">
              <a:spcBef>
                <a:spcPts val="131"/>
              </a:spcBef>
              <a:spcAft>
                <a:spcPts val="131"/>
              </a:spcAft>
              <a:buFont typeface="Arial" panose="020B0604020202020204" pitchFamily="34" charset="0"/>
              <a:buChar char="•"/>
            </a:pPr>
            <a:r>
              <a:rPr lang="en-CA" dirty="0">
                <a:latin typeface="+mj-lt"/>
                <a:ea typeface="SimSun" pitchFamily="2" charset="-122"/>
                <a:cs typeface="Arial" panose="020B0604020202020204" pitchFamily="34" charset="0"/>
              </a:rPr>
              <a:t>Hard constraints</a:t>
            </a:r>
          </a:p>
          <a:p>
            <a:pPr marL="116806" indent="-116806">
              <a:spcBef>
                <a:spcPts val="131"/>
              </a:spcBef>
              <a:spcAft>
                <a:spcPts val="131"/>
              </a:spcAft>
              <a:buFont typeface="Arial" panose="020B0604020202020204" pitchFamily="34" charset="0"/>
              <a:buChar char="•"/>
            </a:pPr>
            <a:r>
              <a:rPr lang="en-CA" dirty="0">
                <a:latin typeface="+mj-lt"/>
                <a:ea typeface="SimSun" pitchFamily="2" charset="-122"/>
                <a:cs typeface="Arial" panose="020B0604020202020204" pitchFamily="34" charset="0"/>
              </a:rPr>
              <a:t>Soft constraints</a:t>
            </a:r>
          </a:p>
        </p:txBody>
      </p:sp>
      <p:cxnSp>
        <p:nvCxnSpPr>
          <p:cNvPr id="9" name="Elbow Connector 136">
            <a:extLst>
              <a:ext uri="{FF2B5EF4-FFF2-40B4-BE49-F238E27FC236}">
                <a16:creationId xmlns:a16="http://schemas.microsoft.com/office/drawing/2014/main" id="{104E7FDF-0F9B-CB2E-758B-C7752E4C4BE1}"/>
              </a:ext>
            </a:extLst>
          </p:cNvPr>
          <p:cNvCxnSpPr>
            <a:cxnSpLocks/>
            <a:stCxn id="2" idx="2"/>
            <a:endCxn id="3" idx="0"/>
          </p:cNvCxnSpPr>
          <p:nvPr/>
        </p:nvCxnSpPr>
        <p:spPr>
          <a:xfrm rot="5400000">
            <a:off x="1157903" y="1844400"/>
            <a:ext cx="823488" cy="1037988"/>
          </a:xfrm>
          <a:prstGeom prst="curvedConnector3">
            <a:avLst>
              <a:gd name="adj1" fmla="val 50000"/>
            </a:avLst>
          </a:prstGeom>
          <a:ln w="3175">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10" name="Elbow Connector 137">
            <a:extLst>
              <a:ext uri="{FF2B5EF4-FFF2-40B4-BE49-F238E27FC236}">
                <a16:creationId xmlns:a16="http://schemas.microsoft.com/office/drawing/2014/main" id="{5AAF6696-4F74-3200-E78A-07D9699C0DD1}"/>
              </a:ext>
            </a:extLst>
          </p:cNvPr>
          <p:cNvCxnSpPr>
            <a:cxnSpLocks/>
            <a:stCxn id="2" idx="2"/>
            <a:endCxn id="4" idx="0"/>
          </p:cNvCxnSpPr>
          <p:nvPr/>
        </p:nvCxnSpPr>
        <p:spPr>
          <a:xfrm rot="16200000" flipH="1">
            <a:off x="2215761" y="1824529"/>
            <a:ext cx="823487" cy="1077727"/>
          </a:xfrm>
          <a:prstGeom prst="curvedConnector3">
            <a:avLst>
              <a:gd name="adj1" fmla="val 50000"/>
            </a:avLst>
          </a:prstGeom>
          <a:ln w="3175">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pic>
        <p:nvPicPr>
          <p:cNvPr id="32" name="Picture 31">
            <a:extLst>
              <a:ext uri="{FF2B5EF4-FFF2-40B4-BE49-F238E27FC236}">
                <a16:creationId xmlns:a16="http://schemas.microsoft.com/office/drawing/2014/main" id="{220AC33A-8C5A-2A63-7C57-BBFB8114271D}"/>
              </a:ext>
            </a:extLst>
          </p:cNvPr>
          <p:cNvPicPr>
            <a:picLocks noChangeAspect="1"/>
          </p:cNvPicPr>
          <p:nvPr/>
        </p:nvPicPr>
        <p:blipFill>
          <a:blip r:embed="rId3"/>
          <a:stretch>
            <a:fillRect/>
          </a:stretch>
        </p:blipFill>
        <p:spPr>
          <a:xfrm>
            <a:off x="4673365" y="2895600"/>
            <a:ext cx="7453900" cy="2693426"/>
          </a:xfrm>
          <a:prstGeom prst="rect">
            <a:avLst/>
          </a:prstGeom>
          <a:ln>
            <a:solidFill>
              <a:schemeClr val="accent1"/>
            </a:solidFill>
          </a:ln>
        </p:spPr>
      </p:pic>
      <p:sp>
        <p:nvSpPr>
          <p:cNvPr id="34" name="TextBox 33">
            <a:extLst>
              <a:ext uri="{FF2B5EF4-FFF2-40B4-BE49-F238E27FC236}">
                <a16:creationId xmlns:a16="http://schemas.microsoft.com/office/drawing/2014/main" id="{4005CBC2-A4E9-CAC1-764D-4461F23ADCE7}"/>
              </a:ext>
            </a:extLst>
          </p:cNvPr>
          <p:cNvSpPr txBox="1"/>
          <p:nvPr/>
        </p:nvSpPr>
        <p:spPr>
          <a:xfrm>
            <a:off x="4520965" y="5633594"/>
            <a:ext cx="7606300" cy="483402"/>
          </a:xfrm>
          <a:prstGeom prst="rect">
            <a:avLst/>
          </a:prstGeom>
          <a:noFill/>
        </p:spPr>
        <p:txBody>
          <a:bodyPr wrap="square">
            <a:spAutoFit/>
          </a:bodyPr>
          <a:lstStyle/>
          <a:p>
            <a:r>
              <a:rPr lang="en-US" sz="2400" b="0" i="0" u="none" strike="noStrike" baseline="0" dirty="0">
                <a:latin typeface="+mj-lt"/>
              </a:rPr>
              <a:t>Running this code produces the following output:</a:t>
            </a:r>
            <a:endParaRPr lang="en-US" dirty="0">
              <a:latin typeface="+mj-lt"/>
            </a:endParaRPr>
          </a:p>
        </p:txBody>
      </p:sp>
      <p:pic>
        <p:nvPicPr>
          <p:cNvPr id="36" name="Picture 35">
            <a:extLst>
              <a:ext uri="{FF2B5EF4-FFF2-40B4-BE49-F238E27FC236}">
                <a16:creationId xmlns:a16="http://schemas.microsoft.com/office/drawing/2014/main" id="{0B5D7F9E-0BB3-1583-0BF0-BD525867167A}"/>
              </a:ext>
            </a:extLst>
          </p:cNvPr>
          <p:cNvPicPr>
            <a:picLocks noChangeAspect="1"/>
          </p:cNvPicPr>
          <p:nvPr/>
        </p:nvPicPr>
        <p:blipFill>
          <a:blip r:embed="rId4"/>
          <a:stretch>
            <a:fillRect/>
          </a:stretch>
        </p:blipFill>
        <p:spPr>
          <a:xfrm>
            <a:off x="4508215" y="6116996"/>
            <a:ext cx="5486400" cy="771525"/>
          </a:xfrm>
          <a:prstGeom prst="rect">
            <a:avLst/>
          </a:prstGeom>
        </p:spPr>
      </p:pic>
      <p:sp>
        <p:nvSpPr>
          <p:cNvPr id="38" name="TextBox 37">
            <a:extLst>
              <a:ext uri="{FF2B5EF4-FFF2-40B4-BE49-F238E27FC236}">
                <a16:creationId xmlns:a16="http://schemas.microsoft.com/office/drawing/2014/main" id="{BC697AAE-105A-DCE2-4F9D-790A17A8B86A}"/>
              </a:ext>
            </a:extLst>
          </p:cNvPr>
          <p:cNvSpPr txBox="1"/>
          <p:nvPr/>
        </p:nvSpPr>
        <p:spPr>
          <a:xfrm>
            <a:off x="4673366" y="1879600"/>
            <a:ext cx="7518634" cy="1018933"/>
          </a:xfrm>
          <a:prstGeom prst="rect">
            <a:avLst/>
          </a:prstGeom>
          <a:noFill/>
        </p:spPr>
        <p:txBody>
          <a:bodyPr wrap="square">
            <a:spAutoFit/>
          </a:bodyPr>
          <a:lstStyle/>
          <a:p>
            <a:pPr>
              <a:lnSpc>
                <a:spcPct val="130000"/>
              </a:lnSpc>
            </a:pPr>
            <a:r>
              <a:rPr lang="en-US" b="1" i="1" dirty="0">
                <a:latin typeface="+mj-lt"/>
              </a:rPr>
              <a:t>Example: </a:t>
            </a:r>
            <a:r>
              <a:rPr lang="en-US" dirty="0">
                <a:latin typeface="+mj-lt"/>
              </a:rPr>
              <a:t>Re</a:t>
            </a:r>
            <a:r>
              <a:rPr lang="en-US" sz="2400" b="0" i="0" u="none" strike="noStrike" baseline="0" dirty="0">
                <a:latin typeface="+mj-lt"/>
              </a:rPr>
              <a:t>visiting the ticket pricing problem</a:t>
            </a:r>
            <a:r>
              <a:rPr lang="en-US" dirty="0">
                <a:latin typeface="+mj-lt"/>
              </a:rPr>
              <a:t>, the following code snippet shows how to define boundary constraints</a:t>
            </a:r>
          </a:p>
        </p:txBody>
      </p:sp>
    </p:spTree>
    <p:extLst>
      <p:ext uri="{BB962C8B-B14F-4D97-AF65-F5344CB8AC3E}">
        <p14:creationId xmlns:p14="http://schemas.microsoft.com/office/powerpoint/2010/main" val="3540655493"/>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8E076A-2782-8B23-D30D-DAC25BE5D366}"/>
            </a:ext>
          </a:extLst>
        </p:cNvPr>
        <p:cNvGrpSpPr/>
        <p:nvPr/>
      </p:nvGrpSpPr>
      <p:grpSpPr>
        <a:xfrm>
          <a:off x="0" y="0"/>
          <a:ext cx="0" cy="0"/>
          <a:chOff x="0" y="0"/>
          <a:chExt cx="0" cy="0"/>
        </a:xfrm>
      </p:grpSpPr>
      <p:sp>
        <p:nvSpPr>
          <p:cNvPr id="12" name="Rectangle 2">
            <a:extLst>
              <a:ext uri="{FF2B5EF4-FFF2-40B4-BE49-F238E27FC236}">
                <a16:creationId xmlns:a16="http://schemas.microsoft.com/office/drawing/2014/main" id="{70E3D8A3-43D7-68E7-6459-1F34243AD9D6}"/>
              </a:ext>
            </a:extLst>
          </p:cNvPr>
          <p:cNvSpPr txBox="1">
            <a:spLocks/>
          </p:cNvSpPr>
          <p:nvPr/>
        </p:nvSpPr>
        <p:spPr>
          <a:xfrm>
            <a:off x="0" y="734"/>
            <a:ext cx="10668000" cy="651363"/>
          </a:xfrm>
          <a:prstGeom prst="rect">
            <a:avLst/>
          </a:prstGeom>
          <a:no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algn="l"/>
            <a:r>
              <a:rPr lang="en-CA" sz="3600" b="1" dirty="0">
                <a:solidFill>
                  <a:schemeClr val="tx1"/>
                </a:solidFill>
                <a:latin typeface="Garamond" panose="02020404030301010803" pitchFamily="18" charset="0"/>
              </a:rPr>
              <a:t>Classifying Optimization Problems</a:t>
            </a:r>
            <a:endParaRPr lang="en-US" sz="3600" b="1" dirty="0">
              <a:solidFill>
                <a:schemeClr val="tx1"/>
              </a:solidFill>
              <a:latin typeface="Garamond" panose="02020404030301010803" pitchFamily="18" charset="0"/>
            </a:endParaRPr>
          </a:p>
        </p:txBody>
      </p:sp>
      <p:sp>
        <p:nvSpPr>
          <p:cNvPr id="7" name="Text Placeholder 3">
            <a:extLst>
              <a:ext uri="{FF2B5EF4-FFF2-40B4-BE49-F238E27FC236}">
                <a16:creationId xmlns:a16="http://schemas.microsoft.com/office/drawing/2014/main" id="{534451E4-5907-AED6-0266-2BA79F55DB9C}"/>
              </a:ext>
            </a:extLst>
          </p:cNvPr>
          <p:cNvSpPr txBox="1">
            <a:spLocks/>
          </p:cNvSpPr>
          <p:nvPr/>
        </p:nvSpPr>
        <p:spPr>
          <a:xfrm>
            <a:off x="11465" y="720397"/>
            <a:ext cx="12115800" cy="448160"/>
          </a:xfrm>
          <a:prstGeom prst="rect">
            <a:avLst/>
          </a:prstGeom>
        </p:spPr>
        <p:txBody>
          <a:bodyPr vert="horz" lIns="0" tIns="0" rIns="0" bIns="0" rtlCol="0" anchor="b" anchorCtr="0">
            <a:noAutofit/>
          </a:bodyPr>
          <a:lstStyle>
            <a:lvl1pPr marL="228600" indent="-228600" algn="l" defTabSz="914400" rtl="0" eaLnBrk="1" latinLnBrk="0" hangingPunct="1">
              <a:lnSpc>
                <a:spcPct val="90000"/>
              </a:lnSpc>
              <a:spcBef>
                <a:spcPts val="600"/>
              </a:spcBef>
              <a:buSzPct val="110000"/>
              <a:buFont typeface="Wingdings" panose="05000000000000000000" pitchFamily="2" charset="2"/>
              <a:buNone/>
              <a:defRPr lang="en-US" sz="1600" b="0" kern="1200" cap="all" baseline="0" dirty="0">
                <a:solidFill>
                  <a:schemeClr val="accent3"/>
                </a:solidFill>
                <a:latin typeface="+mj-lt"/>
                <a:ea typeface="+mn-ea"/>
                <a:cs typeface="+mn-cs"/>
              </a:defRPr>
            </a:lvl1pPr>
            <a:lvl2pPr marL="571500" indent="-228600" algn="l" defTabSz="914400" rtl="0" eaLnBrk="1" latinLnBrk="0" hangingPunct="1">
              <a:lnSpc>
                <a:spcPct val="90000"/>
              </a:lnSpc>
              <a:spcBef>
                <a:spcPts val="600"/>
              </a:spcBef>
              <a:buSzPct val="90000"/>
              <a:buFont typeface="Courier New" panose="02070309020205020404" pitchFamily="49" charset="0"/>
              <a:buChar char="o"/>
              <a:defRPr sz="1600" kern="1200">
                <a:solidFill>
                  <a:schemeClr val="accent3"/>
                </a:solidFill>
                <a:latin typeface="+mn-lt"/>
                <a:ea typeface="+mn-ea"/>
                <a:cs typeface="+mn-cs"/>
              </a:defRPr>
            </a:lvl2pPr>
            <a:lvl3pPr marL="914400" indent="-228600" algn="l" defTabSz="914400" rtl="0" eaLnBrk="1" latinLnBrk="0" hangingPunct="1">
              <a:lnSpc>
                <a:spcPct val="90000"/>
              </a:lnSpc>
              <a:spcBef>
                <a:spcPts val="600"/>
              </a:spcBef>
              <a:buSzPct val="90000"/>
              <a:buFont typeface="Arial" panose="020B0604020202020204" pitchFamily="34" charset="0"/>
              <a:buChar char="•"/>
              <a:tabLst/>
              <a:defRPr sz="1600" kern="1200">
                <a:solidFill>
                  <a:schemeClr val="accent3"/>
                </a:solidFill>
                <a:latin typeface="+mn-lt"/>
                <a:ea typeface="+mn-ea"/>
                <a:cs typeface="+mn-cs"/>
              </a:defRPr>
            </a:lvl3pPr>
            <a:lvl4pPr marL="1257300" indent="-228600" algn="l" defTabSz="914400" rtl="0" eaLnBrk="1" latinLnBrk="0" hangingPunct="1">
              <a:lnSpc>
                <a:spcPct val="90000"/>
              </a:lnSpc>
              <a:spcBef>
                <a:spcPts val="600"/>
              </a:spcBef>
              <a:buSzPct val="90000"/>
              <a:buFont typeface="Arial" panose="020B0604020202020204" pitchFamily="34" charset="0"/>
              <a:buChar char="•"/>
              <a:defRPr sz="1600" kern="1200">
                <a:solidFill>
                  <a:schemeClr val="accent3"/>
                </a:solidFill>
                <a:latin typeface="+mn-lt"/>
                <a:ea typeface="+mn-ea"/>
                <a:cs typeface="+mn-cs"/>
              </a:defRPr>
            </a:lvl4pPr>
            <a:lvl5pPr marL="1600200" indent="-228600" algn="l" defTabSz="914400" rtl="0" eaLnBrk="1" latinLnBrk="0" hangingPunct="1">
              <a:lnSpc>
                <a:spcPct val="90000"/>
              </a:lnSpc>
              <a:spcBef>
                <a:spcPts val="600"/>
              </a:spcBef>
              <a:buSzPct val="90000"/>
              <a:buFont typeface="Arial" panose="020B0604020202020204" pitchFamily="34" charset="0"/>
              <a:buChar char="•"/>
              <a:defRPr sz="1600" kern="1200">
                <a:solidFill>
                  <a:schemeClr val="accent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2575" indent="-225425" eaLnBrk="0" hangingPunct="0">
              <a:lnSpc>
                <a:spcPct val="130000"/>
              </a:lnSpc>
              <a:spcBef>
                <a:spcPts val="1200"/>
              </a:spcBef>
              <a:spcAft>
                <a:spcPts val="1200"/>
              </a:spcAft>
              <a:buFont typeface="Arial" panose="020B0604020202020204" pitchFamily="34" charset="0"/>
              <a:buChar char="•"/>
              <a:defRPr/>
            </a:pPr>
            <a:r>
              <a:rPr lang="en-US" sz="2800" b="1" cap="none" dirty="0">
                <a:solidFill>
                  <a:schemeClr val="tx1"/>
                </a:solidFill>
                <a:latin typeface="Garamond" panose="02020404030301010803" pitchFamily="18" charset="0"/>
              </a:rPr>
              <a:t>Linearity of objective functions and constraints</a:t>
            </a:r>
            <a:endParaRPr lang="en-CA" sz="2800" b="1" cap="none" dirty="0">
              <a:solidFill>
                <a:schemeClr val="tx1"/>
              </a:solidFill>
              <a:latin typeface="Garamond" panose="02020404030301010803" pitchFamily="18" charset="0"/>
            </a:endParaRPr>
          </a:p>
        </p:txBody>
      </p:sp>
      <p:sp>
        <p:nvSpPr>
          <p:cNvPr id="11" name="TextBox 10">
            <a:extLst>
              <a:ext uri="{FF2B5EF4-FFF2-40B4-BE49-F238E27FC236}">
                <a16:creationId xmlns:a16="http://schemas.microsoft.com/office/drawing/2014/main" id="{A7981F01-5970-6E2A-79FE-78E386EEDB52}"/>
              </a:ext>
            </a:extLst>
          </p:cNvPr>
          <p:cNvSpPr txBox="1"/>
          <p:nvPr/>
        </p:nvSpPr>
        <p:spPr>
          <a:xfrm>
            <a:off x="228599" y="1168557"/>
            <a:ext cx="6781801" cy="5494005"/>
          </a:xfrm>
          <a:prstGeom prst="rect">
            <a:avLst/>
          </a:prstGeom>
          <a:noFill/>
        </p:spPr>
        <p:txBody>
          <a:bodyPr wrap="square">
            <a:spAutoFit/>
          </a:bodyPr>
          <a:lstStyle/>
          <a:p>
            <a:pPr marL="292100" indent="-292100" algn="just">
              <a:lnSpc>
                <a:spcPct val="130000"/>
              </a:lnSpc>
              <a:spcBef>
                <a:spcPts val="600"/>
              </a:spcBef>
              <a:spcAft>
                <a:spcPts val="600"/>
              </a:spcAft>
              <a:buFont typeface="Georgia" pitchFamily="18" charset="0"/>
              <a:buChar char="◊"/>
              <a:defRPr/>
            </a:pPr>
            <a:r>
              <a:rPr lang="en-US" dirty="0">
                <a:latin typeface="+mj-lt"/>
                <a:ea typeface="PMingLiU" pitchFamily="18" charset="-120"/>
                <a:cs typeface="Arial" charset="0"/>
              </a:rPr>
              <a:t>If all the objective functions and associated constraint conditions are linear, the optimization problem is categorized as a </a:t>
            </a:r>
            <a:r>
              <a:rPr lang="en-US" b="1" dirty="0">
                <a:latin typeface="+mj-lt"/>
                <a:ea typeface="PMingLiU" pitchFamily="18" charset="-120"/>
                <a:cs typeface="Arial" charset="0"/>
              </a:rPr>
              <a:t>linear optimization problem or linear programming problem (LPP or LP)</a:t>
            </a:r>
            <a:r>
              <a:rPr lang="en-US" dirty="0">
                <a:latin typeface="+mj-lt"/>
                <a:ea typeface="PMingLiU" pitchFamily="18" charset="-120"/>
                <a:cs typeface="Arial" charset="0"/>
              </a:rPr>
              <a:t>, where the goal is to find the optimal value of a linear function subject to linear constraints.</a:t>
            </a:r>
          </a:p>
          <a:p>
            <a:pPr marL="292100" indent="-292100" algn="just">
              <a:lnSpc>
                <a:spcPct val="130000"/>
              </a:lnSpc>
              <a:spcBef>
                <a:spcPts val="600"/>
              </a:spcBef>
              <a:spcAft>
                <a:spcPts val="600"/>
              </a:spcAft>
              <a:buFont typeface="Georgia" pitchFamily="18" charset="0"/>
              <a:buChar char="◊"/>
              <a:defRPr/>
            </a:pPr>
            <a:r>
              <a:rPr lang="en-US" dirty="0">
                <a:latin typeface="+mj-lt"/>
                <a:ea typeface="PMingLiU" pitchFamily="18" charset="-120"/>
                <a:cs typeface="Arial" charset="0"/>
              </a:rPr>
              <a:t>If one of the objective functions, or at least one of the constraints, is nonlinear, the problem is considered a </a:t>
            </a:r>
            <a:r>
              <a:rPr lang="en-US" b="1" dirty="0">
                <a:latin typeface="+mj-lt"/>
                <a:ea typeface="PMingLiU" pitchFamily="18" charset="-120"/>
                <a:cs typeface="Arial" charset="0"/>
              </a:rPr>
              <a:t>nonlinear optimization problem or nonlinear programming problem (NLP)</a:t>
            </a:r>
            <a:r>
              <a:rPr lang="en-US" dirty="0">
                <a:latin typeface="+mj-lt"/>
                <a:ea typeface="PMingLiU" pitchFamily="18" charset="-120"/>
                <a:cs typeface="Arial" charset="0"/>
              </a:rPr>
              <a:t>, and it’s harder to solve than a linear problem. </a:t>
            </a:r>
          </a:p>
        </p:txBody>
      </p:sp>
      <p:pic>
        <p:nvPicPr>
          <p:cNvPr id="1026" name="Picture 2" descr="Woodworking Shop">
            <a:extLst>
              <a:ext uri="{FF2B5EF4-FFF2-40B4-BE49-F238E27FC236}">
                <a16:creationId xmlns:a16="http://schemas.microsoft.com/office/drawing/2014/main" id="{A5BD9003-A2A9-496D-F8E2-F68DEC33C2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84065" y="1098310"/>
            <a:ext cx="2743200" cy="2743200"/>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F5B38F92-306E-E6B2-ABFD-B6244C488FB7}"/>
              </a:ext>
            </a:extLst>
          </p:cNvPr>
          <p:cNvPicPr>
            <a:picLocks noChangeAspect="1"/>
          </p:cNvPicPr>
          <p:nvPr/>
        </p:nvPicPr>
        <p:blipFill>
          <a:blip r:embed="rId4"/>
          <a:stretch>
            <a:fillRect/>
          </a:stretch>
        </p:blipFill>
        <p:spPr>
          <a:xfrm>
            <a:off x="7227534" y="1321694"/>
            <a:ext cx="3971925" cy="2238375"/>
          </a:xfrm>
          <a:prstGeom prst="rect">
            <a:avLst/>
          </a:prstGeom>
          <a:ln>
            <a:solidFill>
              <a:schemeClr val="accent1"/>
            </a:solidFill>
          </a:ln>
        </p:spPr>
      </p:pic>
      <p:sp>
        <p:nvSpPr>
          <p:cNvPr id="4" name="TextBox 3">
            <a:extLst>
              <a:ext uri="{FF2B5EF4-FFF2-40B4-BE49-F238E27FC236}">
                <a16:creationId xmlns:a16="http://schemas.microsoft.com/office/drawing/2014/main" id="{148755E9-4F44-002B-A8A3-0A33CED5486F}"/>
              </a:ext>
            </a:extLst>
          </p:cNvPr>
          <p:cNvSpPr txBox="1"/>
          <p:nvPr/>
        </p:nvSpPr>
        <p:spPr>
          <a:xfrm>
            <a:off x="7184746" y="3565728"/>
            <a:ext cx="2212272" cy="336823"/>
          </a:xfrm>
          <a:prstGeom prst="rect">
            <a:avLst/>
          </a:prstGeom>
          <a:noFill/>
        </p:spPr>
        <p:txBody>
          <a:bodyPr wrap="none" rtlCol="0">
            <a:spAutoFit/>
          </a:bodyPr>
          <a:lstStyle/>
          <a:p>
            <a:pPr algn="ctr"/>
            <a:r>
              <a:rPr lang="en-US" sz="1500" dirty="0">
                <a:latin typeface="+mj-lt"/>
              </a:rPr>
              <a:t>Check course </a:t>
            </a:r>
            <a:r>
              <a:rPr lang="en-US" sz="1500" dirty="0">
                <a:latin typeface="+mj-lt"/>
                <a:hlinkClick r:id="rId5"/>
              </a:rPr>
              <a:t>GitHub repo</a:t>
            </a:r>
            <a:endParaRPr lang="en-US" sz="1500" dirty="0">
              <a:latin typeface="+mj-lt"/>
            </a:endParaRPr>
          </a:p>
        </p:txBody>
      </p:sp>
      <p:pic>
        <p:nvPicPr>
          <p:cNvPr id="6" name="Picture 5">
            <a:extLst>
              <a:ext uri="{FF2B5EF4-FFF2-40B4-BE49-F238E27FC236}">
                <a16:creationId xmlns:a16="http://schemas.microsoft.com/office/drawing/2014/main" id="{B5B8FF3D-655D-B8B8-9C65-4153FBF35FCA}"/>
              </a:ext>
            </a:extLst>
          </p:cNvPr>
          <p:cNvPicPr>
            <a:picLocks noChangeAspect="1"/>
          </p:cNvPicPr>
          <p:nvPr/>
        </p:nvPicPr>
        <p:blipFill>
          <a:blip r:embed="rId6"/>
          <a:stretch>
            <a:fillRect/>
          </a:stretch>
        </p:blipFill>
        <p:spPr>
          <a:xfrm>
            <a:off x="7055876" y="4019521"/>
            <a:ext cx="5071389" cy="2259909"/>
          </a:xfrm>
          <a:prstGeom prst="rect">
            <a:avLst/>
          </a:prstGeom>
          <a:ln>
            <a:solidFill>
              <a:schemeClr val="accent1"/>
            </a:solidFill>
          </a:ln>
        </p:spPr>
      </p:pic>
      <p:pic>
        <p:nvPicPr>
          <p:cNvPr id="9" name="Picture 8">
            <a:extLst>
              <a:ext uri="{FF2B5EF4-FFF2-40B4-BE49-F238E27FC236}">
                <a16:creationId xmlns:a16="http://schemas.microsoft.com/office/drawing/2014/main" id="{7F77DD9D-23B5-A32C-8E7E-163A0BF3D0BD}"/>
              </a:ext>
            </a:extLst>
          </p:cNvPr>
          <p:cNvPicPr>
            <a:picLocks noChangeAspect="1"/>
          </p:cNvPicPr>
          <p:nvPr/>
        </p:nvPicPr>
        <p:blipFill>
          <a:blip r:embed="rId7"/>
          <a:stretch>
            <a:fillRect/>
          </a:stretch>
        </p:blipFill>
        <p:spPr>
          <a:xfrm>
            <a:off x="7055876" y="6226123"/>
            <a:ext cx="2409825" cy="587601"/>
          </a:xfrm>
          <a:prstGeom prst="rect">
            <a:avLst/>
          </a:prstGeom>
          <a:ln>
            <a:solidFill>
              <a:schemeClr val="accent1"/>
            </a:solidFill>
          </a:ln>
        </p:spPr>
      </p:pic>
      <p:sp>
        <p:nvSpPr>
          <p:cNvPr id="10" name="TextBox 9">
            <a:extLst>
              <a:ext uri="{FF2B5EF4-FFF2-40B4-BE49-F238E27FC236}">
                <a16:creationId xmlns:a16="http://schemas.microsoft.com/office/drawing/2014/main" id="{CDF4D30B-6F09-717C-0838-B8072307A69D}"/>
              </a:ext>
            </a:extLst>
          </p:cNvPr>
          <p:cNvSpPr txBox="1"/>
          <p:nvPr/>
        </p:nvSpPr>
        <p:spPr>
          <a:xfrm>
            <a:off x="9632747" y="6357313"/>
            <a:ext cx="2097690" cy="336823"/>
          </a:xfrm>
          <a:prstGeom prst="rect">
            <a:avLst/>
          </a:prstGeom>
          <a:noFill/>
        </p:spPr>
        <p:txBody>
          <a:bodyPr wrap="none" rtlCol="0">
            <a:spAutoFit/>
          </a:bodyPr>
          <a:lstStyle/>
          <a:p>
            <a:pPr algn="ctr"/>
            <a:r>
              <a:rPr lang="en-US" sz="1500" dirty="0">
                <a:latin typeface="+mj-lt"/>
              </a:rPr>
              <a:t>Check </a:t>
            </a:r>
            <a:r>
              <a:rPr lang="en-US" sz="1500" dirty="0">
                <a:latin typeface="+mj-lt"/>
                <a:hlinkClick r:id="rId8"/>
              </a:rPr>
              <a:t>MineProbe</a:t>
            </a:r>
            <a:r>
              <a:rPr lang="en-US" sz="1500" dirty="0">
                <a:latin typeface="+mj-lt"/>
              </a:rPr>
              <a:t> project</a:t>
            </a:r>
          </a:p>
        </p:txBody>
      </p:sp>
    </p:spTree>
    <p:extLst>
      <p:ext uri="{BB962C8B-B14F-4D97-AF65-F5344CB8AC3E}">
        <p14:creationId xmlns:p14="http://schemas.microsoft.com/office/powerpoint/2010/main" val="1643872536"/>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1">
                                            <p:txEl>
                                              <p:pRg st="1" end="1"/>
                                            </p:txEl>
                                          </p:spTgt>
                                        </p:tgtEl>
                                        <p:attrNameLst>
                                          <p:attrName>style.visibility</p:attrName>
                                        </p:attrNameLst>
                                      </p:cBhvr>
                                      <p:to>
                                        <p:strVal val="visible"/>
                                      </p:to>
                                    </p:set>
                                    <p:animEffect transition="in" filter="wipe(left)">
                                      <p:cBhvr>
                                        <p:cTn id="7" dur="250"/>
                                        <p:tgtEl>
                                          <p:spTgt spid="11">
                                            <p:txEl>
                                              <p:pRg st="1" end="1"/>
                                            </p:txEl>
                                          </p:spTgt>
                                        </p:tgtEl>
                                      </p:cBhvr>
                                    </p:animEffect>
                                  </p:childTnLst>
                                </p:cTn>
                              </p:par>
                              <p:par>
                                <p:cTn id="8" presetID="22" presetClass="entr" presetSubtype="8"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left)">
                                      <p:cBhvr>
                                        <p:cTn id="10" dur="250"/>
                                        <p:tgtEl>
                                          <p:spTgt spid="6"/>
                                        </p:tgtEl>
                                      </p:cBhvr>
                                    </p:animEffect>
                                  </p:childTnLst>
                                </p:cTn>
                              </p:par>
                              <p:par>
                                <p:cTn id="11" presetID="22" presetClass="entr" presetSubtype="8"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wipe(left)">
                                      <p:cBhvr>
                                        <p:cTn id="13" dur="250"/>
                                        <p:tgtEl>
                                          <p:spTgt spid="9"/>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wipe(left)">
                                      <p:cBhvr>
                                        <p:cTn id="16" dur="25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E9DC49-BE44-C518-ACA5-2A66B4D1D795}"/>
            </a:ext>
          </a:extLst>
        </p:cNvPr>
        <p:cNvGrpSpPr/>
        <p:nvPr/>
      </p:nvGrpSpPr>
      <p:grpSpPr>
        <a:xfrm>
          <a:off x="0" y="0"/>
          <a:ext cx="0" cy="0"/>
          <a:chOff x="0" y="0"/>
          <a:chExt cx="0" cy="0"/>
        </a:xfrm>
      </p:grpSpPr>
      <p:sp>
        <p:nvSpPr>
          <p:cNvPr id="12" name="Rectangle 2">
            <a:extLst>
              <a:ext uri="{FF2B5EF4-FFF2-40B4-BE49-F238E27FC236}">
                <a16:creationId xmlns:a16="http://schemas.microsoft.com/office/drawing/2014/main" id="{97BB76F7-B432-F93D-620B-6CAAEAEF8B3B}"/>
              </a:ext>
            </a:extLst>
          </p:cNvPr>
          <p:cNvSpPr txBox="1">
            <a:spLocks/>
          </p:cNvSpPr>
          <p:nvPr/>
        </p:nvSpPr>
        <p:spPr>
          <a:xfrm>
            <a:off x="0" y="734"/>
            <a:ext cx="10668000" cy="651363"/>
          </a:xfrm>
          <a:prstGeom prst="rect">
            <a:avLst/>
          </a:prstGeom>
          <a:no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algn="l"/>
            <a:r>
              <a:rPr lang="en-CA" sz="3600" b="1" dirty="0">
                <a:solidFill>
                  <a:schemeClr val="tx1"/>
                </a:solidFill>
                <a:latin typeface="Garamond" panose="02020404030301010803" pitchFamily="18" charset="0"/>
              </a:rPr>
              <a:t>Classifying Optimization Problems</a:t>
            </a:r>
            <a:endParaRPr lang="en-US" sz="3600" b="1" dirty="0">
              <a:solidFill>
                <a:schemeClr val="tx1"/>
              </a:solidFill>
              <a:latin typeface="Garamond" panose="02020404030301010803" pitchFamily="18" charset="0"/>
            </a:endParaRPr>
          </a:p>
        </p:txBody>
      </p:sp>
      <p:sp>
        <p:nvSpPr>
          <p:cNvPr id="7" name="Text Placeholder 3">
            <a:extLst>
              <a:ext uri="{FF2B5EF4-FFF2-40B4-BE49-F238E27FC236}">
                <a16:creationId xmlns:a16="http://schemas.microsoft.com/office/drawing/2014/main" id="{62A31829-1DBD-D923-FED8-5FEFB5F136FB}"/>
              </a:ext>
            </a:extLst>
          </p:cNvPr>
          <p:cNvSpPr txBox="1">
            <a:spLocks/>
          </p:cNvSpPr>
          <p:nvPr/>
        </p:nvSpPr>
        <p:spPr>
          <a:xfrm>
            <a:off x="11465" y="720397"/>
            <a:ext cx="12115800" cy="448160"/>
          </a:xfrm>
          <a:prstGeom prst="rect">
            <a:avLst/>
          </a:prstGeom>
        </p:spPr>
        <p:txBody>
          <a:bodyPr vert="horz" lIns="0" tIns="0" rIns="0" bIns="0" rtlCol="0" anchor="b" anchorCtr="0">
            <a:noAutofit/>
          </a:bodyPr>
          <a:lstStyle>
            <a:lvl1pPr marL="228600" indent="-228600" algn="l" defTabSz="914400" rtl="0" eaLnBrk="1" latinLnBrk="0" hangingPunct="1">
              <a:lnSpc>
                <a:spcPct val="90000"/>
              </a:lnSpc>
              <a:spcBef>
                <a:spcPts val="600"/>
              </a:spcBef>
              <a:buSzPct val="110000"/>
              <a:buFont typeface="Wingdings" panose="05000000000000000000" pitchFamily="2" charset="2"/>
              <a:buNone/>
              <a:defRPr lang="en-US" sz="1600" b="0" kern="1200" cap="all" baseline="0" dirty="0">
                <a:solidFill>
                  <a:schemeClr val="accent3"/>
                </a:solidFill>
                <a:latin typeface="+mj-lt"/>
                <a:ea typeface="+mn-ea"/>
                <a:cs typeface="+mn-cs"/>
              </a:defRPr>
            </a:lvl1pPr>
            <a:lvl2pPr marL="571500" indent="-228600" algn="l" defTabSz="914400" rtl="0" eaLnBrk="1" latinLnBrk="0" hangingPunct="1">
              <a:lnSpc>
                <a:spcPct val="90000"/>
              </a:lnSpc>
              <a:spcBef>
                <a:spcPts val="600"/>
              </a:spcBef>
              <a:buSzPct val="90000"/>
              <a:buFont typeface="Courier New" panose="02070309020205020404" pitchFamily="49" charset="0"/>
              <a:buChar char="o"/>
              <a:defRPr sz="1600" kern="1200">
                <a:solidFill>
                  <a:schemeClr val="accent3"/>
                </a:solidFill>
                <a:latin typeface="+mn-lt"/>
                <a:ea typeface="+mn-ea"/>
                <a:cs typeface="+mn-cs"/>
              </a:defRPr>
            </a:lvl2pPr>
            <a:lvl3pPr marL="914400" indent="-228600" algn="l" defTabSz="914400" rtl="0" eaLnBrk="1" latinLnBrk="0" hangingPunct="1">
              <a:lnSpc>
                <a:spcPct val="90000"/>
              </a:lnSpc>
              <a:spcBef>
                <a:spcPts val="600"/>
              </a:spcBef>
              <a:buSzPct val="90000"/>
              <a:buFont typeface="Arial" panose="020B0604020202020204" pitchFamily="34" charset="0"/>
              <a:buChar char="•"/>
              <a:tabLst/>
              <a:defRPr sz="1600" kern="1200">
                <a:solidFill>
                  <a:schemeClr val="accent3"/>
                </a:solidFill>
                <a:latin typeface="+mn-lt"/>
                <a:ea typeface="+mn-ea"/>
                <a:cs typeface="+mn-cs"/>
              </a:defRPr>
            </a:lvl3pPr>
            <a:lvl4pPr marL="1257300" indent="-228600" algn="l" defTabSz="914400" rtl="0" eaLnBrk="1" latinLnBrk="0" hangingPunct="1">
              <a:lnSpc>
                <a:spcPct val="90000"/>
              </a:lnSpc>
              <a:spcBef>
                <a:spcPts val="600"/>
              </a:spcBef>
              <a:buSzPct val="90000"/>
              <a:buFont typeface="Arial" panose="020B0604020202020204" pitchFamily="34" charset="0"/>
              <a:buChar char="•"/>
              <a:defRPr sz="1600" kern="1200">
                <a:solidFill>
                  <a:schemeClr val="accent3"/>
                </a:solidFill>
                <a:latin typeface="+mn-lt"/>
                <a:ea typeface="+mn-ea"/>
                <a:cs typeface="+mn-cs"/>
              </a:defRPr>
            </a:lvl4pPr>
            <a:lvl5pPr marL="1600200" indent="-228600" algn="l" defTabSz="914400" rtl="0" eaLnBrk="1" latinLnBrk="0" hangingPunct="1">
              <a:lnSpc>
                <a:spcPct val="90000"/>
              </a:lnSpc>
              <a:spcBef>
                <a:spcPts val="600"/>
              </a:spcBef>
              <a:buSzPct val="90000"/>
              <a:buFont typeface="Arial" panose="020B0604020202020204" pitchFamily="34" charset="0"/>
              <a:buChar char="•"/>
              <a:defRPr sz="1600" kern="1200">
                <a:solidFill>
                  <a:schemeClr val="accent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2575" indent="-225425" eaLnBrk="0" hangingPunct="0">
              <a:lnSpc>
                <a:spcPct val="130000"/>
              </a:lnSpc>
              <a:spcBef>
                <a:spcPts val="1200"/>
              </a:spcBef>
              <a:spcAft>
                <a:spcPts val="1200"/>
              </a:spcAft>
              <a:buFont typeface="Arial" panose="020B0604020202020204" pitchFamily="34" charset="0"/>
              <a:buChar char="•"/>
              <a:defRPr/>
            </a:pPr>
            <a:r>
              <a:rPr lang="en-US" sz="2800" b="1" cap="none" dirty="0">
                <a:solidFill>
                  <a:schemeClr val="tx1"/>
                </a:solidFill>
                <a:latin typeface="Garamond" panose="02020404030301010803" pitchFamily="18" charset="0"/>
              </a:rPr>
              <a:t>Expected quality and permissible time for the solution</a:t>
            </a:r>
            <a:endParaRPr lang="en-CA" sz="2800" b="1" cap="none" dirty="0">
              <a:solidFill>
                <a:schemeClr val="tx1"/>
              </a:solidFill>
              <a:latin typeface="Garamond" panose="02020404030301010803" pitchFamily="18" charset="0"/>
            </a:endParaRPr>
          </a:p>
        </p:txBody>
      </p:sp>
      <p:sp>
        <p:nvSpPr>
          <p:cNvPr id="2" name="TextBox 1">
            <a:extLst>
              <a:ext uri="{FF2B5EF4-FFF2-40B4-BE49-F238E27FC236}">
                <a16:creationId xmlns:a16="http://schemas.microsoft.com/office/drawing/2014/main" id="{A9872F6F-FDE8-6BAF-9A1C-6AFDE24BABD3}"/>
              </a:ext>
            </a:extLst>
          </p:cNvPr>
          <p:cNvSpPr txBox="1"/>
          <p:nvPr/>
        </p:nvSpPr>
        <p:spPr>
          <a:xfrm>
            <a:off x="150964" y="1219200"/>
            <a:ext cx="2186816" cy="337913"/>
          </a:xfrm>
          <a:prstGeom prst="rect">
            <a:avLst/>
          </a:prstGeom>
          <a:noFill/>
        </p:spPr>
        <p:txBody>
          <a:bodyPr wrap="none" rtlCol="0">
            <a:spAutoFit/>
          </a:bodyPr>
          <a:lstStyle/>
          <a:p>
            <a:pPr algn="ctr"/>
            <a:r>
              <a:rPr lang="en-CA" sz="1500" b="1" dirty="0">
                <a:latin typeface="Shantell Sans" pitchFamily="2" charset="0"/>
                <a:cs typeface="Shantell Sans" pitchFamily="2" charset="0"/>
              </a:rPr>
              <a:t>Quality of Solutions</a:t>
            </a:r>
          </a:p>
        </p:txBody>
      </p:sp>
      <p:sp>
        <p:nvSpPr>
          <p:cNvPr id="3" name="Right Arrow 2">
            <a:extLst>
              <a:ext uri="{FF2B5EF4-FFF2-40B4-BE49-F238E27FC236}">
                <a16:creationId xmlns:a16="http://schemas.microsoft.com/office/drawing/2014/main" id="{C01EDAE1-0984-8DEB-9F6A-86FDD3A34502}"/>
              </a:ext>
            </a:extLst>
          </p:cNvPr>
          <p:cNvSpPr/>
          <p:nvPr/>
        </p:nvSpPr>
        <p:spPr>
          <a:xfrm rot="16200000">
            <a:off x="-1355699" y="3943468"/>
            <a:ext cx="5105445" cy="474074"/>
          </a:xfrm>
          <a:prstGeom prst="rightArrow">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sz="1500">
              <a:latin typeface="Shantell Sans" pitchFamily="2" charset="0"/>
              <a:cs typeface="Shantell Sans" pitchFamily="2" charset="0"/>
            </a:endParaRPr>
          </a:p>
        </p:txBody>
      </p:sp>
      <p:sp>
        <p:nvSpPr>
          <p:cNvPr id="4" name="TextBox 3">
            <a:extLst>
              <a:ext uri="{FF2B5EF4-FFF2-40B4-BE49-F238E27FC236}">
                <a16:creationId xmlns:a16="http://schemas.microsoft.com/office/drawing/2014/main" id="{FA56F4D8-DD09-CFD1-90A5-B2EDAEB698B0}"/>
              </a:ext>
            </a:extLst>
          </p:cNvPr>
          <p:cNvSpPr txBox="1"/>
          <p:nvPr/>
        </p:nvSpPr>
        <p:spPr>
          <a:xfrm>
            <a:off x="1008871" y="1626542"/>
            <a:ext cx="319318" cy="337913"/>
          </a:xfrm>
          <a:prstGeom prst="rect">
            <a:avLst/>
          </a:prstGeom>
          <a:noFill/>
        </p:spPr>
        <p:txBody>
          <a:bodyPr wrap="none" rtlCol="0">
            <a:spAutoFit/>
          </a:bodyPr>
          <a:lstStyle/>
          <a:p>
            <a:r>
              <a:rPr lang="en-CA" sz="1500" b="1" dirty="0">
                <a:latin typeface="Shantell Sans" pitchFamily="2" charset="0"/>
                <a:cs typeface="Shantell Sans" pitchFamily="2" charset="0"/>
              </a:rPr>
              <a:t>+</a:t>
            </a:r>
          </a:p>
        </p:txBody>
      </p:sp>
      <p:sp>
        <p:nvSpPr>
          <p:cNvPr id="5" name="TextBox 4">
            <a:extLst>
              <a:ext uri="{FF2B5EF4-FFF2-40B4-BE49-F238E27FC236}">
                <a16:creationId xmlns:a16="http://schemas.microsoft.com/office/drawing/2014/main" id="{D261B9BE-7790-C9DB-CC1A-A5C062AC4CE5}"/>
              </a:ext>
            </a:extLst>
          </p:cNvPr>
          <p:cNvSpPr txBox="1"/>
          <p:nvPr/>
        </p:nvSpPr>
        <p:spPr>
          <a:xfrm>
            <a:off x="1044229" y="6325886"/>
            <a:ext cx="284052" cy="337913"/>
          </a:xfrm>
          <a:prstGeom prst="rect">
            <a:avLst/>
          </a:prstGeom>
          <a:noFill/>
        </p:spPr>
        <p:txBody>
          <a:bodyPr wrap="none" rtlCol="0">
            <a:spAutoFit/>
          </a:bodyPr>
          <a:lstStyle/>
          <a:p>
            <a:pPr algn="ctr"/>
            <a:r>
              <a:rPr lang="en-CA" sz="1500" b="1" dirty="0">
                <a:latin typeface="Shantell Sans" pitchFamily="2" charset="0"/>
                <a:cs typeface="Shantell Sans" pitchFamily="2" charset="0"/>
              </a:rPr>
              <a:t>-</a:t>
            </a:r>
          </a:p>
        </p:txBody>
      </p:sp>
      <p:sp>
        <p:nvSpPr>
          <p:cNvPr id="6" name="TextBox 5">
            <a:extLst>
              <a:ext uri="{FF2B5EF4-FFF2-40B4-BE49-F238E27FC236}">
                <a16:creationId xmlns:a16="http://schemas.microsoft.com/office/drawing/2014/main" id="{4B5248BF-608A-7108-B7F9-229C31420590}"/>
              </a:ext>
            </a:extLst>
          </p:cNvPr>
          <p:cNvSpPr txBox="1"/>
          <p:nvPr/>
        </p:nvSpPr>
        <p:spPr>
          <a:xfrm>
            <a:off x="8236580" y="1226787"/>
            <a:ext cx="1410964" cy="337913"/>
          </a:xfrm>
          <a:prstGeom prst="rect">
            <a:avLst/>
          </a:prstGeom>
          <a:noFill/>
        </p:spPr>
        <p:txBody>
          <a:bodyPr wrap="none" rtlCol="0">
            <a:spAutoFit/>
          </a:bodyPr>
          <a:lstStyle/>
          <a:p>
            <a:pPr algn="ctr"/>
            <a:r>
              <a:rPr lang="en-CA" sz="1500" b="1" dirty="0">
                <a:latin typeface="Shantell Sans" pitchFamily="2" charset="0"/>
                <a:cs typeface="Shantell Sans" pitchFamily="2" charset="0"/>
              </a:rPr>
              <a:t>Search Time</a:t>
            </a:r>
          </a:p>
        </p:txBody>
      </p:sp>
      <p:sp>
        <p:nvSpPr>
          <p:cNvPr id="8" name="Right Arrow 18">
            <a:extLst>
              <a:ext uri="{FF2B5EF4-FFF2-40B4-BE49-F238E27FC236}">
                <a16:creationId xmlns:a16="http://schemas.microsoft.com/office/drawing/2014/main" id="{E49556BA-33C3-09F5-9204-EE2EB6AA37B8}"/>
              </a:ext>
            </a:extLst>
          </p:cNvPr>
          <p:cNvSpPr/>
          <p:nvPr/>
        </p:nvSpPr>
        <p:spPr>
          <a:xfrm rot="16200000">
            <a:off x="6365945" y="3942225"/>
            <a:ext cx="5105445" cy="474074"/>
          </a:xfrm>
          <a:prstGeom prst="rightArrow">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sz="1500">
              <a:latin typeface="Shantell Sans" pitchFamily="2" charset="0"/>
              <a:cs typeface="Shantell Sans" pitchFamily="2" charset="0"/>
            </a:endParaRPr>
          </a:p>
        </p:txBody>
      </p:sp>
      <p:sp>
        <p:nvSpPr>
          <p:cNvPr id="9" name="TextBox 8">
            <a:extLst>
              <a:ext uri="{FF2B5EF4-FFF2-40B4-BE49-F238E27FC236}">
                <a16:creationId xmlns:a16="http://schemas.microsoft.com/office/drawing/2014/main" id="{2F89E3D7-F825-FD33-EFAA-671D756CBE8D}"/>
              </a:ext>
            </a:extLst>
          </p:cNvPr>
          <p:cNvSpPr txBox="1"/>
          <p:nvPr/>
        </p:nvSpPr>
        <p:spPr>
          <a:xfrm>
            <a:off x="8730512" y="1625296"/>
            <a:ext cx="319318" cy="337913"/>
          </a:xfrm>
          <a:prstGeom prst="rect">
            <a:avLst/>
          </a:prstGeom>
          <a:noFill/>
        </p:spPr>
        <p:txBody>
          <a:bodyPr wrap="none" rtlCol="0">
            <a:spAutoFit/>
          </a:bodyPr>
          <a:lstStyle/>
          <a:p>
            <a:r>
              <a:rPr lang="en-CA" sz="1500" b="1" dirty="0">
                <a:latin typeface="Shantell Sans" pitchFamily="2" charset="0"/>
                <a:cs typeface="Shantell Sans" pitchFamily="2" charset="0"/>
              </a:rPr>
              <a:t>+</a:t>
            </a:r>
          </a:p>
        </p:txBody>
      </p:sp>
      <p:sp>
        <p:nvSpPr>
          <p:cNvPr id="10" name="TextBox 9">
            <a:extLst>
              <a:ext uri="{FF2B5EF4-FFF2-40B4-BE49-F238E27FC236}">
                <a16:creationId xmlns:a16="http://schemas.microsoft.com/office/drawing/2014/main" id="{DBBDFE4F-8907-E169-0942-53505EED7253}"/>
              </a:ext>
            </a:extLst>
          </p:cNvPr>
          <p:cNvSpPr txBox="1"/>
          <p:nvPr/>
        </p:nvSpPr>
        <p:spPr>
          <a:xfrm>
            <a:off x="8765871" y="6324641"/>
            <a:ext cx="284052" cy="337913"/>
          </a:xfrm>
          <a:prstGeom prst="rect">
            <a:avLst/>
          </a:prstGeom>
          <a:noFill/>
        </p:spPr>
        <p:txBody>
          <a:bodyPr wrap="none" rtlCol="0">
            <a:spAutoFit/>
          </a:bodyPr>
          <a:lstStyle/>
          <a:p>
            <a:pPr algn="ctr"/>
            <a:r>
              <a:rPr lang="en-CA" sz="1500" b="1" dirty="0">
                <a:latin typeface="Shantell Sans" pitchFamily="2" charset="0"/>
                <a:cs typeface="Shantell Sans" pitchFamily="2" charset="0"/>
              </a:rPr>
              <a:t>-</a:t>
            </a:r>
          </a:p>
        </p:txBody>
      </p:sp>
      <p:sp>
        <p:nvSpPr>
          <p:cNvPr id="13" name="Rectangle 12">
            <a:extLst>
              <a:ext uri="{FF2B5EF4-FFF2-40B4-BE49-F238E27FC236}">
                <a16:creationId xmlns:a16="http://schemas.microsoft.com/office/drawing/2014/main" id="{AA52DF0E-2D13-70DA-505B-90A94A156C7A}"/>
              </a:ext>
            </a:extLst>
          </p:cNvPr>
          <p:cNvSpPr/>
          <p:nvPr/>
        </p:nvSpPr>
        <p:spPr>
          <a:xfrm>
            <a:off x="1429030" y="5270168"/>
            <a:ext cx="7233846" cy="1446169"/>
          </a:xfrm>
          <a:prstGeom prst="rect">
            <a:avLst/>
          </a:prstGeom>
          <a:solidFill>
            <a:srgbClr val="F9CB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600"/>
              </a:spcBef>
              <a:spcAft>
                <a:spcPts val="600"/>
              </a:spcAft>
            </a:pPr>
            <a:r>
              <a:rPr lang="en-CA" sz="1500" b="1" dirty="0">
                <a:solidFill>
                  <a:schemeClr val="tx1"/>
                </a:solidFill>
                <a:latin typeface="Shantell Sans" pitchFamily="2" charset="0"/>
                <a:cs typeface="Shantell Sans" pitchFamily="2" charset="0"/>
              </a:rPr>
              <a:t>Control Problems (Operational Functions)</a:t>
            </a:r>
          </a:p>
          <a:p>
            <a:pPr algn="ctr"/>
            <a:r>
              <a:rPr lang="en-CA" sz="1500" dirty="0">
                <a:solidFill>
                  <a:schemeClr val="tx1"/>
                </a:solidFill>
                <a:latin typeface="Shantell Sans" pitchFamily="2" charset="0"/>
                <a:cs typeface="Shantell Sans" pitchFamily="2" charset="0"/>
              </a:rPr>
              <a:t>(e.g., vehicle lateral/longitudinal motion control, ad hoc communication relaying, adaptive traffic control and network traffic management)</a:t>
            </a:r>
          </a:p>
        </p:txBody>
      </p:sp>
      <p:sp>
        <p:nvSpPr>
          <p:cNvPr id="14" name="Rectangle 13">
            <a:extLst>
              <a:ext uri="{FF2B5EF4-FFF2-40B4-BE49-F238E27FC236}">
                <a16:creationId xmlns:a16="http://schemas.microsoft.com/office/drawing/2014/main" id="{C3C0893C-ED4C-688A-962A-1BF2D800ACA8}"/>
              </a:ext>
            </a:extLst>
          </p:cNvPr>
          <p:cNvSpPr/>
          <p:nvPr/>
        </p:nvSpPr>
        <p:spPr>
          <a:xfrm>
            <a:off x="1432758" y="3599383"/>
            <a:ext cx="7230120" cy="1575852"/>
          </a:xfrm>
          <a:prstGeom prst="rect">
            <a:avLst/>
          </a:prstGeom>
          <a:solidFill>
            <a:srgbClr val="FEFA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600"/>
              </a:spcBef>
              <a:spcAft>
                <a:spcPts val="600"/>
              </a:spcAft>
            </a:pPr>
            <a:r>
              <a:rPr lang="en-CA" sz="1500" b="1" dirty="0">
                <a:solidFill>
                  <a:schemeClr val="tx1"/>
                </a:solidFill>
                <a:latin typeface="Shantell Sans" pitchFamily="2" charset="0"/>
                <a:cs typeface="Shantell Sans" pitchFamily="2" charset="0"/>
              </a:rPr>
              <a:t>Planning Problems (Tactical Functions)</a:t>
            </a:r>
          </a:p>
          <a:p>
            <a:pPr algn="ctr"/>
            <a:r>
              <a:rPr lang="en-CA" sz="1500" dirty="0">
                <a:solidFill>
                  <a:schemeClr val="tx1"/>
                </a:solidFill>
                <a:latin typeface="Shantell Sans" pitchFamily="2" charset="0"/>
                <a:cs typeface="Shantell Sans" pitchFamily="2" charset="0"/>
              </a:rPr>
              <a:t>(e.g., motion planning, emergency vehicle dispatching and routing, patient admission scheduling, surgery scheduling and crew scheduling)</a:t>
            </a:r>
          </a:p>
        </p:txBody>
      </p:sp>
      <p:sp>
        <p:nvSpPr>
          <p:cNvPr id="15" name="Rectangle 14">
            <a:extLst>
              <a:ext uri="{FF2B5EF4-FFF2-40B4-BE49-F238E27FC236}">
                <a16:creationId xmlns:a16="http://schemas.microsoft.com/office/drawing/2014/main" id="{A07CCBD9-3E5D-5F20-4AC5-7754D06A690D}"/>
              </a:ext>
            </a:extLst>
          </p:cNvPr>
          <p:cNvSpPr/>
          <p:nvPr/>
        </p:nvSpPr>
        <p:spPr>
          <a:xfrm>
            <a:off x="1432758" y="1898381"/>
            <a:ext cx="7230120" cy="1627166"/>
          </a:xfrm>
          <a:prstGeom prst="rect">
            <a:avLst/>
          </a:prstGeom>
          <a:solidFill>
            <a:srgbClr val="C5D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600"/>
              </a:spcBef>
              <a:spcAft>
                <a:spcPts val="600"/>
              </a:spcAft>
            </a:pPr>
            <a:r>
              <a:rPr lang="en-CA" sz="1500" b="1" dirty="0">
                <a:solidFill>
                  <a:schemeClr val="tx1"/>
                </a:solidFill>
                <a:latin typeface="Shantell Sans" pitchFamily="2" charset="0"/>
                <a:cs typeface="Shantell Sans" pitchFamily="2" charset="0"/>
              </a:rPr>
              <a:t>Design Problems (Strategic Functions)</a:t>
            </a:r>
          </a:p>
          <a:p>
            <a:pPr algn="ctr"/>
            <a:r>
              <a:rPr lang="en-CA" sz="1500" dirty="0">
                <a:solidFill>
                  <a:schemeClr val="tx1"/>
                </a:solidFill>
                <a:latin typeface="Shantell Sans" pitchFamily="2" charset="0"/>
                <a:cs typeface="Shantell Sans" pitchFamily="2" charset="0"/>
              </a:rPr>
              <a:t>(e.g., vehicle design, class scheduling, asset allocation, resource planning, assembly line balancing, inventory management, mobility-as-a-service bundling, flight scheduling and political districting)</a:t>
            </a:r>
          </a:p>
        </p:txBody>
      </p:sp>
      <p:sp>
        <p:nvSpPr>
          <p:cNvPr id="16" name="TextBox 15">
            <a:extLst>
              <a:ext uri="{FF2B5EF4-FFF2-40B4-BE49-F238E27FC236}">
                <a16:creationId xmlns:a16="http://schemas.microsoft.com/office/drawing/2014/main" id="{34B27563-C860-F354-FBF5-4A30A6612F9B}"/>
              </a:ext>
            </a:extLst>
          </p:cNvPr>
          <p:cNvSpPr txBox="1"/>
          <p:nvPr/>
        </p:nvSpPr>
        <p:spPr>
          <a:xfrm>
            <a:off x="412411" y="1887831"/>
            <a:ext cx="619080" cy="337913"/>
          </a:xfrm>
          <a:prstGeom prst="rect">
            <a:avLst/>
          </a:prstGeom>
          <a:noFill/>
        </p:spPr>
        <p:txBody>
          <a:bodyPr wrap="none" rtlCol="0">
            <a:spAutoFit/>
          </a:bodyPr>
          <a:lstStyle/>
          <a:p>
            <a:pPr algn="ctr"/>
            <a:r>
              <a:rPr lang="en-CA" sz="1500" dirty="0">
                <a:latin typeface="Shantell Sans" pitchFamily="2" charset="0"/>
                <a:cs typeface="Shantell Sans" pitchFamily="2" charset="0"/>
              </a:rPr>
              <a:t>High</a:t>
            </a:r>
          </a:p>
        </p:txBody>
      </p:sp>
      <p:sp>
        <p:nvSpPr>
          <p:cNvPr id="17" name="TextBox 16">
            <a:extLst>
              <a:ext uri="{FF2B5EF4-FFF2-40B4-BE49-F238E27FC236}">
                <a16:creationId xmlns:a16="http://schemas.microsoft.com/office/drawing/2014/main" id="{98008DEF-A5B7-F19B-7313-F92EB496BD48}"/>
              </a:ext>
            </a:extLst>
          </p:cNvPr>
          <p:cNvSpPr txBox="1"/>
          <p:nvPr/>
        </p:nvSpPr>
        <p:spPr>
          <a:xfrm>
            <a:off x="451875" y="6367198"/>
            <a:ext cx="574196" cy="337913"/>
          </a:xfrm>
          <a:prstGeom prst="rect">
            <a:avLst/>
          </a:prstGeom>
          <a:noFill/>
        </p:spPr>
        <p:txBody>
          <a:bodyPr wrap="none" rtlCol="0">
            <a:spAutoFit/>
          </a:bodyPr>
          <a:lstStyle/>
          <a:p>
            <a:pPr algn="ctr"/>
            <a:r>
              <a:rPr lang="en-CA" sz="1500" dirty="0">
                <a:latin typeface="Shantell Sans" pitchFamily="2" charset="0"/>
                <a:cs typeface="Shantell Sans" pitchFamily="2" charset="0"/>
              </a:rPr>
              <a:t>Low</a:t>
            </a:r>
          </a:p>
        </p:txBody>
      </p:sp>
      <p:sp>
        <p:nvSpPr>
          <p:cNvPr id="18" name="TextBox 17">
            <a:extLst>
              <a:ext uri="{FF2B5EF4-FFF2-40B4-BE49-F238E27FC236}">
                <a16:creationId xmlns:a16="http://schemas.microsoft.com/office/drawing/2014/main" id="{5FDAC951-0A1C-4B92-424C-2682A0F51B01}"/>
              </a:ext>
            </a:extLst>
          </p:cNvPr>
          <p:cNvSpPr txBox="1"/>
          <p:nvPr/>
        </p:nvSpPr>
        <p:spPr>
          <a:xfrm>
            <a:off x="9023378" y="1881923"/>
            <a:ext cx="3058175" cy="337913"/>
          </a:xfrm>
          <a:prstGeom prst="rect">
            <a:avLst/>
          </a:prstGeom>
          <a:noFill/>
        </p:spPr>
        <p:txBody>
          <a:bodyPr wrap="square" rtlCol="0">
            <a:spAutoFit/>
          </a:bodyPr>
          <a:lstStyle/>
          <a:p>
            <a:pPr algn="ctr"/>
            <a:r>
              <a:rPr lang="en-CA" sz="1500" dirty="0">
                <a:latin typeface="Shantell Sans" pitchFamily="2" charset="0"/>
                <a:cs typeface="Shantell Sans" pitchFamily="2" charset="0"/>
              </a:rPr>
              <a:t>Long &amp; Infrequent (min.-days)</a:t>
            </a:r>
          </a:p>
        </p:txBody>
      </p:sp>
      <p:sp>
        <p:nvSpPr>
          <p:cNvPr id="19" name="TextBox 18">
            <a:extLst>
              <a:ext uri="{FF2B5EF4-FFF2-40B4-BE49-F238E27FC236}">
                <a16:creationId xmlns:a16="http://schemas.microsoft.com/office/drawing/2014/main" id="{E7AE1BB4-638F-158C-AF88-C706A13B3A46}"/>
              </a:ext>
            </a:extLst>
          </p:cNvPr>
          <p:cNvSpPr txBox="1"/>
          <p:nvPr/>
        </p:nvSpPr>
        <p:spPr>
          <a:xfrm>
            <a:off x="9023378" y="6324600"/>
            <a:ext cx="2863821" cy="337913"/>
          </a:xfrm>
          <a:prstGeom prst="rect">
            <a:avLst/>
          </a:prstGeom>
          <a:noFill/>
        </p:spPr>
        <p:txBody>
          <a:bodyPr wrap="square" rtlCol="0">
            <a:spAutoFit/>
          </a:bodyPr>
          <a:lstStyle/>
          <a:p>
            <a:pPr algn="ctr"/>
            <a:r>
              <a:rPr lang="en-CA" sz="1500" dirty="0">
                <a:latin typeface="Shantell Sans" pitchFamily="2" charset="0"/>
                <a:cs typeface="Shantell Sans" pitchFamily="2" charset="0"/>
              </a:rPr>
              <a:t>Short &amp; Continuous (</a:t>
            </a:r>
            <a:r>
              <a:rPr lang="en-CA" sz="1500" dirty="0" err="1">
                <a:latin typeface="Shantell Sans" pitchFamily="2" charset="0"/>
                <a:cs typeface="Shantell Sans" pitchFamily="2" charset="0"/>
              </a:rPr>
              <a:t>ms</a:t>
            </a:r>
            <a:r>
              <a:rPr lang="en-CA" sz="1500" dirty="0">
                <a:latin typeface="Shantell Sans" pitchFamily="2" charset="0"/>
                <a:cs typeface="Shantell Sans" pitchFamily="2" charset="0"/>
              </a:rPr>
              <a:t>-s)</a:t>
            </a:r>
          </a:p>
        </p:txBody>
      </p:sp>
      <p:sp>
        <p:nvSpPr>
          <p:cNvPr id="20" name="TextBox 19">
            <a:extLst>
              <a:ext uri="{FF2B5EF4-FFF2-40B4-BE49-F238E27FC236}">
                <a16:creationId xmlns:a16="http://schemas.microsoft.com/office/drawing/2014/main" id="{331873A1-1AA8-ED03-081F-F53B9C3A8EF5}"/>
              </a:ext>
            </a:extLst>
          </p:cNvPr>
          <p:cNvSpPr txBox="1"/>
          <p:nvPr/>
        </p:nvSpPr>
        <p:spPr>
          <a:xfrm>
            <a:off x="9037029" y="4079841"/>
            <a:ext cx="3154969" cy="337913"/>
          </a:xfrm>
          <a:prstGeom prst="rect">
            <a:avLst/>
          </a:prstGeom>
          <a:noFill/>
        </p:spPr>
        <p:txBody>
          <a:bodyPr wrap="square" rtlCol="0">
            <a:spAutoFit/>
          </a:bodyPr>
          <a:lstStyle/>
          <a:p>
            <a:pPr algn="ctr"/>
            <a:r>
              <a:rPr lang="en-CA" sz="1500" dirty="0">
                <a:latin typeface="Shantell Sans" pitchFamily="2" charset="0"/>
                <a:cs typeface="Shantell Sans" pitchFamily="2" charset="0"/>
              </a:rPr>
              <a:t>Medium &amp; Intermittent (s-min.)</a:t>
            </a:r>
          </a:p>
        </p:txBody>
      </p:sp>
      <p:sp>
        <p:nvSpPr>
          <p:cNvPr id="21" name="TextBox 20">
            <a:extLst>
              <a:ext uri="{FF2B5EF4-FFF2-40B4-BE49-F238E27FC236}">
                <a16:creationId xmlns:a16="http://schemas.microsoft.com/office/drawing/2014/main" id="{AB47C1D3-3CB5-C227-592F-0B253050855F}"/>
              </a:ext>
            </a:extLst>
          </p:cNvPr>
          <p:cNvSpPr txBox="1"/>
          <p:nvPr/>
        </p:nvSpPr>
        <p:spPr>
          <a:xfrm>
            <a:off x="126940" y="4079858"/>
            <a:ext cx="930063" cy="337913"/>
          </a:xfrm>
          <a:prstGeom prst="rect">
            <a:avLst/>
          </a:prstGeom>
          <a:noFill/>
        </p:spPr>
        <p:txBody>
          <a:bodyPr wrap="none" rtlCol="0">
            <a:spAutoFit/>
          </a:bodyPr>
          <a:lstStyle/>
          <a:p>
            <a:pPr algn="ctr"/>
            <a:r>
              <a:rPr lang="en-CA" sz="1500" dirty="0">
                <a:latin typeface="Shantell Sans" pitchFamily="2" charset="0"/>
                <a:cs typeface="Shantell Sans" pitchFamily="2" charset="0"/>
              </a:rPr>
              <a:t>Medium</a:t>
            </a:r>
          </a:p>
        </p:txBody>
      </p:sp>
    </p:spTree>
    <p:extLst>
      <p:ext uri="{BB962C8B-B14F-4D97-AF65-F5344CB8AC3E}">
        <p14:creationId xmlns:p14="http://schemas.microsoft.com/office/powerpoint/2010/main" val="3659534915"/>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8C897C-3E29-C72F-9C70-D77405F703F8}"/>
            </a:ext>
          </a:extLst>
        </p:cNvPr>
        <p:cNvGrpSpPr/>
        <p:nvPr/>
      </p:nvGrpSpPr>
      <p:grpSpPr>
        <a:xfrm>
          <a:off x="0" y="0"/>
          <a:ext cx="0" cy="0"/>
          <a:chOff x="0" y="0"/>
          <a:chExt cx="0" cy="0"/>
        </a:xfrm>
      </p:grpSpPr>
      <p:sp>
        <p:nvSpPr>
          <p:cNvPr id="7" name="Rectangle 2">
            <a:extLst>
              <a:ext uri="{FF2B5EF4-FFF2-40B4-BE49-F238E27FC236}">
                <a16:creationId xmlns:a16="http://schemas.microsoft.com/office/drawing/2014/main" id="{695B770F-595C-99D5-45AD-412328E7A980}"/>
              </a:ext>
            </a:extLst>
          </p:cNvPr>
          <p:cNvSpPr txBox="1">
            <a:spLocks/>
          </p:cNvSpPr>
          <p:nvPr/>
        </p:nvSpPr>
        <p:spPr>
          <a:xfrm>
            <a:off x="0" y="22779"/>
            <a:ext cx="10861675" cy="603488"/>
          </a:xfrm>
          <a:prstGeom prst="rect">
            <a:avLst/>
          </a:prstGeom>
          <a:solidFill>
            <a:srgbClr val="2DA2B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indent="85725" algn="l"/>
            <a:r>
              <a:rPr lang="en-US" sz="3600" b="1" dirty="0">
                <a:solidFill>
                  <a:schemeClr val="tx1"/>
                </a:solidFill>
                <a:latin typeface="Garamond" panose="02020404030301010803" pitchFamily="18" charset="0"/>
              </a:rPr>
              <a:t>Outline</a:t>
            </a:r>
          </a:p>
        </p:txBody>
      </p:sp>
      <p:sp>
        <p:nvSpPr>
          <p:cNvPr id="6" name="Text Box 12">
            <a:extLst>
              <a:ext uri="{FF2B5EF4-FFF2-40B4-BE49-F238E27FC236}">
                <a16:creationId xmlns:a16="http://schemas.microsoft.com/office/drawing/2014/main" id="{4CCE4E63-3DD9-CAE4-53CE-32F66396F8C2}"/>
              </a:ext>
            </a:extLst>
          </p:cNvPr>
          <p:cNvSpPr txBox="1">
            <a:spLocks noChangeArrowheads="1"/>
          </p:cNvSpPr>
          <p:nvPr/>
        </p:nvSpPr>
        <p:spPr bwMode="auto">
          <a:xfrm>
            <a:off x="0" y="649330"/>
            <a:ext cx="12192000" cy="3272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sz="2400">
                <a:solidFill>
                  <a:schemeClr val="tx1"/>
                </a:solidFill>
                <a:latin typeface="Georgia" pitchFamily="18" charset="0"/>
              </a:defRPr>
            </a:lvl1pPr>
            <a:lvl2pPr marL="742950" indent="-285750">
              <a:defRPr sz="2400">
                <a:solidFill>
                  <a:schemeClr val="tx1"/>
                </a:solidFill>
                <a:latin typeface="Georgia" pitchFamily="18" charset="0"/>
              </a:defRPr>
            </a:lvl2pPr>
            <a:lvl3pPr marL="1143000" indent="-228600">
              <a:defRPr sz="2400">
                <a:solidFill>
                  <a:schemeClr val="tx1"/>
                </a:solidFill>
                <a:latin typeface="Georgia" pitchFamily="18" charset="0"/>
              </a:defRPr>
            </a:lvl3pPr>
            <a:lvl4pPr marL="1600200" indent="-228600">
              <a:defRPr sz="2400">
                <a:solidFill>
                  <a:schemeClr val="tx1"/>
                </a:solidFill>
                <a:latin typeface="Georgia" pitchFamily="18" charset="0"/>
              </a:defRPr>
            </a:lvl4pPr>
            <a:lvl5pPr marL="2057400" indent="-228600">
              <a:defRPr sz="2400">
                <a:solidFill>
                  <a:schemeClr val="tx1"/>
                </a:solidFill>
                <a:latin typeface="Georgia" pitchFamily="18" charset="0"/>
              </a:defRPr>
            </a:lvl5pPr>
            <a:lvl6pPr marL="2514600" indent="-228600"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eaLnBrk="0" fontAlgn="base" hangingPunct="0">
              <a:lnSpc>
                <a:spcPct val="110000"/>
              </a:lnSpc>
              <a:spcBef>
                <a:spcPct val="10000"/>
              </a:spcBef>
              <a:spcAft>
                <a:spcPct val="10000"/>
              </a:spcAft>
              <a:defRPr sz="2400">
                <a:solidFill>
                  <a:schemeClr val="tx1"/>
                </a:solidFill>
                <a:latin typeface="Georgia" pitchFamily="18" charset="0"/>
              </a:defRPr>
            </a:lvl9pPr>
          </a:lstStyle>
          <a:p>
            <a:pPr eaLnBrk="1" hangingPunct="1">
              <a:lnSpc>
                <a:spcPct val="130000"/>
              </a:lnSpc>
              <a:spcBef>
                <a:spcPts val="600"/>
              </a:spcBef>
              <a:spcAft>
                <a:spcPts val="600"/>
              </a:spcAft>
              <a:buFontTx/>
              <a:buChar char="•"/>
            </a:pPr>
            <a:r>
              <a:rPr lang="en-US" sz="2600" dirty="0">
                <a:solidFill>
                  <a:schemeClr val="bg1">
                    <a:lumMod val="50000"/>
                  </a:schemeClr>
                </a:solidFill>
                <a:latin typeface="Garamond" panose="02020404030301010803" pitchFamily="18" charset="0"/>
                <a:cs typeface="Times New Roman" pitchFamily="18" charset="0"/>
              </a:rPr>
              <a:t>Basic Ingredients of Optimization Problems</a:t>
            </a:r>
          </a:p>
          <a:p>
            <a:pPr eaLnBrk="1" hangingPunct="1">
              <a:lnSpc>
                <a:spcPct val="130000"/>
              </a:lnSpc>
              <a:spcBef>
                <a:spcPts val="600"/>
              </a:spcBef>
              <a:spcAft>
                <a:spcPts val="600"/>
              </a:spcAft>
              <a:buFontTx/>
              <a:buChar char="•"/>
            </a:pPr>
            <a:r>
              <a:rPr lang="en-US" sz="2600" dirty="0">
                <a:solidFill>
                  <a:schemeClr val="bg1">
                    <a:lumMod val="50000"/>
                  </a:schemeClr>
                </a:solidFill>
                <a:latin typeface="Garamond" panose="02020404030301010803" pitchFamily="18" charset="0"/>
                <a:cs typeface="Times New Roman" pitchFamily="18" charset="0"/>
              </a:rPr>
              <a:t>Classifying Optimization Problems</a:t>
            </a:r>
          </a:p>
          <a:p>
            <a:pPr eaLnBrk="1" hangingPunct="1">
              <a:lnSpc>
                <a:spcPct val="130000"/>
              </a:lnSpc>
              <a:spcBef>
                <a:spcPts val="600"/>
              </a:spcBef>
              <a:spcAft>
                <a:spcPts val="600"/>
              </a:spcAft>
              <a:buFontTx/>
              <a:buChar char="•"/>
            </a:pPr>
            <a:r>
              <a:rPr lang="en-US" sz="2600" b="1" u="sng" dirty="0">
                <a:latin typeface="Garamond" panose="02020404030301010803" pitchFamily="18" charset="0"/>
                <a:cs typeface="Times New Roman" pitchFamily="18" charset="0"/>
              </a:rPr>
              <a:t>Classifying Search and Optimization Algorithms</a:t>
            </a:r>
          </a:p>
          <a:p>
            <a:pPr eaLnBrk="1" hangingPunct="1">
              <a:lnSpc>
                <a:spcPct val="130000"/>
              </a:lnSpc>
              <a:spcBef>
                <a:spcPts val="600"/>
              </a:spcBef>
              <a:spcAft>
                <a:spcPts val="600"/>
              </a:spcAft>
              <a:buFontTx/>
              <a:buChar char="•"/>
            </a:pPr>
            <a:r>
              <a:rPr lang="en-US" sz="2600" dirty="0">
                <a:latin typeface="Garamond" panose="02020404030301010803" pitchFamily="18" charset="0"/>
                <a:cs typeface="Times New Roman" pitchFamily="18" charset="0"/>
              </a:rPr>
              <a:t>Heuristics and Metaheuristics</a:t>
            </a:r>
          </a:p>
          <a:p>
            <a:pPr eaLnBrk="1" hangingPunct="1">
              <a:lnSpc>
                <a:spcPct val="130000"/>
              </a:lnSpc>
              <a:spcBef>
                <a:spcPts val="600"/>
              </a:spcBef>
              <a:spcAft>
                <a:spcPts val="600"/>
              </a:spcAft>
              <a:buFontTx/>
              <a:buChar char="•"/>
            </a:pPr>
            <a:r>
              <a:rPr lang="en-US" sz="2600" dirty="0">
                <a:latin typeface="Garamond" panose="02020404030301010803" pitchFamily="18" charset="0"/>
                <a:cs typeface="Times New Roman" pitchFamily="18" charset="0"/>
              </a:rPr>
              <a:t>The Search Dilemma</a:t>
            </a:r>
            <a:endParaRPr lang="en-CA" sz="2600" dirty="0">
              <a:latin typeface="Garamond" panose="02020404030301010803" pitchFamily="18" charset="0"/>
              <a:cs typeface="Times New Roman" pitchFamily="18" charset="0"/>
            </a:endParaRPr>
          </a:p>
        </p:txBody>
      </p:sp>
    </p:spTree>
    <p:extLst>
      <p:ext uri="{BB962C8B-B14F-4D97-AF65-F5344CB8AC3E}">
        <p14:creationId xmlns:p14="http://schemas.microsoft.com/office/powerpoint/2010/main" val="4178656555"/>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CABB18-21F4-EB1F-AF5F-6F95B61A3CDA}"/>
            </a:ext>
          </a:extLst>
        </p:cNvPr>
        <p:cNvGrpSpPr/>
        <p:nvPr/>
      </p:nvGrpSpPr>
      <p:grpSpPr>
        <a:xfrm>
          <a:off x="0" y="0"/>
          <a:ext cx="0" cy="0"/>
          <a:chOff x="0" y="0"/>
          <a:chExt cx="0" cy="0"/>
        </a:xfrm>
      </p:grpSpPr>
      <p:sp>
        <p:nvSpPr>
          <p:cNvPr id="12" name="Rectangle 2">
            <a:extLst>
              <a:ext uri="{FF2B5EF4-FFF2-40B4-BE49-F238E27FC236}">
                <a16:creationId xmlns:a16="http://schemas.microsoft.com/office/drawing/2014/main" id="{91C6633E-ABA9-CB42-15B2-95B9DEC2C471}"/>
              </a:ext>
            </a:extLst>
          </p:cNvPr>
          <p:cNvSpPr txBox="1">
            <a:spLocks/>
          </p:cNvSpPr>
          <p:nvPr/>
        </p:nvSpPr>
        <p:spPr>
          <a:xfrm>
            <a:off x="0" y="734"/>
            <a:ext cx="10668000" cy="651363"/>
          </a:xfrm>
          <a:prstGeom prst="rect">
            <a:avLst/>
          </a:prstGeom>
          <a:no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algn="l"/>
            <a:r>
              <a:rPr lang="en-US" sz="3600" b="1" dirty="0">
                <a:solidFill>
                  <a:schemeClr val="tx1"/>
                </a:solidFill>
                <a:latin typeface="Garamond" panose="02020404030301010803" pitchFamily="18" charset="0"/>
              </a:rPr>
              <a:t>Classifying Search and Optimization Algorithms</a:t>
            </a:r>
          </a:p>
        </p:txBody>
      </p:sp>
      <p:sp>
        <p:nvSpPr>
          <p:cNvPr id="7" name="Text Placeholder 3">
            <a:extLst>
              <a:ext uri="{FF2B5EF4-FFF2-40B4-BE49-F238E27FC236}">
                <a16:creationId xmlns:a16="http://schemas.microsoft.com/office/drawing/2014/main" id="{ED90D035-7872-1BAC-7F4B-BCAA407F70E5}"/>
              </a:ext>
            </a:extLst>
          </p:cNvPr>
          <p:cNvSpPr txBox="1">
            <a:spLocks/>
          </p:cNvSpPr>
          <p:nvPr/>
        </p:nvSpPr>
        <p:spPr>
          <a:xfrm>
            <a:off x="11465" y="720397"/>
            <a:ext cx="12115800" cy="448160"/>
          </a:xfrm>
          <a:prstGeom prst="rect">
            <a:avLst/>
          </a:prstGeom>
        </p:spPr>
        <p:txBody>
          <a:bodyPr vert="horz" lIns="0" tIns="0" rIns="0" bIns="0" rtlCol="0" anchor="b" anchorCtr="0">
            <a:noAutofit/>
          </a:bodyPr>
          <a:lstStyle>
            <a:lvl1pPr marL="228600" indent="-228600" algn="l" defTabSz="914400" rtl="0" eaLnBrk="1" latinLnBrk="0" hangingPunct="1">
              <a:lnSpc>
                <a:spcPct val="90000"/>
              </a:lnSpc>
              <a:spcBef>
                <a:spcPts val="600"/>
              </a:spcBef>
              <a:buSzPct val="110000"/>
              <a:buFont typeface="Wingdings" panose="05000000000000000000" pitchFamily="2" charset="2"/>
              <a:buNone/>
              <a:defRPr lang="en-US" sz="1600" b="0" kern="1200" cap="all" baseline="0" dirty="0">
                <a:solidFill>
                  <a:schemeClr val="accent3"/>
                </a:solidFill>
                <a:latin typeface="+mj-lt"/>
                <a:ea typeface="+mn-ea"/>
                <a:cs typeface="+mn-cs"/>
              </a:defRPr>
            </a:lvl1pPr>
            <a:lvl2pPr marL="571500" indent="-228600" algn="l" defTabSz="914400" rtl="0" eaLnBrk="1" latinLnBrk="0" hangingPunct="1">
              <a:lnSpc>
                <a:spcPct val="90000"/>
              </a:lnSpc>
              <a:spcBef>
                <a:spcPts val="600"/>
              </a:spcBef>
              <a:buSzPct val="90000"/>
              <a:buFont typeface="Courier New" panose="02070309020205020404" pitchFamily="49" charset="0"/>
              <a:buChar char="o"/>
              <a:defRPr sz="1600" kern="1200">
                <a:solidFill>
                  <a:schemeClr val="accent3"/>
                </a:solidFill>
                <a:latin typeface="+mn-lt"/>
                <a:ea typeface="+mn-ea"/>
                <a:cs typeface="+mn-cs"/>
              </a:defRPr>
            </a:lvl2pPr>
            <a:lvl3pPr marL="914400" indent="-228600" algn="l" defTabSz="914400" rtl="0" eaLnBrk="1" latinLnBrk="0" hangingPunct="1">
              <a:lnSpc>
                <a:spcPct val="90000"/>
              </a:lnSpc>
              <a:spcBef>
                <a:spcPts val="600"/>
              </a:spcBef>
              <a:buSzPct val="90000"/>
              <a:buFont typeface="Arial" panose="020B0604020202020204" pitchFamily="34" charset="0"/>
              <a:buChar char="•"/>
              <a:tabLst/>
              <a:defRPr sz="1600" kern="1200">
                <a:solidFill>
                  <a:schemeClr val="accent3"/>
                </a:solidFill>
                <a:latin typeface="+mn-lt"/>
                <a:ea typeface="+mn-ea"/>
                <a:cs typeface="+mn-cs"/>
              </a:defRPr>
            </a:lvl3pPr>
            <a:lvl4pPr marL="1257300" indent="-228600" algn="l" defTabSz="914400" rtl="0" eaLnBrk="1" latinLnBrk="0" hangingPunct="1">
              <a:lnSpc>
                <a:spcPct val="90000"/>
              </a:lnSpc>
              <a:spcBef>
                <a:spcPts val="600"/>
              </a:spcBef>
              <a:buSzPct val="90000"/>
              <a:buFont typeface="Arial" panose="020B0604020202020204" pitchFamily="34" charset="0"/>
              <a:buChar char="•"/>
              <a:defRPr sz="1600" kern="1200">
                <a:solidFill>
                  <a:schemeClr val="accent3"/>
                </a:solidFill>
                <a:latin typeface="+mn-lt"/>
                <a:ea typeface="+mn-ea"/>
                <a:cs typeface="+mn-cs"/>
              </a:defRPr>
            </a:lvl4pPr>
            <a:lvl5pPr marL="1600200" indent="-228600" algn="l" defTabSz="914400" rtl="0" eaLnBrk="1" latinLnBrk="0" hangingPunct="1">
              <a:lnSpc>
                <a:spcPct val="90000"/>
              </a:lnSpc>
              <a:spcBef>
                <a:spcPts val="600"/>
              </a:spcBef>
              <a:buSzPct val="90000"/>
              <a:buFont typeface="Arial" panose="020B0604020202020204" pitchFamily="34" charset="0"/>
              <a:buChar char="•"/>
              <a:defRPr sz="1600" kern="1200">
                <a:solidFill>
                  <a:schemeClr val="accent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2575" indent="-225425" eaLnBrk="0" hangingPunct="0">
              <a:lnSpc>
                <a:spcPct val="130000"/>
              </a:lnSpc>
              <a:spcBef>
                <a:spcPts val="1200"/>
              </a:spcBef>
              <a:spcAft>
                <a:spcPts val="1200"/>
              </a:spcAft>
              <a:buFont typeface="Arial" panose="020B0604020202020204" pitchFamily="34" charset="0"/>
              <a:buChar char="•"/>
              <a:defRPr/>
            </a:pPr>
            <a:r>
              <a:rPr lang="en-US" sz="2800" b="1" cap="none" dirty="0">
                <a:solidFill>
                  <a:schemeClr val="tx1"/>
                </a:solidFill>
                <a:latin typeface="Garamond" panose="02020404030301010803" pitchFamily="18" charset="0"/>
              </a:rPr>
              <a:t>Local vs. global search algorithms</a:t>
            </a:r>
            <a:endParaRPr lang="en-CA" sz="2800" b="1" cap="none" dirty="0">
              <a:solidFill>
                <a:schemeClr val="tx1"/>
              </a:solidFill>
              <a:latin typeface="Garamond" panose="02020404030301010803" pitchFamily="18" charset="0"/>
            </a:endParaRPr>
          </a:p>
        </p:txBody>
      </p:sp>
      <p:sp>
        <p:nvSpPr>
          <p:cNvPr id="22" name="TextBox 21">
            <a:extLst>
              <a:ext uri="{FF2B5EF4-FFF2-40B4-BE49-F238E27FC236}">
                <a16:creationId xmlns:a16="http://schemas.microsoft.com/office/drawing/2014/main" id="{CF124F57-6EA9-3942-4ADD-6920B92AB55C}"/>
              </a:ext>
            </a:extLst>
          </p:cNvPr>
          <p:cNvSpPr txBox="1"/>
          <p:nvPr/>
        </p:nvSpPr>
        <p:spPr>
          <a:xfrm>
            <a:off x="228599" y="1236857"/>
            <a:ext cx="5819755" cy="4533742"/>
          </a:xfrm>
          <a:prstGeom prst="rect">
            <a:avLst/>
          </a:prstGeom>
          <a:noFill/>
        </p:spPr>
        <p:txBody>
          <a:bodyPr wrap="square">
            <a:spAutoFit/>
          </a:bodyPr>
          <a:lstStyle/>
          <a:p>
            <a:pPr marL="292100" indent="-292100" algn="just">
              <a:lnSpc>
                <a:spcPct val="130000"/>
              </a:lnSpc>
              <a:spcBef>
                <a:spcPts val="600"/>
              </a:spcBef>
              <a:spcAft>
                <a:spcPts val="600"/>
              </a:spcAft>
              <a:buFont typeface="Georgia" pitchFamily="18" charset="0"/>
              <a:buChar char="◊"/>
              <a:defRPr/>
            </a:pPr>
            <a:r>
              <a:rPr lang="en-US" b="1" dirty="0">
                <a:latin typeface="+mj-lt"/>
                <a:ea typeface="PMingLiU" pitchFamily="18" charset="-120"/>
                <a:cs typeface="Arial" charset="0"/>
              </a:rPr>
              <a:t>Local search </a:t>
            </a:r>
            <a:r>
              <a:rPr lang="en-US" dirty="0">
                <a:latin typeface="+mj-lt"/>
                <a:ea typeface="PMingLiU" pitchFamily="18" charset="-120"/>
                <a:cs typeface="Arial" charset="0"/>
              </a:rPr>
              <a:t>uses only local information about the search space surrounding the current solution to produce new solutions. Since only local information is used, local search algorithms (also known as local optimizers) locate local optima (which may or may not be global optima).</a:t>
            </a:r>
          </a:p>
          <a:p>
            <a:pPr marL="292100" indent="-292100" algn="just">
              <a:lnSpc>
                <a:spcPct val="130000"/>
              </a:lnSpc>
              <a:spcBef>
                <a:spcPts val="600"/>
              </a:spcBef>
              <a:spcAft>
                <a:spcPts val="600"/>
              </a:spcAft>
              <a:buFont typeface="Georgia" pitchFamily="18" charset="0"/>
              <a:buChar char="◊"/>
              <a:defRPr/>
            </a:pPr>
            <a:r>
              <a:rPr lang="en-US" b="1" dirty="0">
                <a:latin typeface="+mj-lt"/>
                <a:ea typeface="PMingLiU" pitchFamily="18" charset="-120"/>
                <a:cs typeface="Arial" charset="0"/>
              </a:rPr>
              <a:t>Global search </a:t>
            </a:r>
            <a:r>
              <a:rPr lang="en-US" dirty="0">
                <a:latin typeface="+mj-lt"/>
                <a:ea typeface="PMingLiU" pitchFamily="18" charset="-120"/>
                <a:cs typeface="Arial" charset="0"/>
              </a:rPr>
              <a:t>uses more information about the search space to locate global optima.</a:t>
            </a:r>
          </a:p>
        </p:txBody>
      </p:sp>
      <p:pic>
        <p:nvPicPr>
          <p:cNvPr id="24" name="Picture 23">
            <a:extLst>
              <a:ext uri="{FF2B5EF4-FFF2-40B4-BE49-F238E27FC236}">
                <a16:creationId xmlns:a16="http://schemas.microsoft.com/office/drawing/2014/main" id="{79E502D7-5D4C-9997-60F5-EE39869E51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30947" y="1446694"/>
            <a:ext cx="5996317" cy="5398606"/>
          </a:xfrm>
          <a:prstGeom prst="rect">
            <a:avLst/>
          </a:prstGeom>
        </p:spPr>
      </p:pic>
    </p:spTree>
    <p:extLst>
      <p:ext uri="{BB962C8B-B14F-4D97-AF65-F5344CB8AC3E}">
        <p14:creationId xmlns:p14="http://schemas.microsoft.com/office/powerpoint/2010/main" val="3590707574"/>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6" name="Rectangle 5"/>
          <p:cNvSpPr>
            <a:spLocks noChangeArrowheads="1"/>
          </p:cNvSpPr>
          <p:nvPr/>
        </p:nvSpPr>
        <p:spPr bwMode="auto">
          <a:xfrm>
            <a:off x="4505617" y="1336634"/>
            <a:ext cx="2585964" cy="498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b="1" dirty="0">
                <a:latin typeface="Garamond" panose="02020404030301010803" pitchFamily="18" charset="0"/>
              </a:rPr>
              <a:t>Search Algorithms</a:t>
            </a:r>
          </a:p>
        </p:txBody>
      </p:sp>
      <p:sp>
        <p:nvSpPr>
          <p:cNvPr id="7" name="Rectangle 6"/>
          <p:cNvSpPr>
            <a:spLocks noChangeArrowheads="1"/>
          </p:cNvSpPr>
          <p:nvPr/>
        </p:nvSpPr>
        <p:spPr bwMode="auto">
          <a:xfrm>
            <a:off x="1219200" y="2886801"/>
            <a:ext cx="3276600" cy="49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b="1" dirty="0">
                <a:latin typeface="Garamond" panose="02020404030301010803" pitchFamily="18" charset="0"/>
              </a:rPr>
              <a:t>Deterministic Search</a:t>
            </a:r>
          </a:p>
        </p:txBody>
      </p:sp>
      <p:sp>
        <p:nvSpPr>
          <p:cNvPr id="12" name="Rectangle 11"/>
          <p:cNvSpPr>
            <a:spLocks noChangeArrowheads="1"/>
          </p:cNvSpPr>
          <p:nvPr/>
        </p:nvSpPr>
        <p:spPr bwMode="auto">
          <a:xfrm>
            <a:off x="7749870" y="2886800"/>
            <a:ext cx="2460930" cy="498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b="1" dirty="0">
                <a:latin typeface="Garamond" panose="02020404030301010803" pitchFamily="18" charset="0"/>
              </a:rPr>
              <a:t>Stochastic Search</a:t>
            </a:r>
          </a:p>
        </p:txBody>
      </p:sp>
      <p:cxnSp>
        <p:nvCxnSpPr>
          <p:cNvPr id="17" name="Curved Connector 16"/>
          <p:cNvCxnSpPr>
            <a:stCxn id="8196" idx="2"/>
            <a:endCxn id="7" idx="0"/>
          </p:cNvCxnSpPr>
          <p:nvPr/>
        </p:nvCxnSpPr>
        <p:spPr>
          <a:xfrm rot="5400000">
            <a:off x="3814840" y="912858"/>
            <a:ext cx="1016603" cy="2931282"/>
          </a:xfrm>
          <a:prstGeom prst="curvedConnector3">
            <a:avLst>
              <a:gd name="adj1" fmla="val 50000"/>
            </a:avLst>
          </a:prstGeom>
          <a:ln w="19050">
            <a:solidFill>
              <a:srgbClr val="C00000"/>
            </a:solidFill>
            <a:tailEnd type="stealth"/>
          </a:ln>
        </p:spPr>
        <p:style>
          <a:lnRef idx="1">
            <a:schemeClr val="accent1"/>
          </a:lnRef>
          <a:fillRef idx="0">
            <a:schemeClr val="accent1"/>
          </a:fillRef>
          <a:effectRef idx="0">
            <a:schemeClr val="accent1"/>
          </a:effectRef>
          <a:fontRef idx="minor">
            <a:schemeClr val="tx1"/>
          </a:fontRef>
        </p:style>
      </p:cxnSp>
      <p:cxnSp>
        <p:nvCxnSpPr>
          <p:cNvPr id="25" name="Curved Connector 24"/>
          <p:cNvCxnSpPr>
            <a:stCxn id="8196" idx="2"/>
            <a:endCxn id="12" idx="0"/>
          </p:cNvCxnSpPr>
          <p:nvPr/>
        </p:nvCxnSpPr>
        <p:spPr>
          <a:xfrm rot="16200000" flipH="1">
            <a:off x="6876257" y="782722"/>
            <a:ext cx="1016602" cy="3191553"/>
          </a:xfrm>
          <a:prstGeom prst="curvedConnector3">
            <a:avLst>
              <a:gd name="adj1" fmla="val 50000"/>
            </a:avLst>
          </a:prstGeom>
          <a:ln w="19050">
            <a:solidFill>
              <a:srgbClr val="C00000"/>
            </a:solidFill>
            <a:tailEnd type="stealth"/>
          </a:ln>
        </p:spPr>
        <p:style>
          <a:lnRef idx="1">
            <a:schemeClr val="accent1"/>
          </a:lnRef>
          <a:fillRef idx="0">
            <a:schemeClr val="accent1"/>
          </a:fillRef>
          <a:effectRef idx="0">
            <a:schemeClr val="accent1"/>
          </a:effectRef>
          <a:fontRef idx="minor">
            <a:schemeClr val="tx1"/>
          </a:fontRef>
        </p:style>
      </p:cxnSp>
      <p:sp>
        <p:nvSpPr>
          <p:cNvPr id="14" name="Rectangle 62">
            <a:extLst>
              <a:ext uri="{FF2B5EF4-FFF2-40B4-BE49-F238E27FC236}">
                <a16:creationId xmlns:a16="http://schemas.microsoft.com/office/drawing/2014/main" id="{853F3E24-8A09-40C2-B739-99277BE9F84F}"/>
              </a:ext>
            </a:extLst>
          </p:cNvPr>
          <p:cNvSpPr>
            <a:spLocks noChangeArrowheads="1"/>
          </p:cNvSpPr>
          <p:nvPr/>
        </p:nvSpPr>
        <p:spPr bwMode="auto">
          <a:xfrm>
            <a:off x="228601" y="3407046"/>
            <a:ext cx="5410202" cy="2292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lnSpc>
                <a:spcPct val="130000"/>
              </a:lnSpc>
              <a:spcBef>
                <a:spcPts val="600"/>
              </a:spcBef>
              <a:spcAft>
                <a:spcPts val="600"/>
              </a:spcAft>
            </a:pPr>
            <a:r>
              <a:rPr lang="en-US" sz="2200" dirty="0">
                <a:latin typeface="Garamond" panose="02020404030301010803" pitchFamily="18" charset="0"/>
              </a:rPr>
              <a:t>follow a rigorous procedure and its path and values of both design variables and the functions are repeatable. For the same starting point, they will follow the same path whether you run the program today or tomorrow.</a:t>
            </a:r>
          </a:p>
        </p:txBody>
      </p:sp>
      <p:sp>
        <p:nvSpPr>
          <p:cNvPr id="15" name="Rectangle 62">
            <a:extLst>
              <a:ext uri="{FF2B5EF4-FFF2-40B4-BE49-F238E27FC236}">
                <a16:creationId xmlns:a16="http://schemas.microsoft.com/office/drawing/2014/main" id="{853F3E24-8A09-40C2-B739-99277BE9F84F}"/>
              </a:ext>
            </a:extLst>
          </p:cNvPr>
          <p:cNvSpPr>
            <a:spLocks noChangeArrowheads="1"/>
          </p:cNvSpPr>
          <p:nvPr/>
        </p:nvSpPr>
        <p:spPr bwMode="auto">
          <a:xfrm>
            <a:off x="6250820" y="3407046"/>
            <a:ext cx="5483979" cy="2292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lnSpc>
                <a:spcPct val="130000"/>
              </a:lnSpc>
              <a:spcBef>
                <a:spcPts val="600"/>
              </a:spcBef>
              <a:spcAft>
                <a:spcPts val="600"/>
              </a:spcAft>
            </a:pPr>
            <a:r>
              <a:rPr lang="en-US" sz="2200" dirty="0">
                <a:latin typeface="Garamond" panose="02020404030301010803" pitchFamily="18" charset="0"/>
              </a:rPr>
              <a:t>always have </a:t>
            </a:r>
            <a:r>
              <a:rPr lang="en-US" sz="2200" b="1" dirty="0">
                <a:latin typeface="Garamond" panose="02020404030301010803" pitchFamily="18" charset="0"/>
              </a:rPr>
              <a:t>some randomness</a:t>
            </a:r>
            <a:r>
              <a:rPr lang="en-US" sz="2200" dirty="0">
                <a:latin typeface="Garamond" panose="02020404030301010803" pitchFamily="18" charset="0"/>
              </a:rPr>
              <a:t>. For example, in genetic algorithm and since this algorithm uses some pseudorandom numbers, though the final results may be no big difference, but the paths of each individual are not exactly repeatable.</a:t>
            </a:r>
            <a:endParaRPr lang="ar-EG" sz="2200" dirty="0">
              <a:latin typeface="Garamond" panose="02020404030301010803" pitchFamily="18" charset="0"/>
            </a:endParaRPr>
          </a:p>
        </p:txBody>
      </p:sp>
      <p:sp>
        <p:nvSpPr>
          <p:cNvPr id="10" name="Rectangle 2"/>
          <p:cNvSpPr txBox="1">
            <a:spLocks/>
          </p:cNvSpPr>
          <p:nvPr/>
        </p:nvSpPr>
        <p:spPr>
          <a:xfrm>
            <a:off x="0" y="734"/>
            <a:ext cx="10668000" cy="651363"/>
          </a:xfrm>
          <a:prstGeom prst="rect">
            <a:avLst/>
          </a:prstGeom>
          <a:no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algn="l"/>
            <a:r>
              <a:rPr lang="en-US" sz="3600" b="1" dirty="0">
                <a:solidFill>
                  <a:schemeClr val="tx1"/>
                </a:solidFill>
                <a:latin typeface="Garamond" panose="02020404030301010803" pitchFamily="18" charset="0"/>
              </a:rPr>
              <a:t>Classifying Search and Optimization Algorithms</a:t>
            </a:r>
          </a:p>
        </p:txBody>
      </p:sp>
      <p:sp>
        <p:nvSpPr>
          <p:cNvPr id="2" name="Text Placeholder 3">
            <a:extLst>
              <a:ext uri="{FF2B5EF4-FFF2-40B4-BE49-F238E27FC236}">
                <a16:creationId xmlns:a16="http://schemas.microsoft.com/office/drawing/2014/main" id="{F71DA8FE-15DA-0EFE-636A-BEF326D13488}"/>
              </a:ext>
            </a:extLst>
          </p:cNvPr>
          <p:cNvSpPr txBox="1">
            <a:spLocks/>
          </p:cNvSpPr>
          <p:nvPr/>
        </p:nvSpPr>
        <p:spPr>
          <a:xfrm>
            <a:off x="11465" y="720397"/>
            <a:ext cx="12115800" cy="448160"/>
          </a:xfrm>
          <a:prstGeom prst="rect">
            <a:avLst/>
          </a:prstGeom>
        </p:spPr>
        <p:txBody>
          <a:bodyPr vert="horz" lIns="0" tIns="0" rIns="0" bIns="0" rtlCol="0" anchor="b" anchorCtr="0">
            <a:noAutofit/>
          </a:bodyPr>
          <a:lstStyle>
            <a:lvl1pPr marL="228600" indent="-228600" algn="l" defTabSz="914400" rtl="0" eaLnBrk="1" latinLnBrk="0" hangingPunct="1">
              <a:lnSpc>
                <a:spcPct val="90000"/>
              </a:lnSpc>
              <a:spcBef>
                <a:spcPts val="600"/>
              </a:spcBef>
              <a:buSzPct val="110000"/>
              <a:buFont typeface="Wingdings" panose="05000000000000000000" pitchFamily="2" charset="2"/>
              <a:buNone/>
              <a:defRPr lang="en-US" sz="1600" b="0" kern="1200" cap="all" baseline="0" dirty="0">
                <a:solidFill>
                  <a:schemeClr val="accent3"/>
                </a:solidFill>
                <a:latin typeface="+mj-lt"/>
                <a:ea typeface="+mn-ea"/>
                <a:cs typeface="+mn-cs"/>
              </a:defRPr>
            </a:lvl1pPr>
            <a:lvl2pPr marL="571500" indent="-228600" algn="l" defTabSz="914400" rtl="0" eaLnBrk="1" latinLnBrk="0" hangingPunct="1">
              <a:lnSpc>
                <a:spcPct val="90000"/>
              </a:lnSpc>
              <a:spcBef>
                <a:spcPts val="600"/>
              </a:spcBef>
              <a:buSzPct val="90000"/>
              <a:buFont typeface="Courier New" panose="02070309020205020404" pitchFamily="49" charset="0"/>
              <a:buChar char="o"/>
              <a:defRPr sz="1600" kern="1200">
                <a:solidFill>
                  <a:schemeClr val="accent3"/>
                </a:solidFill>
                <a:latin typeface="+mn-lt"/>
                <a:ea typeface="+mn-ea"/>
                <a:cs typeface="+mn-cs"/>
              </a:defRPr>
            </a:lvl2pPr>
            <a:lvl3pPr marL="914400" indent="-228600" algn="l" defTabSz="914400" rtl="0" eaLnBrk="1" latinLnBrk="0" hangingPunct="1">
              <a:lnSpc>
                <a:spcPct val="90000"/>
              </a:lnSpc>
              <a:spcBef>
                <a:spcPts val="600"/>
              </a:spcBef>
              <a:buSzPct val="90000"/>
              <a:buFont typeface="Arial" panose="020B0604020202020204" pitchFamily="34" charset="0"/>
              <a:buChar char="•"/>
              <a:tabLst/>
              <a:defRPr sz="1600" kern="1200">
                <a:solidFill>
                  <a:schemeClr val="accent3"/>
                </a:solidFill>
                <a:latin typeface="+mn-lt"/>
                <a:ea typeface="+mn-ea"/>
                <a:cs typeface="+mn-cs"/>
              </a:defRPr>
            </a:lvl3pPr>
            <a:lvl4pPr marL="1257300" indent="-228600" algn="l" defTabSz="914400" rtl="0" eaLnBrk="1" latinLnBrk="0" hangingPunct="1">
              <a:lnSpc>
                <a:spcPct val="90000"/>
              </a:lnSpc>
              <a:spcBef>
                <a:spcPts val="600"/>
              </a:spcBef>
              <a:buSzPct val="90000"/>
              <a:buFont typeface="Arial" panose="020B0604020202020204" pitchFamily="34" charset="0"/>
              <a:buChar char="•"/>
              <a:defRPr sz="1600" kern="1200">
                <a:solidFill>
                  <a:schemeClr val="accent3"/>
                </a:solidFill>
                <a:latin typeface="+mn-lt"/>
                <a:ea typeface="+mn-ea"/>
                <a:cs typeface="+mn-cs"/>
              </a:defRPr>
            </a:lvl4pPr>
            <a:lvl5pPr marL="1600200" indent="-228600" algn="l" defTabSz="914400" rtl="0" eaLnBrk="1" latinLnBrk="0" hangingPunct="1">
              <a:lnSpc>
                <a:spcPct val="90000"/>
              </a:lnSpc>
              <a:spcBef>
                <a:spcPts val="600"/>
              </a:spcBef>
              <a:buSzPct val="90000"/>
              <a:buFont typeface="Arial" panose="020B0604020202020204" pitchFamily="34" charset="0"/>
              <a:buChar char="•"/>
              <a:defRPr sz="1600" kern="1200">
                <a:solidFill>
                  <a:schemeClr val="accent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2575" indent="-225425" eaLnBrk="0" hangingPunct="0">
              <a:lnSpc>
                <a:spcPct val="130000"/>
              </a:lnSpc>
              <a:spcBef>
                <a:spcPts val="1200"/>
              </a:spcBef>
              <a:spcAft>
                <a:spcPts val="1200"/>
              </a:spcAft>
              <a:buFont typeface="Arial" panose="020B0604020202020204" pitchFamily="34" charset="0"/>
              <a:buChar char="•"/>
              <a:defRPr/>
            </a:pPr>
            <a:r>
              <a:rPr lang="en-US" sz="2800" b="1" cap="none" dirty="0">
                <a:solidFill>
                  <a:schemeClr val="tx1"/>
                </a:solidFill>
                <a:latin typeface="Garamond" panose="02020404030301010803" pitchFamily="18" charset="0"/>
              </a:rPr>
              <a:t>Deterministic vs. stochastic algorithms</a:t>
            </a:r>
            <a:endParaRPr lang="en-CA" sz="2800" b="1" cap="none" dirty="0">
              <a:solidFill>
                <a:schemeClr val="tx1"/>
              </a:solidFill>
              <a:latin typeface="Garamond" panose="02020404030301010803" pitchFamily="18" charset="0"/>
            </a:endParaRPr>
          </a:p>
        </p:txBody>
      </p:sp>
    </p:spTree>
    <p:extLst>
      <p:ext uri="{BB962C8B-B14F-4D97-AF65-F5344CB8AC3E}">
        <p14:creationId xmlns:p14="http://schemas.microsoft.com/office/powerpoint/2010/main" val="4088690665"/>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8ABE5F-CA0D-990E-A2F6-763C84CF5261}"/>
            </a:ext>
          </a:extLst>
        </p:cNvPr>
        <p:cNvGrpSpPr/>
        <p:nvPr/>
      </p:nvGrpSpPr>
      <p:grpSpPr>
        <a:xfrm>
          <a:off x="0" y="0"/>
          <a:ext cx="0" cy="0"/>
          <a:chOff x="0" y="0"/>
          <a:chExt cx="0" cy="0"/>
        </a:xfrm>
      </p:grpSpPr>
      <p:sp>
        <p:nvSpPr>
          <p:cNvPr id="10" name="Rectangle 2">
            <a:extLst>
              <a:ext uri="{FF2B5EF4-FFF2-40B4-BE49-F238E27FC236}">
                <a16:creationId xmlns:a16="http://schemas.microsoft.com/office/drawing/2014/main" id="{41E26F68-892D-E04E-A54F-B0CB7A6A3A2A}"/>
              </a:ext>
            </a:extLst>
          </p:cNvPr>
          <p:cNvSpPr txBox="1">
            <a:spLocks/>
          </p:cNvSpPr>
          <p:nvPr/>
        </p:nvSpPr>
        <p:spPr>
          <a:xfrm>
            <a:off x="0" y="734"/>
            <a:ext cx="10668000" cy="651363"/>
          </a:xfrm>
          <a:prstGeom prst="rect">
            <a:avLst/>
          </a:prstGeom>
          <a:no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algn="l"/>
            <a:r>
              <a:rPr lang="en-US" sz="3600" b="1" dirty="0">
                <a:solidFill>
                  <a:schemeClr val="tx1"/>
                </a:solidFill>
                <a:latin typeface="Garamond" panose="02020404030301010803" pitchFamily="18" charset="0"/>
              </a:rPr>
              <a:t>Classifying Search and Optimization Algorithms</a:t>
            </a:r>
          </a:p>
        </p:txBody>
      </p:sp>
      <p:sp>
        <p:nvSpPr>
          <p:cNvPr id="2" name="Text Placeholder 3">
            <a:extLst>
              <a:ext uri="{FF2B5EF4-FFF2-40B4-BE49-F238E27FC236}">
                <a16:creationId xmlns:a16="http://schemas.microsoft.com/office/drawing/2014/main" id="{3226E0C8-3165-3601-4048-E9435DD33C5F}"/>
              </a:ext>
            </a:extLst>
          </p:cNvPr>
          <p:cNvSpPr txBox="1">
            <a:spLocks/>
          </p:cNvSpPr>
          <p:nvPr/>
        </p:nvSpPr>
        <p:spPr>
          <a:xfrm>
            <a:off x="11465" y="720397"/>
            <a:ext cx="12115800" cy="448160"/>
          </a:xfrm>
          <a:prstGeom prst="rect">
            <a:avLst/>
          </a:prstGeom>
        </p:spPr>
        <p:txBody>
          <a:bodyPr vert="horz" lIns="0" tIns="0" rIns="0" bIns="0" rtlCol="0" anchor="b" anchorCtr="0">
            <a:noAutofit/>
          </a:bodyPr>
          <a:lstStyle>
            <a:lvl1pPr marL="228600" indent="-228600" algn="l" defTabSz="914400" rtl="0" eaLnBrk="1" latinLnBrk="0" hangingPunct="1">
              <a:lnSpc>
                <a:spcPct val="90000"/>
              </a:lnSpc>
              <a:spcBef>
                <a:spcPts val="600"/>
              </a:spcBef>
              <a:buSzPct val="110000"/>
              <a:buFont typeface="Wingdings" panose="05000000000000000000" pitchFamily="2" charset="2"/>
              <a:buNone/>
              <a:defRPr lang="en-US" sz="1600" b="0" kern="1200" cap="all" baseline="0" dirty="0">
                <a:solidFill>
                  <a:schemeClr val="accent3"/>
                </a:solidFill>
                <a:latin typeface="+mj-lt"/>
                <a:ea typeface="+mn-ea"/>
                <a:cs typeface="+mn-cs"/>
              </a:defRPr>
            </a:lvl1pPr>
            <a:lvl2pPr marL="571500" indent="-228600" algn="l" defTabSz="914400" rtl="0" eaLnBrk="1" latinLnBrk="0" hangingPunct="1">
              <a:lnSpc>
                <a:spcPct val="90000"/>
              </a:lnSpc>
              <a:spcBef>
                <a:spcPts val="600"/>
              </a:spcBef>
              <a:buSzPct val="90000"/>
              <a:buFont typeface="Courier New" panose="02070309020205020404" pitchFamily="49" charset="0"/>
              <a:buChar char="o"/>
              <a:defRPr sz="1600" kern="1200">
                <a:solidFill>
                  <a:schemeClr val="accent3"/>
                </a:solidFill>
                <a:latin typeface="+mn-lt"/>
                <a:ea typeface="+mn-ea"/>
                <a:cs typeface="+mn-cs"/>
              </a:defRPr>
            </a:lvl2pPr>
            <a:lvl3pPr marL="914400" indent="-228600" algn="l" defTabSz="914400" rtl="0" eaLnBrk="1" latinLnBrk="0" hangingPunct="1">
              <a:lnSpc>
                <a:spcPct val="90000"/>
              </a:lnSpc>
              <a:spcBef>
                <a:spcPts val="600"/>
              </a:spcBef>
              <a:buSzPct val="90000"/>
              <a:buFont typeface="Arial" panose="020B0604020202020204" pitchFamily="34" charset="0"/>
              <a:buChar char="•"/>
              <a:tabLst/>
              <a:defRPr sz="1600" kern="1200">
                <a:solidFill>
                  <a:schemeClr val="accent3"/>
                </a:solidFill>
                <a:latin typeface="+mn-lt"/>
                <a:ea typeface="+mn-ea"/>
                <a:cs typeface="+mn-cs"/>
              </a:defRPr>
            </a:lvl3pPr>
            <a:lvl4pPr marL="1257300" indent="-228600" algn="l" defTabSz="914400" rtl="0" eaLnBrk="1" latinLnBrk="0" hangingPunct="1">
              <a:lnSpc>
                <a:spcPct val="90000"/>
              </a:lnSpc>
              <a:spcBef>
                <a:spcPts val="600"/>
              </a:spcBef>
              <a:buSzPct val="90000"/>
              <a:buFont typeface="Arial" panose="020B0604020202020204" pitchFamily="34" charset="0"/>
              <a:buChar char="•"/>
              <a:defRPr sz="1600" kern="1200">
                <a:solidFill>
                  <a:schemeClr val="accent3"/>
                </a:solidFill>
                <a:latin typeface="+mn-lt"/>
                <a:ea typeface="+mn-ea"/>
                <a:cs typeface="+mn-cs"/>
              </a:defRPr>
            </a:lvl4pPr>
            <a:lvl5pPr marL="1600200" indent="-228600" algn="l" defTabSz="914400" rtl="0" eaLnBrk="1" latinLnBrk="0" hangingPunct="1">
              <a:lnSpc>
                <a:spcPct val="90000"/>
              </a:lnSpc>
              <a:spcBef>
                <a:spcPts val="600"/>
              </a:spcBef>
              <a:buSzPct val="90000"/>
              <a:buFont typeface="Arial" panose="020B0604020202020204" pitchFamily="34" charset="0"/>
              <a:buChar char="•"/>
              <a:defRPr sz="1600" kern="1200">
                <a:solidFill>
                  <a:schemeClr val="accent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2575" indent="-225425" eaLnBrk="0" hangingPunct="0">
              <a:lnSpc>
                <a:spcPct val="130000"/>
              </a:lnSpc>
              <a:spcBef>
                <a:spcPts val="1200"/>
              </a:spcBef>
              <a:spcAft>
                <a:spcPts val="1200"/>
              </a:spcAft>
              <a:buFont typeface="Arial" panose="020B0604020202020204" pitchFamily="34" charset="0"/>
              <a:buChar char="•"/>
              <a:defRPr/>
            </a:pPr>
            <a:r>
              <a:rPr lang="en-US" sz="2800" b="1" cap="none" dirty="0">
                <a:solidFill>
                  <a:schemeClr val="tx1"/>
                </a:solidFill>
                <a:latin typeface="Garamond" panose="02020404030301010803" pitchFamily="18" charset="0"/>
              </a:rPr>
              <a:t>Deterministic vs. stochastic algorithms</a:t>
            </a:r>
            <a:endParaRPr lang="en-CA" sz="2800" b="1" cap="none" dirty="0">
              <a:solidFill>
                <a:schemeClr val="tx1"/>
              </a:solidFill>
              <a:latin typeface="Garamond" panose="02020404030301010803" pitchFamily="18" charset="0"/>
            </a:endParaRPr>
          </a:p>
        </p:txBody>
      </p:sp>
      <p:graphicFrame>
        <p:nvGraphicFramePr>
          <p:cNvPr id="3" name="Table 2">
            <a:extLst>
              <a:ext uri="{FF2B5EF4-FFF2-40B4-BE49-F238E27FC236}">
                <a16:creationId xmlns:a16="http://schemas.microsoft.com/office/drawing/2014/main" id="{779D446E-F75F-F598-997F-CD2C378592C5}"/>
              </a:ext>
            </a:extLst>
          </p:cNvPr>
          <p:cNvGraphicFramePr>
            <a:graphicFrameLocks noGrp="1"/>
          </p:cNvGraphicFramePr>
          <p:nvPr>
            <p:extLst>
              <p:ext uri="{D42A27DB-BD31-4B8C-83A1-F6EECF244321}">
                <p14:modId xmlns:p14="http://schemas.microsoft.com/office/powerpoint/2010/main" val="3632307807"/>
              </p:ext>
            </p:extLst>
          </p:nvPr>
        </p:nvGraphicFramePr>
        <p:xfrm>
          <a:off x="381000" y="1247775"/>
          <a:ext cx="11582400" cy="5486392"/>
        </p:xfrm>
        <a:graphic>
          <a:graphicData uri="http://schemas.openxmlformats.org/drawingml/2006/table">
            <a:tbl>
              <a:tblPr firstRow="1" firstCol="1" bandRow="1">
                <a:tableStyleId>{5C22544A-7EE6-4342-B048-85BDC9FD1C3A}</a:tableStyleId>
              </a:tblPr>
              <a:tblGrid>
                <a:gridCol w="2133600">
                  <a:extLst>
                    <a:ext uri="{9D8B030D-6E8A-4147-A177-3AD203B41FA5}">
                      <a16:colId xmlns:a16="http://schemas.microsoft.com/office/drawing/2014/main" val="25683614"/>
                    </a:ext>
                  </a:extLst>
                </a:gridCol>
                <a:gridCol w="4724400">
                  <a:extLst>
                    <a:ext uri="{9D8B030D-6E8A-4147-A177-3AD203B41FA5}">
                      <a16:colId xmlns:a16="http://schemas.microsoft.com/office/drawing/2014/main" val="1081511485"/>
                    </a:ext>
                  </a:extLst>
                </a:gridCol>
                <a:gridCol w="4724400">
                  <a:extLst>
                    <a:ext uri="{9D8B030D-6E8A-4147-A177-3AD203B41FA5}">
                      <a16:colId xmlns:a16="http://schemas.microsoft.com/office/drawing/2014/main" val="2511999252"/>
                    </a:ext>
                  </a:extLst>
                </a:gridCol>
              </a:tblGrid>
              <a:tr h="347838">
                <a:tc>
                  <a:txBody>
                    <a:bodyPr/>
                    <a:lstStyle/>
                    <a:p>
                      <a:pPr marL="85725" indent="0">
                        <a:lnSpc>
                          <a:spcPct val="107000"/>
                        </a:lnSpc>
                        <a:spcAft>
                          <a:spcPts val="800"/>
                        </a:spcAft>
                      </a:pPr>
                      <a:r>
                        <a:rPr lang="en-CA" sz="1800" b="1" kern="100" dirty="0">
                          <a:solidFill>
                            <a:schemeClr val="tx1"/>
                          </a:solidFill>
                          <a:effectLst/>
                          <a:latin typeface="Garamond" panose="02020404030301010803" pitchFamily="18" charset="0"/>
                          <a:ea typeface="+mn-ea"/>
                          <a:cs typeface="+mn-cs"/>
                        </a:rPr>
                        <a:t>Aspect</a:t>
                      </a:r>
                    </a:p>
                  </a:txBody>
                  <a:tcPr marL="9525" marR="9525" marT="9525" marB="9525"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marL="85725" indent="0">
                        <a:lnSpc>
                          <a:spcPct val="107000"/>
                        </a:lnSpc>
                        <a:spcAft>
                          <a:spcPts val="800"/>
                        </a:spcAft>
                      </a:pPr>
                      <a:r>
                        <a:rPr lang="en-CA" sz="1800" kern="100" dirty="0">
                          <a:solidFill>
                            <a:schemeClr val="tx1"/>
                          </a:solidFill>
                          <a:effectLst/>
                          <a:latin typeface="Garamond" panose="02020404030301010803" pitchFamily="18" charset="0"/>
                        </a:rPr>
                        <a:t>Deterministic Search</a:t>
                      </a:r>
                      <a:endParaRPr lang="en-CA" sz="1800" kern="100" dirty="0">
                        <a:solidFill>
                          <a:schemeClr val="tx1"/>
                        </a:solidFill>
                        <a:effectLst/>
                        <a:latin typeface="Garamond" panose="02020404030301010803" pitchFamily="18" charset="0"/>
                        <a:ea typeface="Calibri" panose="020F0502020204030204" pitchFamily="34" charset="0"/>
                        <a:cs typeface="Arial" panose="020B0604020202020204" pitchFamily="34" charset="0"/>
                      </a:endParaRPr>
                    </a:p>
                  </a:txBody>
                  <a:tcPr marL="9525" marR="9525" marT="9525" marB="9525"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marL="85725" indent="0">
                        <a:lnSpc>
                          <a:spcPct val="107000"/>
                        </a:lnSpc>
                        <a:spcAft>
                          <a:spcPts val="800"/>
                        </a:spcAft>
                      </a:pPr>
                      <a:r>
                        <a:rPr lang="en-CA" sz="1800" kern="100" dirty="0">
                          <a:solidFill>
                            <a:schemeClr val="tx1"/>
                          </a:solidFill>
                          <a:effectLst/>
                          <a:latin typeface="Garamond" panose="02020404030301010803" pitchFamily="18" charset="0"/>
                        </a:rPr>
                        <a:t>Stochastic Search</a:t>
                      </a:r>
                      <a:endParaRPr lang="en-CA" sz="1800" kern="100" dirty="0">
                        <a:solidFill>
                          <a:schemeClr val="tx1"/>
                        </a:solidFill>
                        <a:effectLst/>
                        <a:latin typeface="Garamond" panose="02020404030301010803" pitchFamily="18" charset="0"/>
                        <a:ea typeface="Calibri" panose="020F0502020204030204" pitchFamily="34" charset="0"/>
                        <a:cs typeface="Arial" panose="020B0604020202020204" pitchFamily="34" charset="0"/>
                      </a:endParaRPr>
                    </a:p>
                  </a:txBody>
                  <a:tcPr marL="9525" marR="9525" marT="9525" marB="9525"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2666189324"/>
                  </a:ext>
                </a:extLst>
              </a:tr>
              <a:tr h="347838">
                <a:tc>
                  <a:txBody>
                    <a:bodyPr/>
                    <a:lstStyle/>
                    <a:p>
                      <a:pPr marL="85725" indent="0">
                        <a:lnSpc>
                          <a:spcPct val="107000"/>
                        </a:lnSpc>
                        <a:spcAft>
                          <a:spcPts val="800"/>
                        </a:spcAft>
                      </a:pPr>
                      <a:r>
                        <a:rPr lang="en-CA" sz="1800" b="1" kern="100" dirty="0">
                          <a:solidFill>
                            <a:schemeClr val="tx1"/>
                          </a:solidFill>
                          <a:effectLst/>
                          <a:latin typeface="Garamond" panose="02020404030301010803" pitchFamily="18" charset="0"/>
                          <a:ea typeface="+mn-ea"/>
                          <a:cs typeface="+mn-cs"/>
                        </a:rPr>
                        <a:t>Nature of Search</a:t>
                      </a:r>
                    </a:p>
                  </a:txBody>
                  <a:tcPr marL="9525" marR="9525" marT="9525" marB="9525"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marL="85725" indent="0">
                        <a:lnSpc>
                          <a:spcPct val="107000"/>
                        </a:lnSpc>
                        <a:spcAft>
                          <a:spcPts val="800"/>
                        </a:spcAft>
                      </a:pPr>
                      <a:r>
                        <a:rPr lang="en-CA" sz="1800" kern="100" dirty="0">
                          <a:effectLst/>
                          <a:latin typeface="Garamond" panose="02020404030301010803" pitchFamily="18" charset="0"/>
                        </a:rPr>
                        <a:t>Predictable, no randomness involved.</a:t>
                      </a:r>
                      <a:endParaRPr lang="en-CA" sz="1800" kern="100" dirty="0">
                        <a:effectLst/>
                        <a:latin typeface="Garamond" panose="02020404030301010803" pitchFamily="18" charset="0"/>
                        <a:ea typeface="Calibri" panose="020F0502020204030204" pitchFamily="34" charset="0"/>
                        <a:cs typeface="Arial" panose="020B0604020202020204" pitchFamily="34" charset="0"/>
                      </a:endParaRPr>
                    </a:p>
                  </a:txBody>
                  <a:tcPr marL="9525" marR="9525" marT="9525" marB="9525"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marL="85725" indent="0" algn="l" defTabSz="914400" rtl="0" eaLnBrk="1" latinLnBrk="0" hangingPunct="1">
                        <a:lnSpc>
                          <a:spcPct val="107000"/>
                        </a:lnSpc>
                        <a:spcAft>
                          <a:spcPts val="800"/>
                        </a:spcAft>
                        <a:tabLst>
                          <a:tab pos="4572000" algn="l"/>
                        </a:tabLst>
                      </a:pPr>
                      <a:r>
                        <a:rPr lang="en-CA" sz="1800" kern="100" dirty="0">
                          <a:solidFill>
                            <a:schemeClr val="dk1"/>
                          </a:solidFill>
                          <a:effectLst/>
                          <a:latin typeface="Garamond" panose="02020404030301010803" pitchFamily="18" charset="0"/>
                          <a:ea typeface="+mn-ea"/>
                          <a:cs typeface="+mn-cs"/>
                        </a:rPr>
                        <a:t>Involves randomness</a:t>
                      </a:r>
                    </a:p>
                  </a:txBody>
                  <a:tcPr marL="9525" marR="9525" marT="9525" marB="9525"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700298516"/>
                  </a:ext>
                </a:extLst>
              </a:tr>
              <a:tr h="684388">
                <a:tc>
                  <a:txBody>
                    <a:bodyPr/>
                    <a:lstStyle/>
                    <a:p>
                      <a:pPr marL="85725" indent="0" algn="l" defTabSz="914400" rtl="0" eaLnBrk="1" latinLnBrk="0" hangingPunct="1">
                        <a:lnSpc>
                          <a:spcPct val="107000"/>
                        </a:lnSpc>
                        <a:spcAft>
                          <a:spcPts val="800"/>
                        </a:spcAft>
                      </a:pPr>
                      <a:r>
                        <a:rPr lang="en-CA" sz="1800" b="1" kern="100" dirty="0">
                          <a:solidFill>
                            <a:schemeClr val="tx1"/>
                          </a:solidFill>
                          <a:effectLst/>
                          <a:latin typeface="Garamond" panose="02020404030301010803" pitchFamily="18" charset="0"/>
                          <a:ea typeface="+mn-ea"/>
                          <a:cs typeface="+mn-cs"/>
                        </a:rPr>
                        <a:t>Repeatability</a:t>
                      </a:r>
                    </a:p>
                  </a:txBody>
                  <a:tcPr marL="9525" marR="9525" marT="9525" marB="9525"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marL="85725" indent="0" algn="l" defTabSz="914400" rtl="0" eaLnBrk="1" latinLnBrk="0" hangingPunct="1">
                        <a:lnSpc>
                          <a:spcPct val="107000"/>
                        </a:lnSpc>
                        <a:spcAft>
                          <a:spcPts val="800"/>
                        </a:spcAft>
                      </a:pPr>
                      <a:r>
                        <a:rPr lang="en-CA" sz="1800" kern="100" dirty="0">
                          <a:solidFill>
                            <a:schemeClr val="dk1"/>
                          </a:solidFill>
                          <a:effectLst/>
                          <a:latin typeface="Garamond" panose="02020404030301010803" pitchFamily="18" charset="0"/>
                          <a:ea typeface="+mn-ea"/>
                          <a:cs typeface="+mn-cs"/>
                        </a:rPr>
                        <a:t>Results are consistent across multiple runs for the same problem.</a:t>
                      </a:r>
                    </a:p>
                  </a:txBody>
                  <a:tcPr marL="9525" marR="9525" marT="9525" marB="9525"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marL="85725" indent="0" algn="l" defTabSz="914400" rtl="0" eaLnBrk="1" latinLnBrk="0" hangingPunct="1">
                        <a:lnSpc>
                          <a:spcPct val="107000"/>
                        </a:lnSpc>
                        <a:spcAft>
                          <a:spcPts val="800"/>
                        </a:spcAft>
                        <a:tabLst>
                          <a:tab pos="4572000" algn="l"/>
                        </a:tabLst>
                      </a:pPr>
                      <a:r>
                        <a:rPr lang="en-CA" sz="1800" kern="100" dirty="0">
                          <a:solidFill>
                            <a:schemeClr val="dk1"/>
                          </a:solidFill>
                          <a:effectLst/>
                          <a:latin typeface="Garamond" panose="02020404030301010803" pitchFamily="18" charset="0"/>
                          <a:ea typeface="+mn-ea"/>
                          <a:cs typeface="+mn-cs"/>
                        </a:rPr>
                        <a:t>Results vary between runs due to randomness.</a:t>
                      </a:r>
                    </a:p>
                  </a:txBody>
                  <a:tcPr marL="9525" marR="9525" marT="9525" marB="9525"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1022642554"/>
                  </a:ext>
                </a:extLst>
              </a:tr>
              <a:tr h="684388">
                <a:tc>
                  <a:txBody>
                    <a:bodyPr/>
                    <a:lstStyle/>
                    <a:p>
                      <a:pPr marL="85725" indent="0" algn="l" defTabSz="914400" rtl="0" eaLnBrk="1" latinLnBrk="0" hangingPunct="1">
                        <a:lnSpc>
                          <a:spcPct val="107000"/>
                        </a:lnSpc>
                        <a:spcAft>
                          <a:spcPts val="800"/>
                        </a:spcAft>
                      </a:pPr>
                      <a:r>
                        <a:rPr lang="en-CA" sz="1800" b="1" kern="100" dirty="0">
                          <a:solidFill>
                            <a:schemeClr val="tx1"/>
                          </a:solidFill>
                          <a:effectLst/>
                          <a:latin typeface="Garamond" panose="02020404030301010803" pitchFamily="18" charset="0"/>
                          <a:ea typeface="+mn-ea"/>
                          <a:cs typeface="+mn-cs"/>
                        </a:rPr>
                        <a:t>Exploration Strategy</a:t>
                      </a:r>
                    </a:p>
                  </a:txBody>
                  <a:tcPr marL="9525" marR="9525" marT="9525" marB="9525"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marL="85725" indent="0" algn="l" defTabSz="914400" rtl="0" eaLnBrk="1" latinLnBrk="0" hangingPunct="1">
                        <a:lnSpc>
                          <a:spcPct val="107000"/>
                        </a:lnSpc>
                        <a:spcAft>
                          <a:spcPts val="800"/>
                        </a:spcAft>
                      </a:pPr>
                      <a:r>
                        <a:rPr lang="en-CA" sz="1800" kern="100" dirty="0">
                          <a:solidFill>
                            <a:schemeClr val="dk1"/>
                          </a:solidFill>
                          <a:effectLst/>
                          <a:latin typeface="Garamond" panose="02020404030301010803" pitchFamily="18" charset="0"/>
                          <a:ea typeface="+mn-ea"/>
                          <a:cs typeface="+mn-cs"/>
                        </a:rPr>
                        <a:t>Systematic exploration of search space, may exhaustively check all paths.</a:t>
                      </a:r>
                    </a:p>
                  </a:txBody>
                  <a:tcPr marL="9525" marR="9525" marT="9525" marB="9525"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marL="85725" indent="0" algn="l" defTabSz="914400" rtl="0" eaLnBrk="1" latinLnBrk="0" hangingPunct="1">
                        <a:lnSpc>
                          <a:spcPct val="107000"/>
                        </a:lnSpc>
                        <a:spcAft>
                          <a:spcPts val="800"/>
                        </a:spcAft>
                        <a:tabLst>
                          <a:tab pos="4572000" algn="l"/>
                        </a:tabLst>
                      </a:pPr>
                      <a:r>
                        <a:rPr lang="en-CA" sz="1800" kern="100" dirty="0">
                          <a:solidFill>
                            <a:schemeClr val="dk1"/>
                          </a:solidFill>
                          <a:effectLst/>
                          <a:latin typeface="Garamond" panose="02020404030301010803" pitchFamily="18" charset="0"/>
                          <a:ea typeface="+mn-ea"/>
                          <a:cs typeface="+mn-cs"/>
                        </a:rPr>
                        <a:t>Uses randomness or probabilistic decisions to explore solutions more flexibly.</a:t>
                      </a:r>
                    </a:p>
                  </a:txBody>
                  <a:tcPr marL="9525" marR="9525" marT="9525" marB="9525"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1617185819"/>
                  </a:ext>
                </a:extLst>
              </a:tr>
              <a:tr h="684388">
                <a:tc>
                  <a:txBody>
                    <a:bodyPr/>
                    <a:lstStyle/>
                    <a:p>
                      <a:pPr marL="85725" indent="0" algn="l" defTabSz="914400" rtl="0" eaLnBrk="1" latinLnBrk="0" hangingPunct="1">
                        <a:lnSpc>
                          <a:spcPct val="107000"/>
                        </a:lnSpc>
                        <a:spcAft>
                          <a:spcPts val="800"/>
                        </a:spcAft>
                      </a:pPr>
                      <a:r>
                        <a:rPr lang="en-CA" sz="1800" b="1" kern="100" dirty="0">
                          <a:solidFill>
                            <a:schemeClr val="tx1"/>
                          </a:solidFill>
                          <a:effectLst/>
                          <a:latin typeface="Garamond" panose="02020404030301010803" pitchFamily="18" charset="0"/>
                          <a:ea typeface="+mn-ea"/>
                          <a:cs typeface="+mn-cs"/>
                        </a:rPr>
                        <a:t>Heuristic Use</a:t>
                      </a:r>
                    </a:p>
                  </a:txBody>
                  <a:tcPr marL="9525" marR="9525" marT="9525" marB="9525"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marL="85725" indent="0" algn="l" defTabSz="914400" rtl="0" eaLnBrk="1" latinLnBrk="0" hangingPunct="1">
                        <a:lnSpc>
                          <a:spcPct val="107000"/>
                        </a:lnSpc>
                        <a:spcAft>
                          <a:spcPts val="800"/>
                        </a:spcAft>
                      </a:pPr>
                      <a:r>
                        <a:rPr lang="en-CA" sz="1800" kern="100" dirty="0">
                          <a:solidFill>
                            <a:schemeClr val="dk1"/>
                          </a:solidFill>
                          <a:effectLst/>
                          <a:latin typeface="Garamond" panose="02020404030301010803" pitchFamily="18" charset="0"/>
                          <a:ea typeface="+mn-ea"/>
                          <a:cs typeface="+mn-cs"/>
                        </a:rPr>
                        <a:t>May use heuristics (e.g., A*) to guide the search toward the goal more efficiently.</a:t>
                      </a:r>
                    </a:p>
                  </a:txBody>
                  <a:tcPr marL="9525" marR="9525" marT="9525" marB="9525"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marL="85725" indent="0" algn="l" defTabSz="914400" rtl="0" eaLnBrk="1" latinLnBrk="0" hangingPunct="1">
                        <a:lnSpc>
                          <a:spcPct val="107000"/>
                        </a:lnSpc>
                        <a:spcAft>
                          <a:spcPts val="800"/>
                        </a:spcAft>
                        <a:tabLst>
                          <a:tab pos="4572000" algn="l"/>
                        </a:tabLst>
                      </a:pPr>
                      <a:r>
                        <a:rPr lang="en-CA" sz="1800" kern="100" dirty="0">
                          <a:solidFill>
                            <a:schemeClr val="dk1"/>
                          </a:solidFill>
                          <a:effectLst/>
                          <a:latin typeface="Garamond" panose="02020404030301010803" pitchFamily="18" charset="0"/>
                          <a:ea typeface="+mn-ea"/>
                          <a:cs typeface="+mn-cs"/>
                        </a:rPr>
                        <a:t>May use heuristics and randomness together to explore solutions.</a:t>
                      </a:r>
                    </a:p>
                  </a:txBody>
                  <a:tcPr marL="9525" marR="9525" marT="9525" marB="9525"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3307860909"/>
                  </a:ext>
                </a:extLst>
              </a:tr>
              <a:tr h="684388">
                <a:tc>
                  <a:txBody>
                    <a:bodyPr/>
                    <a:lstStyle/>
                    <a:p>
                      <a:pPr marL="85725" indent="0" algn="l" defTabSz="914400" rtl="0" eaLnBrk="1" latinLnBrk="0" hangingPunct="1">
                        <a:lnSpc>
                          <a:spcPct val="107000"/>
                        </a:lnSpc>
                        <a:spcAft>
                          <a:spcPts val="800"/>
                        </a:spcAft>
                      </a:pPr>
                      <a:r>
                        <a:rPr lang="en-CA" sz="1800" b="1" kern="100" dirty="0">
                          <a:solidFill>
                            <a:schemeClr val="tx1"/>
                          </a:solidFill>
                          <a:effectLst/>
                          <a:latin typeface="Garamond" panose="02020404030301010803" pitchFamily="18" charset="0"/>
                          <a:ea typeface="+mn-ea"/>
                          <a:cs typeface="+mn-cs"/>
                        </a:rPr>
                        <a:t>Convergence</a:t>
                      </a:r>
                    </a:p>
                  </a:txBody>
                  <a:tcPr marL="9525" marR="9525" marT="9525" marB="9525"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marL="85725" indent="0" algn="l" defTabSz="914400" rtl="0" eaLnBrk="1" latinLnBrk="0" hangingPunct="1">
                        <a:lnSpc>
                          <a:spcPct val="107000"/>
                        </a:lnSpc>
                        <a:spcAft>
                          <a:spcPts val="800"/>
                        </a:spcAft>
                      </a:pPr>
                      <a:r>
                        <a:rPr lang="en-CA" sz="1800" kern="100" dirty="0">
                          <a:solidFill>
                            <a:schemeClr val="dk1"/>
                          </a:solidFill>
                          <a:effectLst/>
                          <a:latin typeface="Garamond" panose="02020404030301010803" pitchFamily="18" charset="0"/>
                          <a:ea typeface="+mn-ea"/>
                          <a:cs typeface="+mn-cs"/>
                        </a:rPr>
                        <a:t>Guarantees finding a solution (if one exists).</a:t>
                      </a:r>
                    </a:p>
                  </a:txBody>
                  <a:tcPr marL="9525" marR="9525" marT="9525" marB="9525"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marL="85725" indent="0" algn="l" defTabSz="898525" rtl="0" eaLnBrk="1" latinLnBrk="0" hangingPunct="1">
                        <a:lnSpc>
                          <a:spcPct val="107000"/>
                        </a:lnSpc>
                        <a:spcAft>
                          <a:spcPts val="800"/>
                        </a:spcAft>
                        <a:tabLst>
                          <a:tab pos="4486275" algn="l"/>
                        </a:tabLst>
                      </a:pPr>
                      <a:r>
                        <a:rPr lang="en-CA" sz="1800" kern="100" dirty="0">
                          <a:solidFill>
                            <a:schemeClr val="dk1"/>
                          </a:solidFill>
                          <a:effectLst/>
                          <a:latin typeface="Garamond" panose="02020404030301010803" pitchFamily="18" charset="0"/>
                          <a:ea typeface="+mn-ea"/>
                          <a:cs typeface="+mn-cs"/>
                        </a:rPr>
                        <a:t>Does not guarantee a solution but often finds  good solutions within limited time.</a:t>
                      </a:r>
                    </a:p>
                  </a:txBody>
                  <a:tcPr marL="9525" marR="9525" marT="9525" marB="9525"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1630026047"/>
                  </a:ext>
                </a:extLst>
              </a:tr>
              <a:tr h="684388">
                <a:tc>
                  <a:txBody>
                    <a:bodyPr/>
                    <a:lstStyle/>
                    <a:p>
                      <a:pPr marL="85725" indent="0" algn="l" defTabSz="914400" rtl="0" eaLnBrk="1" latinLnBrk="0" hangingPunct="1">
                        <a:lnSpc>
                          <a:spcPct val="107000"/>
                        </a:lnSpc>
                        <a:spcAft>
                          <a:spcPts val="800"/>
                        </a:spcAft>
                      </a:pPr>
                      <a:r>
                        <a:rPr lang="en-CA" sz="1800" b="1" kern="100" dirty="0">
                          <a:solidFill>
                            <a:schemeClr val="tx1"/>
                          </a:solidFill>
                          <a:effectLst/>
                          <a:latin typeface="Garamond" panose="02020404030301010803" pitchFamily="18" charset="0"/>
                          <a:ea typeface="+mn-ea"/>
                          <a:cs typeface="+mn-cs"/>
                        </a:rPr>
                        <a:t>Optimality</a:t>
                      </a:r>
                    </a:p>
                  </a:txBody>
                  <a:tcPr marL="9525" marR="9525" marT="9525" marB="9525"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marL="85725" indent="0" algn="l" defTabSz="914400" rtl="0" eaLnBrk="1" latinLnBrk="0" hangingPunct="1">
                        <a:lnSpc>
                          <a:spcPct val="107000"/>
                        </a:lnSpc>
                        <a:spcAft>
                          <a:spcPts val="800"/>
                        </a:spcAft>
                      </a:pPr>
                      <a:r>
                        <a:rPr lang="en-CA" sz="1800" kern="100" dirty="0">
                          <a:solidFill>
                            <a:schemeClr val="dk1"/>
                          </a:solidFill>
                          <a:effectLst/>
                          <a:latin typeface="Garamond" panose="02020404030301010803" pitchFamily="18" charset="0"/>
                          <a:ea typeface="+mn-ea"/>
                          <a:cs typeface="+mn-cs"/>
                        </a:rPr>
                        <a:t>Can guarantee optimal solutions (e.g., A* with admissible heuristics).</a:t>
                      </a:r>
                    </a:p>
                  </a:txBody>
                  <a:tcPr marL="9525" marR="9525" marT="9525" marB="9525"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marL="85725" indent="0" algn="l" defTabSz="914400" rtl="0" eaLnBrk="1" latinLnBrk="0" hangingPunct="1">
                        <a:lnSpc>
                          <a:spcPct val="107000"/>
                        </a:lnSpc>
                        <a:spcAft>
                          <a:spcPts val="800"/>
                        </a:spcAft>
                        <a:tabLst>
                          <a:tab pos="4572000" algn="l"/>
                        </a:tabLst>
                      </a:pPr>
                      <a:r>
                        <a:rPr lang="en-CA" sz="1800" kern="100" dirty="0">
                          <a:solidFill>
                            <a:schemeClr val="dk1"/>
                          </a:solidFill>
                          <a:effectLst/>
                          <a:latin typeface="Garamond" panose="02020404030301010803" pitchFamily="18" charset="0"/>
                          <a:ea typeface="+mn-ea"/>
                          <a:cs typeface="+mn-cs"/>
                        </a:rPr>
                        <a:t>Often finds near-optimal solutions but may converge to suboptimal ones.</a:t>
                      </a:r>
                    </a:p>
                  </a:txBody>
                  <a:tcPr marL="9525" marR="9525" marT="9525" marB="9525"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4053033286"/>
                  </a:ext>
                </a:extLst>
              </a:tr>
              <a:tr h="684388">
                <a:tc>
                  <a:txBody>
                    <a:bodyPr/>
                    <a:lstStyle/>
                    <a:p>
                      <a:pPr marL="85725" indent="0" algn="l" defTabSz="914400" rtl="0" eaLnBrk="1" latinLnBrk="0" hangingPunct="1">
                        <a:lnSpc>
                          <a:spcPct val="107000"/>
                        </a:lnSpc>
                        <a:spcAft>
                          <a:spcPts val="800"/>
                        </a:spcAft>
                      </a:pPr>
                      <a:r>
                        <a:rPr lang="en-CA" sz="1800" b="1" kern="100" dirty="0">
                          <a:solidFill>
                            <a:schemeClr val="tx1"/>
                          </a:solidFill>
                          <a:effectLst/>
                          <a:latin typeface="Garamond" panose="02020404030301010803" pitchFamily="18" charset="0"/>
                          <a:ea typeface="+mn-ea"/>
                          <a:cs typeface="+mn-cs"/>
                        </a:rPr>
                        <a:t>Local Optima</a:t>
                      </a:r>
                    </a:p>
                  </a:txBody>
                  <a:tcPr marL="9525" marR="9525" marT="9525" marB="9525"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marL="85725" indent="0" algn="l" defTabSz="914400" rtl="0" eaLnBrk="1" latinLnBrk="0" hangingPunct="1">
                        <a:lnSpc>
                          <a:spcPct val="107000"/>
                        </a:lnSpc>
                        <a:spcAft>
                          <a:spcPts val="800"/>
                        </a:spcAft>
                      </a:pPr>
                      <a:r>
                        <a:rPr lang="en-CA" sz="1800" kern="100" dirty="0">
                          <a:solidFill>
                            <a:schemeClr val="dk1"/>
                          </a:solidFill>
                          <a:effectLst/>
                          <a:latin typeface="Garamond" panose="02020404030301010803" pitchFamily="18" charset="0"/>
                          <a:ea typeface="+mn-ea"/>
                          <a:cs typeface="+mn-cs"/>
                        </a:rPr>
                        <a:t>May get stuck in local optima.</a:t>
                      </a:r>
                    </a:p>
                  </a:txBody>
                  <a:tcPr marL="9525" marR="9525" marT="9525" marB="9525"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marL="85725" indent="0" algn="l" defTabSz="914400" rtl="0" eaLnBrk="1" latinLnBrk="0" hangingPunct="1">
                        <a:lnSpc>
                          <a:spcPct val="107000"/>
                        </a:lnSpc>
                        <a:spcAft>
                          <a:spcPts val="800"/>
                        </a:spcAft>
                        <a:tabLst>
                          <a:tab pos="4572000" algn="l"/>
                        </a:tabLst>
                      </a:pPr>
                      <a:r>
                        <a:rPr lang="en-CA" sz="1800" kern="100" dirty="0">
                          <a:solidFill>
                            <a:schemeClr val="dk1"/>
                          </a:solidFill>
                          <a:effectLst/>
                          <a:latin typeface="Garamond" panose="02020404030301010803" pitchFamily="18" charset="0"/>
                          <a:ea typeface="+mn-ea"/>
                          <a:cs typeface="+mn-cs"/>
                        </a:rPr>
                        <a:t>Designed to escape local optima using mechanisms like probabilistic moves (e.g., Simulated Annealing).</a:t>
                      </a:r>
                    </a:p>
                  </a:txBody>
                  <a:tcPr marL="9525" marR="9525" marT="9525" marB="9525"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347160291"/>
                  </a:ext>
                </a:extLst>
              </a:tr>
              <a:tr h="684388">
                <a:tc>
                  <a:txBody>
                    <a:bodyPr/>
                    <a:lstStyle/>
                    <a:p>
                      <a:pPr marL="85725" indent="0" algn="l" defTabSz="914400" rtl="0" eaLnBrk="1" latinLnBrk="0" hangingPunct="1">
                        <a:lnSpc>
                          <a:spcPct val="107000"/>
                        </a:lnSpc>
                        <a:spcAft>
                          <a:spcPts val="800"/>
                        </a:spcAft>
                      </a:pPr>
                      <a:r>
                        <a:rPr lang="en-CA" sz="1800" b="1" kern="100" dirty="0">
                          <a:solidFill>
                            <a:schemeClr val="tx1"/>
                          </a:solidFill>
                          <a:effectLst/>
                          <a:latin typeface="Garamond" panose="02020404030301010803" pitchFamily="18" charset="0"/>
                          <a:ea typeface="+mn-ea"/>
                          <a:cs typeface="+mn-cs"/>
                        </a:rPr>
                        <a:t>Examples</a:t>
                      </a:r>
                    </a:p>
                  </a:txBody>
                  <a:tcPr marL="9525" marR="9525" marT="9525" marB="9525"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marL="85725" indent="0" algn="l" defTabSz="914400" rtl="0" eaLnBrk="1" latinLnBrk="0" hangingPunct="1">
                        <a:lnSpc>
                          <a:spcPct val="107000"/>
                        </a:lnSpc>
                        <a:spcAft>
                          <a:spcPts val="800"/>
                        </a:spcAft>
                      </a:pPr>
                      <a:r>
                        <a:rPr lang="en-CA" sz="1800" kern="100" dirty="0">
                          <a:solidFill>
                            <a:schemeClr val="dk1"/>
                          </a:solidFill>
                          <a:effectLst/>
                          <a:latin typeface="Garamond" panose="02020404030301010803" pitchFamily="18" charset="0"/>
                          <a:ea typeface="+mn-ea"/>
                          <a:cs typeface="+mn-cs"/>
                        </a:rPr>
                        <a:t>Blind search (e.g., Breadth-First, Depth-First), Informed search (e.g., A*, Greedy Search).</a:t>
                      </a:r>
                    </a:p>
                  </a:txBody>
                  <a:tcPr marL="9525" marR="9525" marT="9525" marB="9525"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marL="85725" indent="0" algn="l" defTabSz="914400" rtl="0" eaLnBrk="1" latinLnBrk="0" hangingPunct="1">
                        <a:lnSpc>
                          <a:spcPct val="107000"/>
                        </a:lnSpc>
                        <a:spcAft>
                          <a:spcPts val="800"/>
                        </a:spcAft>
                        <a:tabLst>
                          <a:tab pos="4572000" algn="l"/>
                        </a:tabLst>
                      </a:pPr>
                      <a:r>
                        <a:rPr lang="en-CA" sz="1800" kern="100" dirty="0">
                          <a:solidFill>
                            <a:schemeClr val="dk1"/>
                          </a:solidFill>
                          <a:effectLst/>
                          <a:latin typeface="Garamond" panose="02020404030301010803" pitchFamily="18" charset="0"/>
                          <a:ea typeface="+mn-ea"/>
                          <a:cs typeface="+mn-cs"/>
                        </a:rPr>
                        <a:t>Simulated Annealing, Tabu Search, Genetic Algorithms, Swarm Intelligence methods.</a:t>
                      </a:r>
                    </a:p>
                  </a:txBody>
                  <a:tcPr marL="9525" marR="9525" marT="9525" marB="9525"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1201939865"/>
                  </a:ext>
                </a:extLst>
              </a:tr>
            </a:tbl>
          </a:graphicData>
        </a:graphic>
      </p:graphicFrame>
    </p:spTree>
    <p:extLst>
      <p:ext uri="{BB962C8B-B14F-4D97-AF65-F5344CB8AC3E}">
        <p14:creationId xmlns:p14="http://schemas.microsoft.com/office/powerpoint/2010/main" val="387470171"/>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FE9E07-78D1-FBBC-511E-62344D11012F}"/>
            </a:ext>
          </a:extLst>
        </p:cNvPr>
        <p:cNvGrpSpPr/>
        <p:nvPr/>
      </p:nvGrpSpPr>
      <p:grpSpPr>
        <a:xfrm>
          <a:off x="0" y="0"/>
          <a:ext cx="0" cy="0"/>
          <a:chOff x="0" y="0"/>
          <a:chExt cx="0" cy="0"/>
        </a:xfrm>
      </p:grpSpPr>
      <p:sp>
        <p:nvSpPr>
          <p:cNvPr id="12" name="Rectangle 2">
            <a:extLst>
              <a:ext uri="{FF2B5EF4-FFF2-40B4-BE49-F238E27FC236}">
                <a16:creationId xmlns:a16="http://schemas.microsoft.com/office/drawing/2014/main" id="{DD0B4F1E-1E0F-7B1A-81AA-3828BF4666C6}"/>
              </a:ext>
            </a:extLst>
          </p:cNvPr>
          <p:cNvSpPr txBox="1">
            <a:spLocks/>
          </p:cNvSpPr>
          <p:nvPr/>
        </p:nvSpPr>
        <p:spPr>
          <a:xfrm>
            <a:off x="0" y="734"/>
            <a:ext cx="10668000" cy="651363"/>
          </a:xfrm>
          <a:prstGeom prst="rect">
            <a:avLst/>
          </a:prstGeom>
          <a:no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algn="l"/>
            <a:r>
              <a:rPr lang="en-US" sz="3600" b="1" dirty="0">
                <a:solidFill>
                  <a:schemeClr val="tx1"/>
                </a:solidFill>
                <a:latin typeface="Garamond" panose="02020404030301010803" pitchFamily="18" charset="0"/>
              </a:rPr>
              <a:t>Classifying Search and Optimization Algorithms</a:t>
            </a:r>
          </a:p>
        </p:txBody>
      </p:sp>
      <p:sp>
        <p:nvSpPr>
          <p:cNvPr id="7" name="Text Placeholder 3">
            <a:extLst>
              <a:ext uri="{FF2B5EF4-FFF2-40B4-BE49-F238E27FC236}">
                <a16:creationId xmlns:a16="http://schemas.microsoft.com/office/drawing/2014/main" id="{7F377C76-A6D2-836E-EF8A-191E922F1F5B}"/>
              </a:ext>
            </a:extLst>
          </p:cNvPr>
          <p:cNvSpPr txBox="1">
            <a:spLocks/>
          </p:cNvSpPr>
          <p:nvPr/>
        </p:nvSpPr>
        <p:spPr>
          <a:xfrm>
            <a:off x="11465" y="720397"/>
            <a:ext cx="12115800" cy="448160"/>
          </a:xfrm>
          <a:prstGeom prst="rect">
            <a:avLst/>
          </a:prstGeom>
        </p:spPr>
        <p:txBody>
          <a:bodyPr vert="horz" lIns="0" tIns="0" rIns="0" bIns="0" rtlCol="0" anchor="b" anchorCtr="0">
            <a:noAutofit/>
          </a:bodyPr>
          <a:lstStyle>
            <a:lvl1pPr marL="228600" indent="-228600" algn="l" defTabSz="914400" rtl="0" eaLnBrk="1" latinLnBrk="0" hangingPunct="1">
              <a:lnSpc>
                <a:spcPct val="90000"/>
              </a:lnSpc>
              <a:spcBef>
                <a:spcPts val="600"/>
              </a:spcBef>
              <a:buSzPct val="110000"/>
              <a:buFont typeface="Wingdings" panose="05000000000000000000" pitchFamily="2" charset="2"/>
              <a:buNone/>
              <a:defRPr lang="en-US" sz="1600" b="0" kern="1200" cap="all" baseline="0" dirty="0">
                <a:solidFill>
                  <a:schemeClr val="accent3"/>
                </a:solidFill>
                <a:latin typeface="+mj-lt"/>
                <a:ea typeface="+mn-ea"/>
                <a:cs typeface="+mn-cs"/>
              </a:defRPr>
            </a:lvl1pPr>
            <a:lvl2pPr marL="571500" indent="-228600" algn="l" defTabSz="914400" rtl="0" eaLnBrk="1" latinLnBrk="0" hangingPunct="1">
              <a:lnSpc>
                <a:spcPct val="90000"/>
              </a:lnSpc>
              <a:spcBef>
                <a:spcPts val="600"/>
              </a:spcBef>
              <a:buSzPct val="90000"/>
              <a:buFont typeface="Courier New" panose="02070309020205020404" pitchFamily="49" charset="0"/>
              <a:buChar char="o"/>
              <a:defRPr sz="1600" kern="1200">
                <a:solidFill>
                  <a:schemeClr val="accent3"/>
                </a:solidFill>
                <a:latin typeface="+mn-lt"/>
                <a:ea typeface="+mn-ea"/>
                <a:cs typeface="+mn-cs"/>
              </a:defRPr>
            </a:lvl2pPr>
            <a:lvl3pPr marL="914400" indent="-228600" algn="l" defTabSz="914400" rtl="0" eaLnBrk="1" latinLnBrk="0" hangingPunct="1">
              <a:lnSpc>
                <a:spcPct val="90000"/>
              </a:lnSpc>
              <a:spcBef>
                <a:spcPts val="600"/>
              </a:spcBef>
              <a:buSzPct val="90000"/>
              <a:buFont typeface="Arial" panose="020B0604020202020204" pitchFamily="34" charset="0"/>
              <a:buChar char="•"/>
              <a:tabLst/>
              <a:defRPr sz="1600" kern="1200">
                <a:solidFill>
                  <a:schemeClr val="accent3"/>
                </a:solidFill>
                <a:latin typeface="+mn-lt"/>
                <a:ea typeface="+mn-ea"/>
                <a:cs typeface="+mn-cs"/>
              </a:defRPr>
            </a:lvl3pPr>
            <a:lvl4pPr marL="1257300" indent="-228600" algn="l" defTabSz="914400" rtl="0" eaLnBrk="1" latinLnBrk="0" hangingPunct="1">
              <a:lnSpc>
                <a:spcPct val="90000"/>
              </a:lnSpc>
              <a:spcBef>
                <a:spcPts val="600"/>
              </a:spcBef>
              <a:buSzPct val="90000"/>
              <a:buFont typeface="Arial" panose="020B0604020202020204" pitchFamily="34" charset="0"/>
              <a:buChar char="•"/>
              <a:defRPr sz="1600" kern="1200">
                <a:solidFill>
                  <a:schemeClr val="accent3"/>
                </a:solidFill>
                <a:latin typeface="+mn-lt"/>
                <a:ea typeface="+mn-ea"/>
                <a:cs typeface="+mn-cs"/>
              </a:defRPr>
            </a:lvl4pPr>
            <a:lvl5pPr marL="1600200" indent="-228600" algn="l" defTabSz="914400" rtl="0" eaLnBrk="1" latinLnBrk="0" hangingPunct="1">
              <a:lnSpc>
                <a:spcPct val="90000"/>
              </a:lnSpc>
              <a:spcBef>
                <a:spcPts val="600"/>
              </a:spcBef>
              <a:buSzPct val="90000"/>
              <a:buFont typeface="Arial" panose="020B0604020202020204" pitchFamily="34" charset="0"/>
              <a:buChar char="•"/>
              <a:defRPr sz="1600" kern="1200">
                <a:solidFill>
                  <a:schemeClr val="accent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2575" indent="-225425" eaLnBrk="0" hangingPunct="0">
              <a:lnSpc>
                <a:spcPct val="130000"/>
              </a:lnSpc>
              <a:spcBef>
                <a:spcPts val="1200"/>
              </a:spcBef>
              <a:spcAft>
                <a:spcPts val="1200"/>
              </a:spcAft>
              <a:buFont typeface="Arial" panose="020B0604020202020204" pitchFamily="34" charset="0"/>
              <a:buChar char="•"/>
              <a:defRPr/>
            </a:pPr>
            <a:r>
              <a:rPr lang="en-US" sz="2800" b="1" cap="none" dirty="0">
                <a:solidFill>
                  <a:schemeClr val="tx1"/>
                </a:solidFill>
                <a:latin typeface="Garamond" panose="02020404030301010803" pitchFamily="18" charset="0"/>
              </a:rPr>
              <a:t>Deterministic vs. stochastic algorithms</a:t>
            </a:r>
            <a:endParaRPr lang="en-CA" sz="2800" b="1" cap="none" dirty="0">
              <a:solidFill>
                <a:schemeClr val="tx1"/>
              </a:solidFill>
              <a:latin typeface="Garamond" panose="02020404030301010803" pitchFamily="18" charset="0"/>
            </a:endParaRPr>
          </a:p>
        </p:txBody>
      </p:sp>
      <p:sp>
        <p:nvSpPr>
          <p:cNvPr id="2" name="Rectangle 1">
            <a:extLst>
              <a:ext uri="{FF2B5EF4-FFF2-40B4-BE49-F238E27FC236}">
                <a16:creationId xmlns:a16="http://schemas.microsoft.com/office/drawing/2014/main" id="{FC0C4F8F-067F-EBCA-733F-45EC4DEC982E}"/>
              </a:ext>
            </a:extLst>
          </p:cNvPr>
          <p:cNvSpPr/>
          <p:nvPr/>
        </p:nvSpPr>
        <p:spPr>
          <a:xfrm>
            <a:off x="533400" y="2364364"/>
            <a:ext cx="2620594" cy="499674"/>
          </a:xfrm>
          <a:prstGeom prst="rect">
            <a:avLst/>
          </a:prstGeom>
          <a:solidFill>
            <a:srgbClr val="FEFAD5"/>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CA" sz="1700" dirty="0">
                <a:solidFill>
                  <a:schemeClr val="tx1"/>
                </a:solidFill>
                <a:latin typeface="+mj-lt"/>
                <a:ea typeface="SimSun" pitchFamily="2" charset="-122"/>
                <a:cs typeface="Arial" panose="020B0604020202020204" pitchFamily="34" charset="0"/>
              </a:rPr>
              <a:t>Deterministic Algorithms</a:t>
            </a:r>
          </a:p>
        </p:txBody>
      </p:sp>
      <p:sp>
        <p:nvSpPr>
          <p:cNvPr id="3" name="Rectangle 2">
            <a:extLst>
              <a:ext uri="{FF2B5EF4-FFF2-40B4-BE49-F238E27FC236}">
                <a16:creationId xmlns:a16="http://schemas.microsoft.com/office/drawing/2014/main" id="{E787B324-DF99-B23C-4633-F0BD51A78655}"/>
              </a:ext>
            </a:extLst>
          </p:cNvPr>
          <p:cNvSpPr/>
          <p:nvPr/>
        </p:nvSpPr>
        <p:spPr>
          <a:xfrm>
            <a:off x="2971800" y="1219200"/>
            <a:ext cx="2636860" cy="465557"/>
          </a:xfrm>
          <a:prstGeom prst="rect">
            <a:avLst/>
          </a:prstGeom>
          <a:solidFill>
            <a:srgbClr val="DDF8CD"/>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CA" sz="1800" dirty="0">
                <a:solidFill>
                  <a:schemeClr val="tx1"/>
                </a:solidFill>
                <a:latin typeface="+mj-lt"/>
                <a:ea typeface="SimSun" pitchFamily="2" charset="-122"/>
                <a:cs typeface="Arial" panose="020B0604020202020204" pitchFamily="34" charset="0"/>
              </a:rPr>
              <a:t>Optimization Algorithms</a:t>
            </a:r>
          </a:p>
        </p:txBody>
      </p:sp>
      <p:sp>
        <p:nvSpPr>
          <p:cNvPr id="4" name="Rectangle 3">
            <a:extLst>
              <a:ext uri="{FF2B5EF4-FFF2-40B4-BE49-F238E27FC236}">
                <a16:creationId xmlns:a16="http://schemas.microsoft.com/office/drawing/2014/main" id="{9C223684-D272-7B3C-0480-ACD0B3110C96}"/>
              </a:ext>
            </a:extLst>
          </p:cNvPr>
          <p:cNvSpPr/>
          <p:nvPr/>
        </p:nvSpPr>
        <p:spPr>
          <a:xfrm>
            <a:off x="5837798" y="2364365"/>
            <a:ext cx="2572776" cy="499674"/>
          </a:xfrm>
          <a:prstGeom prst="rect">
            <a:avLst/>
          </a:prstGeom>
          <a:solidFill>
            <a:srgbClr val="C5DFE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CA" sz="1700" dirty="0">
                <a:solidFill>
                  <a:schemeClr val="tx1"/>
                </a:solidFill>
                <a:latin typeface="+mj-lt"/>
                <a:ea typeface="SimSun" pitchFamily="2" charset="-122"/>
                <a:cs typeface="Arial" panose="020B0604020202020204" pitchFamily="34" charset="0"/>
              </a:rPr>
              <a:t>Stochastic Algorithms</a:t>
            </a:r>
          </a:p>
        </p:txBody>
      </p:sp>
      <p:cxnSp>
        <p:nvCxnSpPr>
          <p:cNvPr id="5" name="Elbow Connector 47">
            <a:extLst>
              <a:ext uri="{FF2B5EF4-FFF2-40B4-BE49-F238E27FC236}">
                <a16:creationId xmlns:a16="http://schemas.microsoft.com/office/drawing/2014/main" id="{DAC0DEF9-5BD8-77AE-834F-091B4D418D83}"/>
              </a:ext>
            </a:extLst>
          </p:cNvPr>
          <p:cNvCxnSpPr>
            <a:cxnSpLocks/>
            <a:stCxn id="3" idx="2"/>
            <a:endCxn id="2" idx="0"/>
          </p:cNvCxnSpPr>
          <p:nvPr/>
        </p:nvCxnSpPr>
        <p:spPr>
          <a:xfrm rot="5400000">
            <a:off x="2727161" y="801294"/>
            <a:ext cx="679607" cy="2446533"/>
          </a:xfrm>
          <a:prstGeom prst="bentConnector3">
            <a:avLst/>
          </a:prstGeom>
          <a:ln>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6" name="Elbow Connector 48">
            <a:extLst>
              <a:ext uri="{FF2B5EF4-FFF2-40B4-BE49-F238E27FC236}">
                <a16:creationId xmlns:a16="http://schemas.microsoft.com/office/drawing/2014/main" id="{E4ED66A0-0123-D064-139F-8793EF04AF83}"/>
              </a:ext>
            </a:extLst>
          </p:cNvPr>
          <p:cNvCxnSpPr>
            <a:cxnSpLocks/>
            <a:stCxn id="3" idx="2"/>
            <a:endCxn id="4" idx="0"/>
          </p:cNvCxnSpPr>
          <p:nvPr/>
        </p:nvCxnSpPr>
        <p:spPr>
          <a:xfrm rot="16200000" flipH="1">
            <a:off x="5367404" y="607583"/>
            <a:ext cx="679608" cy="2833956"/>
          </a:xfrm>
          <a:prstGeom prst="bentConnector3">
            <a:avLst>
              <a:gd name="adj1" fmla="val 50000"/>
            </a:avLst>
          </a:prstGeom>
          <a:ln>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0F97BBF9-9C1F-9BDC-4F95-0C401A846282}"/>
              </a:ext>
            </a:extLst>
          </p:cNvPr>
          <p:cNvSpPr/>
          <p:nvPr/>
        </p:nvSpPr>
        <p:spPr>
          <a:xfrm>
            <a:off x="73950" y="3470846"/>
            <a:ext cx="1686089" cy="793693"/>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CA" sz="1600" dirty="0">
                <a:solidFill>
                  <a:schemeClr val="tx1"/>
                </a:solidFill>
                <a:latin typeface="+mj-lt"/>
                <a:ea typeface="SimSun" pitchFamily="2" charset="-122"/>
                <a:cs typeface="Arial" panose="020B0604020202020204" pitchFamily="34" charset="0"/>
              </a:rPr>
              <a:t>Numerical/Classical Methods</a:t>
            </a:r>
          </a:p>
        </p:txBody>
      </p:sp>
      <p:cxnSp>
        <p:nvCxnSpPr>
          <p:cNvPr id="9" name="Elbow Connector 54">
            <a:extLst>
              <a:ext uri="{FF2B5EF4-FFF2-40B4-BE49-F238E27FC236}">
                <a16:creationId xmlns:a16="http://schemas.microsoft.com/office/drawing/2014/main" id="{8B5BCBBB-9D68-2D33-E85A-944BDDEB0F30}"/>
              </a:ext>
            </a:extLst>
          </p:cNvPr>
          <p:cNvCxnSpPr>
            <a:stCxn id="2" idx="2"/>
            <a:endCxn id="8" idx="0"/>
          </p:cNvCxnSpPr>
          <p:nvPr/>
        </p:nvCxnSpPr>
        <p:spPr>
          <a:xfrm rot="5400000">
            <a:off x="1076942" y="2704091"/>
            <a:ext cx="606808" cy="926702"/>
          </a:xfrm>
          <a:prstGeom prst="bentConnector3">
            <a:avLst>
              <a:gd name="adj1" fmla="val 50000"/>
            </a:avLst>
          </a:prstGeom>
          <a:ln>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CCB78D4C-7074-4E2A-381A-E20EA5E82BC5}"/>
              </a:ext>
            </a:extLst>
          </p:cNvPr>
          <p:cNvSpPr/>
          <p:nvPr/>
        </p:nvSpPr>
        <p:spPr>
          <a:xfrm>
            <a:off x="1884970" y="3466058"/>
            <a:ext cx="1637427" cy="793693"/>
          </a:xfrm>
          <a:prstGeom prst="rect">
            <a:avLst/>
          </a:prstGeom>
          <a:solidFill>
            <a:srgbClr val="FEFAD5"/>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CA" sz="1600" dirty="0">
                <a:solidFill>
                  <a:schemeClr val="tx1"/>
                </a:solidFill>
                <a:latin typeface="+mj-lt"/>
                <a:ea typeface="SimSun" pitchFamily="2" charset="-122"/>
                <a:cs typeface="Arial" panose="020B0604020202020204" pitchFamily="34" charset="0"/>
              </a:rPr>
              <a:t>Graph Search Methods</a:t>
            </a:r>
          </a:p>
        </p:txBody>
      </p:sp>
      <p:cxnSp>
        <p:nvCxnSpPr>
          <p:cNvPr id="11" name="Elbow Connector 61">
            <a:extLst>
              <a:ext uri="{FF2B5EF4-FFF2-40B4-BE49-F238E27FC236}">
                <a16:creationId xmlns:a16="http://schemas.microsoft.com/office/drawing/2014/main" id="{A0BD8F76-19EF-54AD-F81C-DB498D1A13C3}"/>
              </a:ext>
            </a:extLst>
          </p:cNvPr>
          <p:cNvCxnSpPr>
            <a:stCxn id="2" idx="2"/>
            <a:endCxn id="10" idx="0"/>
          </p:cNvCxnSpPr>
          <p:nvPr/>
        </p:nvCxnSpPr>
        <p:spPr>
          <a:xfrm rot="16200000" flipH="1">
            <a:off x="1972680" y="2735054"/>
            <a:ext cx="602020" cy="859987"/>
          </a:xfrm>
          <a:prstGeom prst="bentConnector3">
            <a:avLst>
              <a:gd name="adj1" fmla="val 50000"/>
            </a:avLst>
          </a:prstGeom>
          <a:ln>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6547CE04-5945-7881-D13B-CCC7F63C3FAD}"/>
              </a:ext>
            </a:extLst>
          </p:cNvPr>
          <p:cNvSpPr/>
          <p:nvPr/>
        </p:nvSpPr>
        <p:spPr>
          <a:xfrm>
            <a:off x="155142" y="5039768"/>
            <a:ext cx="1537434" cy="557605"/>
          </a:xfrm>
          <a:prstGeom prst="rect">
            <a:avLst/>
          </a:prstGeom>
          <a:solidFill>
            <a:srgbClr val="FEFAD5"/>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CA" sz="1400" dirty="0">
                <a:solidFill>
                  <a:schemeClr val="tx1"/>
                </a:solidFill>
                <a:latin typeface="+mj-lt"/>
                <a:ea typeface="SimSun" pitchFamily="2" charset="-122"/>
                <a:cs typeface="Arial" panose="020B0604020202020204" pitchFamily="34" charset="0"/>
              </a:rPr>
              <a:t>Blind Search</a:t>
            </a:r>
          </a:p>
        </p:txBody>
      </p:sp>
      <p:sp>
        <p:nvSpPr>
          <p:cNvPr id="14" name="Rectangle 13">
            <a:extLst>
              <a:ext uri="{FF2B5EF4-FFF2-40B4-BE49-F238E27FC236}">
                <a16:creationId xmlns:a16="http://schemas.microsoft.com/office/drawing/2014/main" id="{A519D7AB-24DA-28F6-601B-4E46FC48E904}"/>
              </a:ext>
            </a:extLst>
          </p:cNvPr>
          <p:cNvSpPr/>
          <p:nvPr/>
        </p:nvSpPr>
        <p:spPr>
          <a:xfrm>
            <a:off x="1955323" y="5031677"/>
            <a:ext cx="1496725" cy="557605"/>
          </a:xfrm>
          <a:prstGeom prst="rect">
            <a:avLst/>
          </a:prstGeom>
          <a:solidFill>
            <a:srgbClr val="FEFAD5"/>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CA" sz="1400" dirty="0">
                <a:solidFill>
                  <a:schemeClr val="tx1"/>
                </a:solidFill>
                <a:latin typeface="+mj-lt"/>
                <a:ea typeface="SimSun" pitchFamily="2" charset="-122"/>
                <a:cs typeface="Arial" panose="020B0604020202020204" pitchFamily="34" charset="0"/>
              </a:rPr>
              <a:t>Informed Search</a:t>
            </a:r>
          </a:p>
        </p:txBody>
      </p:sp>
      <p:cxnSp>
        <p:nvCxnSpPr>
          <p:cNvPr id="15" name="Elbow Connector 83">
            <a:extLst>
              <a:ext uri="{FF2B5EF4-FFF2-40B4-BE49-F238E27FC236}">
                <a16:creationId xmlns:a16="http://schemas.microsoft.com/office/drawing/2014/main" id="{B5D818F0-19E3-E0E5-EA8E-2840B4E0142B}"/>
              </a:ext>
            </a:extLst>
          </p:cNvPr>
          <p:cNvCxnSpPr>
            <a:stCxn id="10" idx="2"/>
            <a:endCxn id="13" idx="0"/>
          </p:cNvCxnSpPr>
          <p:nvPr/>
        </p:nvCxnSpPr>
        <p:spPr>
          <a:xfrm rot="5400000">
            <a:off x="1423764" y="3759847"/>
            <a:ext cx="780017" cy="1779825"/>
          </a:xfrm>
          <a:prstGeom prst="bentConnector3">
            <a:avLst>
              <a:gd name="adj1" fmla="val 50000"/>
            </a:avLst>
          </a:prstGeom>
          <a:ln>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16" name="Elbow Connector 86">
            <a:extLst>
              <a:ext uri="{FF2B5EF4-FFF2-40B4-BE49-F238E27FC236}">
                <a16:creationId xmlns:a16="http://schemas.microsoft.com/office/drawing/2014/main" id="{B0CFC261-B4D9-9667-5045-C6C01F2B99C2}"/>
              </a:ext>
            </a:extLst>
          </p:cNvPr>
          <p:cNvCxnSpPr>
            <a:stCxn id="10" idx="2"/>
            <a:endCxn id="14" idx="0"/>
          </p:cNvCxnSpPr>
          <p:nvPr/>
        </p:nvCxnSpPr>
        <p:spPr>
          <a:xfrm rot="16200000" flipH="1">
            <a:off x="2317722" y="4645713"/>
            <a:ext cx="771926" cy="2"/>
          </a:xfrm>
          <a:prstGeom prst="bentConnector3">
            <a:avLst>
              <a:gd name="adj1" fmla="val 50000"/>
            </a:avLst>
          </a:prstGeom>
          <a:ln>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DEC0820E-58B2-4DCA-5A2A-F704DC979C41}"/>
              </a:ext>
            </a:extLst>
          </p:cNvPr>
          <p:cNvSpPr/>
          <p:nvPr/>
        </p:nvSpPr>
        <p:spPr>
          <a:xfrm>
            <a:off x="3852072" y="3437980"/>
            <a:ext cx="2015328" cy="793692"/>
          </a:xfrm>
          <a:prstGeom prst="rect">
            <a:avLst/>
          </a:prstGeom>
          <a:solidFill>
            <a:srgbClr val="C5DFE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CA" sz="1600" dirty="0">
                <a:solidFill>
                  <a:schemeClr val="tx1"/>
                </a:solidFill>
                <a:latin typeface="+mj-lt"/>
                <a:ea typeface="SimSun" pitchFamily="2" charset="-122"/>
                <a:cs typeface="Arial" panose="020B0604020202020204" pitchFamily="34" charset="0"/>
              </a:rPr>
              <a:t>Trajectory-based </a:t>
            </a:r>
          </a:p>
          <a:p>
            <a:pPr algn="ctr"/>
            <a:r>
              <a:rPr lang="en-CA" sz="1600" dirty="0">
                <a:solidFill>
                  <a:schemeClr val="tx1"/>
                </a:solidFill>
                <a:latin typeface="+mj-lt"/>
                <a:ea typeface="SimSun" pitchFamily="2" charset="-122"/>
                <a:cs typeface="Arial" panose="020B0604020202020204" pitchFamily="34" charset="0"/>
              </a:rPr>
              <a:t>(S-Metaheuristics)</a:t>
            </a:r>
          </a:p>
        </p:txBody>
      </p:sp>
      <p:sp>
        <p:nvSpPr>
          <p:cNvPr id="18" name="Rectangle 17">
            <a:extLst>
              <a:ext uri="{FF2B5EF4-FFF2-40B4-BE49-F238E27FC236}">
                <a16:creationId xmlns:a16="http://schemas.microsoft.com/office/drawing/2014/main" id="{9BD42B4E-457A-4F6A-6F3B-860BAE48A807}"/>
              </a:ext>
            </a:extLst>
          </p:cNvPr>
          <p:cNvSpPr/>
          <p:nvPr/>
        </p:nvSpPr>
        <p:spPr>
          <a:xfrm>
            <a:off x="6096000" y="3438484"/>
            <a:ext cx="2059175" cy="793693"/>
          </a:xfrm>
          <a:prstGeom prst="rect">
            <a:avLst/>
          </a:prstGeom>
          <a:solidFill>
            <a:srgbClr val="C5DFE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CA" sz="1600" dirty="0">
                <a:solidFill>
                  <a:schemeClr val="tx1"/>
                </a:solidFill>
                <a:latin typeface="+mj-lt"/>
                <a:ea typeface="SimSun" pitchFamily="2" charset="-122"/>
                <a:cs typeface="Arial" panose="020B0604020202020204" pitchFamily="34" charset="0"/>
              </a:rPr>
              <a:t>Population-based </a:t>
            </a:r>
          </a:p>
          <a:p>
            <a:pPr algn="ctr"/>
            <a:r>
              <a:rPr lang="en-CA" sz="1600" dirty="0">
                <a:solidFill>
                  <a:schemeClr val="tx1"/>
                </a:solidFill>
                <a:latin typeface="+mj-lt"/>
                <a:ea typeface="SimSun" pitchFamily="2" charset="-122"/>
                <a:cs typeface="Arial" panose="020B0604020202020204" pitchFamily="34" charset="0"/>
              </a:rPr>
              <a:t>(P-Metaheuristics)</a:t>
            </a:r>
          </a:p>
        </p:txBody>
      </p:sp>
      <p:sp>
        <p:nvSpPr>
          <p:cNvPr id="19" name="Rectangle 18">
            <a:extLst>
              <a:ext uri="{FF2B5EF4-FFF2-40B4-BE49-F238E27FC236}">
                <a16:creationId xmlns:a16="http://schemas.microsoft.com/office/drawing/2014/main" id="{D762173C-90D2-BC4B-1C02-C70CA9D83EEB}"/>
              </a:ext>
            </a:extLst>
          </p:cNvPr>
          <p:cNvSpPr/>
          <p:nvPr/>
        </p:nvSpPr>
        <p:spPr>
          <a:xfrm>
            <a:off x="4000531" y="5031677"/>
            <a:ext cx="2026558" cy="642625"/>
          </a:xfrm>
          <a:prstGeom prst="rect">
            <a:avLst/>
          </a:prstGeom>
          <a:solidFill>
            <a:srgbClr val="C5DFE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CA" sz="1400" dirty="0">
                <a:solidFill>
                  <a:schemeClr val="tx1"/>
                </a:solidFill>
                <a:latin typeface="+mj-lt"/>
                <a:ea typeface="SimSun" pitchFamily="2" charset="-122"/>
                <a:cs typeface="Arial" panose="020B0604020202020204" pitchFamily="34" charset="0"/>
              </a:rPr>
              <a:t>Evolutionary Computing (EC)</a:t>
            </a:r>
          </a:p>
        </p:txBody>
      </p:sp>
      <p:sp>
        <p:nvSpPr>
          <p:cNvPr id="20" name="Rectangle 19">
            <a:extLst>
              <a:ext uri="{FF2B5EF4-FFF2-40B4-BE49-F238E27FC236}">
                <a16:creationId xmlns:a16="http://schemas.microsoft.com/office/drawing/2014/main" id="{68DD836C-59B4-F15B-CF93-627EBE0E33B8}"/>
              </a:ext>
            </a:extLst>
          </p:cNvPr>
          <p:cNvSpPr/>
          <p:nvPr/>
        </p:nvSpPr>
        <p:spPr>
          <a:xfrm>
            <a:off x="6342191" y="5026541"/>
            <a:ext cx="1572607" cy="642625"/>
          </a:xfrm>
          <a:prstGeom prst="rect">
            <a:avLst/>
          </a:prstGeom>
          <a:solidFill>
            <a:srgbClr val="C5DFE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CA" sz="1400" dirty="0">
                <a:solidFill>
                  <a:schemeClr val="tx1"/>
                </a:solidFill>
                <a:latin typeface="+mj-lt"/>
                <a:ea typeface="SimSun" pitchFamily="2" charset="-122"/>
                <a:cs typeface="Arial" panose="020B0604020202020204" pitchFamily="34" charset="0"/>
              </a:rPr>
              <a:t>Swarm Intelligence </a:t>
            </a:r>
          </a:p>
          <a:p>
            <a:pPr algn="ctr"/>
            <a:r>
              <a:rPr lang="en-CA" sz="1400" dirty="0">
                <a:solidFill>
                  <a:schemeClr val="tx1"/>
                </a:solidFill>
                <a:latin typeface="+mj-lt"/>
                <a:ea typeface="SimSun" pitchFamily="2" charset="-122"/>
                <a:cs typeface="Arial" panose="020B0604020202020204" pitchFamily="34" charset="0"/>
              </a:rPr>
              <a:t>(SI)</a:t>
            </a:r>
          </a:p>
        </p:txBody>
      </p:sp>
      <p:cxnSp>
        <p:nvCxnSpPr>
          <p:cNvPr id="21" name="Elbow Connector 93">
            <a:extLst>
              <a:ext uri="{FF2B5EF4-FFF2-40B4-BE49-F238E27FC236}">
                <a16:creationId xmlns:a16="http://schemas.microsoft.com/office/drawing/2014/main" id="{F7618779-B503-CCE1-575E-C14484DEBDF8}"/>
              </a:ext>
            </a:extLst>
          </p:cNvPr>
          <p:cNvCxnSpPr>
            <a:cxnSpLocks/>
            <a:stCxn id="18" idx="2"/>
            <a:endCxn id="19" idx="0"/>
          </p:cNvCxnSpPr>
          <p:nvPr/>
        </p:nvCxnSpPr>
        <p:spPr>
          <a:xfrm rot="5400000">
            <a:off x="5669949" y="3576038"/>
            <a:ext cx="799500" cy="2111778"/>
          </a:xfrm>
          <a:prstGeom prst="bentConnector3">
            <a:avLst>
              <a:gd name="adj1" fmla="val 50000"/>
            </a:avLst>
          </a:prstGeom>
          <a:ln>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23" name="Elbow Connector 94">
            <a:extLst>
              <a:ext uri="{FF2B5EF4-FFF2-40B4-BE49-F238E27FC236}">
                <a16:creationId xmlns:a16="http://schemas.microsoft.com/office/drawing/2014/main" id="{7FDBEEB2-B82A-1A28-342D-CFF18310959E}"/>
              </a:ext>
            </a:extLst>
          </p:cNvPr>
          <p:cNvCxnSpPr>
            <a:cxnSpLocks/>
            <a:stCxn id="18" idx="2"/>
            <a:endCxn id="20" idx="0"/>
          </p:cNvCxnSpPr>
          <p:nvPr/>
        </p:nvCxnSpPr>
        <p:spPr>
          <a:xfrm rot="16200000" flipH="1">
            <a:off x="6729859" y="4627905"/>
            <a:ext cx="794364" cy="2907"/>
          </a:xfrm>
          <a:prstGeom prst="bentConnector3">
            <a:avLst>
              <a:gd name="adj1" fmla="val 50000"/>
            </a:avLst>
          </a:prstGeom>
          <a:ln>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5B417F66-4040-1CE4-6604-380D55006657}"/>
              </a:ext>
            </a:extLst>
          </p:cNvPr>
          <p:cNvSpPr/>
          <p:nvPr/>
        </p:nvSpPr>
        <p:spPr>
          <a:xfrm>
            <a:off x="9032642" y="3437980"/>
            <a:ext cx="2183998" cy="793693"/>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CA" sz="1600" dirty="0">
                <a:solidFill>
                  <a:schemeClr val="tx1"/>
                </a:solidFill>
                <a:latin typeface="+mj-lt"/>
                <a:ea typeface="SimSun" pitchFamily="2" charset="-122"/>
                <a:cs typeface="Arial" panose="020B0604020202020204" pitchFamily="34" charset="0"/>
              </a:rPr>
              <a:t>Machine Learning-based Methods</a:t>
            </a:r>
          </a:p>
        </p:txBody>
      </p:sp>
      <p:cxnSp>
        <p:nvCxnSpPr>
          <p:cNvPr id="26" name="Elbow Connector 100">
            <a:extLst>
              <a:ext uri="{FF2B5EF4-FFF2-40B4-BE49-F238E27FC236}">
                <a16:creationId xmlns:a16="http://schemas.microsoft.com/office/drawing/2014/main" id="{E58ADC87-05D7-398C-7492-7830ACCC337C}"/>
              </a:ext>
            </a:extLst>
          </p:cNvPr>
          <p:cNvCxnSpPr>
            <a:cxnSpLocks/>
            <a:stCxn id="4" idx="2"/>
            <a:endCxn id="25" idx="0"/>
          </p:cNvCxnSpPr>
          <p:nvPr/>
        </p:nvCxnSpPr>
        <p:spPr>
          <a:xfrm rot="16200000" flipH="1">
            <a:off x="8337443" y="1650781"/>
            <a:ext cx="573941" cy="3000455"/>
          </a:xfrm>
          <a:prstGeom prst="bentConnector3">
            <a:avLst>
              <a:gd name="adj1" fmla="val 50000"/>
            </a:avLst>
          </a:prstGeom>
          <a:ln>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27" name="Elbow Connector 103">
            <a:extLst>
              <a:ext uri="{FF2B5EF4-FFF2-40B4-BE49-F238E27FC236}">
                <a16:creationId xmlns:a16="http://schemas.microsoft.com/office/drawing/2014/main" id="{A753E1A4-857C-7715-A729-323DEFB374A6}"/>
              </a:ext>
            </a:extLst>
          </p:cNvPr>
          <p:cNvCxnSpPr>
            <a:cxnSpLocks/>
            <a:stCxn id="4" idx="2"/>
            <a:endCxn id="18" idx="0"/>
          </p:cNvCxnSpPr>
          <p:nvPr/>
        </p:nvCxnSpPr>
        <p:spPr>
          <a:xfrm rot="16200000" flipH="1">
            <a:off x="6837665" y="3150560"/>
            <a:ext cx="574445" cy="1402"/>
          </a:xfrm>
          <a:prstGeom prst="bentConnector3">
            <a:avLst>
              <a:gd name="adj1" fmla="val 50000"/>
            </a:avLst>
          </a:prstGeom>
          <a:ln>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28" name="Elbow Connector 106">
            <a:extLst>
              <a:ext uri="{FF2B5EF4-FFF2-40B4-BE49-F238E27FC236}">
                <a16:creationId xmlns:a16="http://schemas.microsoft.com/office/drawing/2014/main" id="{547982F7-3D8B-2E23-3C8A-E36C08EF497F}"/>
              </a:ext>
            </a:extLst>
          </p:cNvPr>
          <p:cNvCxnSpPr>
            <a:cxnSpLocks/>
            <a:stCxn id="4" idx="2"/>
            <a:endCxn id="17" idx="0"/>
          </p:cNvCxnSpPr>
          <p:nvPr/>
        </p:nvCxnSpPr>
        <p:spPr>
          <a:xfrm rot="5400000">
            <a:off x="5704991" y="2018784"/>
            <a:ext cx="573941" cy="2264450"/>
          </a:xfrm>
          <a:prstGeom prst="bentConnector3">
            <a:avLst>
              <a:gd name="adj1" fmla="val 50000"/>
            </a:avLst>
          </a:prstGeom>
          <a:ln>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DAB296D9-3311-1005-3567-9EFC2B09FDB2}"/>
              </a:ext>
            </a:extLst>
          </p:cNvPr>
          <p:cNvSpPr/>
          <p:nvPr/>
        </p:nvSpPr>
        <p:spPr>
          <a:xfrm>
            <a:off x="9133840" y="6268852"/>
            <a:ext cx="1447800" cy="547132"/>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CA" sz="1200" dirty="0">
                <a:solidFill>
                  <a:schemeClr val="tx1"/>
                </a:solidFill>
                <a:latin typeface="+mj-lt"/>
                <a:ea typeface="SimSun" pitchFamily="2" charset="-122"/>
                <a:cs typeface="Arial" panose="020B0604020202020204" pitchFamily="34" charset="0"/>
              </a:rPr>
              <a:t>Markov Decision Process (MDP) </a:t>
            </a:r>
          </a:p>
        </p:txBody>
      </p:sp>
      <p:sp>
        <p:nvSpPr>
          <p:cNvPr id="30" name="Rectangle 29">
            <a:extLst>
              <a:ext uri="{FF2B5EF4-FFF2-40B4-BE49-F238E27FC236}">
                <a16:creationId xmlns:a16="http://schemas.microsoft.com/office/drawing/2014/main" id="{F8F2D65B-E535-9384-DFC9-45AC01D6DF6A}"/>
              </a:ext>
            </a:extLst>
          </p:cNvPr>
          <p:cNvSpPr/>
          <p:nvPr/>
        </p:nvSpPr>
        <p:spPr>
          <a:xfrm>
            <a:off x="10829477" y="6268849"/>
            <a:ext cx="1199963" cy="547135"/>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CA" sz="1200" dirty="0">
                <a:solidFill>
                  <a:schemeClr val="tx1"/>
                </a:solidFill>
                <a:latin typeface="+mj-lt"/>
                <a:ea typeface="SimSun" pitchFamily="2" charset="-122"/>
                <a:cs typeface="Arial" panose="020B0604020202020204" pitchFamily="34" charset="0"/>
              </a:rPr>
              <a:t>Multi-armed Bandit (MAB)</a:t>
            </a:r>
          </a:p>
        </p:txBody>
      </p:sp>
      <p:sp>
        <p:nvSpPr>
          <p:cNvPr id="31" name="Rectangle 30">
            <a:extLst>
              <a:ext uri="{FF2B5EF4-FFF2-40B4-BE49-F238E27FC236}">
                <a16:creationId xmlns:a16="http://schemas.microsoft.com/office/drawing/2014/main" id="{CECA5A0C-8FFB-1930-5B24-C331F6797341}"/>
              </a:ext>
            </a:extLst>
          </p:cNvPr>
          <p:cNvSpPr/>
          <p:nvPr/>
        </p:nvSpPr>
        <p:spPr>
          <a:xfrm>
            <a:off x="10757340" y="5026541"/>
            <a:ext cx="1344849" cy="642625"/>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CA" sz="1400" dirty="0">
                <a:solidFill>
                  <a:schemeClr val="tx1"/>
                </a:solidFill>
                <a:latin typeface="+mj-lt"/>
                <a:ea typeface="SimSun" pitchFamily="2" charset="-122"/>
                <a:cs typeface="Arial" panose="020B0604020202020204" pitchFamily="34" charset="0"/>
              </a:rPr>
              <a:t>Reinforcement Learning</a:t>
            </a:r>
          </a:p>
        </p:txBody>
      </p:sp>
      <p:cxnSp>
        <p:nvCxnSpPr>
          <p:cNvPr id="32" name="Elbow Connector 2">
            <a:extLst>
              <a:ext uri="{FF2B5EF4-FFF2-40B4-BE49-F238E27FC236}">
                <a16:creationId xmlns:a16="http://schemas.microsoft.com/office/drawing/2014/main" id="{2D43FA4D-8103-1D40-570E-31FE2B98027B}"/>
              </a:ext>
            </a:extLst>
          </p:cNvPr>
          <p:cNvCxnSpPr>
            <a:stCxn id="31" idx="2"/>
            <a:endCxn id="30" idx="0"/>
          </p:cNvCxnSpPr>
          <p:nvPr/>
        </p:nvCxnSpPr>
        <p:spPr>
          <a:xfrm rot="5400000">
            <a:off x="11129771" y="5968854"/>
            <a:ext cx="599683" cy="306"/>
          </a:xfrm>
          <a:prstGeom prst="bentConnector3">
            <a:avLst>
              <a:gd name="adj1" fmla="val 50000"/>
            </a:avLst>
          </a:prstGeom>
          <a:ln>
            <a:solidFill>
              <a:schemeClr val="tx1"/>
            </a:solidFill>
            <a:headEnd w="med" len="sm"/>
            <a:tailEnd type="triangle" w="sm" len="sm"/>
          </a:ln>
        </p:spPr>
        <p:style>
          <a:lnRef idx="1">
            <a:schemeClr val="accent1"/>
          </a:lnRef>
          <a:fillRef idx="0">
            <a:schemeClr val="accent1"/>
          </a:fillRef>
          <a:effectRef idx="0">
            <a:schemeClr val="accent1"/>
          </a:effectRef>
          <a:fontRef idx="minor">
            <a:schemeClr val="tx1"/>
          </a:fontRef>
        </p:style>
      </p:cxnSp>
      <p:cxnSp>
        <p:nvCxnSpPr>
          <p:cNvPr id="33" name="Elbow Connector 2">
            <a:extLst>
              <a:ext uri="{FF2B5EF4-FFF2-40B4-BE49-F238E27FC236}">
                <a16:creationId xmlns:a16="http://schemas.microsoft.com/office/drawing/2014/main" id="{0E7CF2D8-0542-73E6-B26F-6FF0CFF6C5C6}"/>
              </a:ext>
            </a:extLst>
          </p:cNvPr>
          <p:cNvCxnSpPr>
            <a:stCxn id="31" idx="2"/>
            <a:endCxn id="29" idx="0"/>
          </p:cNvCxnSpPr>
          <p:nvPr/>
        </p:nvCxnSpPr>
        <p:spPr>
          <a:xfrm rot="5400000">
            <a:off x="10343910" y="5182997"/>
            <a:ext cx="599686" cy="1572025"/>
          </a:xfrm>
          <a:prstGeom prst="bentConnector3">
            <a:avLst>
              <a:gd name="adj1" fmla="val 50000"/>
            </a:avLst>
          </a:prstGeom>
          <a:ln>
            <a:solidFill>
              <a:schemeClr val="tx1"/>
            </a:solidFill>
            <a:headEnd w="med" len="sm"/>
            <a:tailEnd type="triangle" w="sm" len="sm"/>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210D15E5-95E0-310D-8A0D-46046737C872}"/>
              </a:ext>
            </a:extLst>
          </p:cNvPr>
          <p:cNvSpPr/>
          <p:nvPr/>
        </p:nvSpPr>
        <p:spPr>
          <a:xfrm>
            <a:off x="8229600" y="5026541"/>
            <a:ext cx="1204725" cy="642625"/>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CA" sz="1400" dirty="0">
                <a:solidFill>
                  <a:schemeClr val="tx1"/>
                </a:solidFill>
                <a:latin typeface="+mj-lt"/>
                <a:ea typeface="SimSun" pitchFamily="2" charset="-122"/>
                <a:cs typeface="Arial" panose="020B0604020202020204" pitchFamily="34" charset="0"/>
              </a:rPr>
              <a:t>Unsupervised Learning</a:t>
            </a:r>
          </a:p>
        </p:txBody>
      </p:sp>
      <p:sp>
        <p:nvSpPr>
          <p:cNvPr id="35" name="Rectangle 34">
            <a:extLst>
              <a:ext uri="{FF2B5EF4-FFF2-40B4-BE49-F238E27FC236}">
                <a16:creationId xmlns:a16="http://schemas.microsoft.com/office/drawing/2014/main" id="{9DC6F63E-0686-CABE-27D6-8D505D313727}"/>
              </a:ext>
            </a:extLst>
          </p:cNvPr>
          <p:cNvSpPr/>
          <p:nvPr/>
        </p:nvSpPr>
        <p:spPr>
          <a:xfrm>
            <a:off x="9586823" y="5052468"/>
            <a:ext cx="1067566" cy="642625"/>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CA" sz="1400" dirty="0">
                <a:solidFill>
                  <a:schemeClr val="tx1"/>
                </a:solidFill>
                <a:latin typeface="+mj-lt"/>
                <a:ea typeface="SimSun" pitchFamily="2" charset="-122"/>
                <a:cs typeface="Arial" panose="020B0604020202020204" pitchFamily="34" charset="0"/>
              </a:rPr>
              <a:t>Supervised Learning</a:t>
            </a:r>
          </a:p>
        </p:txBody>
      </p:sp>
      <p:cxnSp>
        <p:nvCxnSpPr>
          <p:cNvPr id="36" name="Elbow Connector 100">
            <a:extLst>
              <a:ext uri="{FF2B5EF4-FFF2-40B4-BE49-F238E27FC236}">
                <a16:creationId xmlns:a16="http://schemas.microsoft.com/office/drawing/2014/main" id="{6A1B5455-BC16-0F19-695E-04EC264F044A}"/>
              </a:ext>
            </a:extLst>
          </p:cNvPr>
          <p:cNvCxnSpPr>
            <a:cxnSpLocks/>
            <a:stCxn id="25" idx="2"/>
            <a:endCxn id="34" idx="0"/>
          </p:cNvCxnSpPr>
          <p:nvPr/>
        </p:nvCxnSpPr>
        <p:spPr>
          <a:xfrm rot="5400000">
            <a:off x="9080868" y="3982768"/>
            <a:ext cx="794868" cy="1292678"/>
          </a:xfrm>
          <a:prstGeom prst="bentConnector3">
            <a:avLst>
              <a:gd name="adj1" fmla="val 50000"/>
            </a:avLst>
          </a:prstGeom>
          <a:ln>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37" name="Elbow Connector 100">
            <a:extLst>
              <a:ext uri="{FF2B5EF4-FFF2-40B4-BE49-F238E27FC236}">
                <a16:creationId xmlns:a16="http://schemas.microsoft.com/office/drawing/2014/main" id="{3195F24B-F28B-04DC-2F00-C38466D8C7D1}"/>
              </a:ext>
            </a:extLst>
          </p:cNvPr>
          <p:cNvCxnSpPr>
            <a:cxnSpLocks/>
            <a:stCxn id="25" idx="2"/>
            <a:endCxn id="35" idx="0"/>
          </p:cNvCxnSpPr>
          <p:nvPr/>
        </p:nvCxnSpPr>
        <p:spPr>
          <a:xfrm rot="5400000">
            <a:off x="9712227" y="4640053"/>
            <a:ext cx="820795" cy="4035"/>
          </a:xfrm>
          <a:prstGeom prst="bentConnector3">
            <a:avLst>
              <a:gd name="adj1" fmla="val 50000"/>
            </a:avLst>
          </a:prstGeom>
          <a:ln>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38" name="Elbow Connector 100">
            <a:extLst>
              <a:ext uri="{FF2B5EF4-FFF2-40B4-BE49-F238E27FC236}">
                <a16:creationId xmlns:a16="http://schemas.microsoft.com/office/drawing/2014/main" id="{09918A68-6FC7-1006-D85C-DBC9E5136737}"/>
              </a:ext>
            </a:extLst>
          </p:cNvPr>
          <p:cNvCxnSpPr>
            <a:cxnSpLocks/>
            <a:stCxn id="25" idx="2"/>
            <a:endCxn id="31" idx="0"/>
          </p:cNvCxnSpPr>
          <p:nvPr/>
        </p:nvCxnSpPr>
        <p:spPr>
          <a:xfrm rot="16200000" flipH="1">
            <a:off x="10379769" y="3976545"/>
            <a:ext cx="794868" cy="1305124"/>
          </a:xfrm>
          <a:prstGeom prst="bentConnector3">
            <a:avLst>
              <a:gd name="adj1" fmla="val 50000"/>
            </a:avLst>
          </a:prstGeom>
          <a:ln>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86287567"/>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2CCEC0-C53E-6E4B-77DD-BC6A26A0E129}"/>
            </a:ext>
          </a:extLst>
        </p:cNvPr>
        <p:cNvGrpSpPr/>
        <p:nvPr/>
      </p:nvGrpSpPr>
      <p:grpSpPr>
        <a:xfrm>
          <a:off x="0" y="0"/>
          <a:ext cx="0" cy="0"/>
          <a:chOff x="0" y="0"/>
          <a:chExt cx="0" cy="0"/>
        </a:xfrm>
      </p:grpSpPr>
      <p:sp>
        <p:nvSpPr>
          <p:cNvPr id="7" name="Rectangle 2">
            <a:extLst>
              <a:ext uri="{FF2B5EF4-FFF2-40B4-BE49-F238E27FC236}">
                <a16:creationId xmlns:a16="http://schemas.microsoft.com/office/drawing/2014/main" id="{42E532E9-D939-F7C9-7ADA-2F20D01660EA}"/>
              </a:ext>
            </a:extLst>
          </p:cNvPr>
          <p:cNvSpPr txBox="1">
            <a:spLocks/>
          </p:cNvSpPr>
          <p:nvPr/>
        </p:nvSpPr>
        <p:spPr>
          <a:xfrm>
            <a:off x="0" y="22779"/>
            <a:ext cx="10861675" cy="603488"/>
          </a:xfrm>
          <a:prstGeom prst="rect">
            <a:avLst/>
          </a:prstGeom>
          <a:solidFill>
            <a:srgbClr val="2DA2B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indent="85725" algn="l"/>
            <a:r>
              <a:rPr lang="en-US" sz="3600" b="1" dirty="0">
                <a:solidFill>
                  <a:schemeClr val="tx1"/>
                </a:solidFill>
                <a:latin typeface="Garamond" panose="02020404030301010803" pitchFamily="18" charset="0"/>
              </a:rPr>
              <a:t>Outline</a:t>
            </a:r>
          </a:p>
        </p:txBody>
      </p:sp>
      <p:sp>
        <p:nvSpPr>
          <p:cNvPr id="6" name="Text Box 12">
            <a:extLst>
              <a:ext uri="{FF2B5EF4-FFF2-40B4-BE49-F238E27FC236}">
                <a16:creationId xmlns:a16="http://schemas.microsoft.com/office/drawing/2014/main" id="{8CF9A359-2B96-2172-606D-BE1FD5046252}"/>
              </a:ext>
            </a:extLst>
          </p:cNvPr>
          <p:cNvSpPr txBox="1">
            <a:spLocks noChangeArrowheads="1"/>
          </p:cNvSpPr>
          <p:nvPr/>
        </p:nvSpPr>
        <p:spPr bwMode="auto">
          <a:xfrm>
            <a:off x="0" y="649330"/>
            <a:ext cx="12192000" cy="3272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sz="2400">
                <a:solidFill>
                  <a:schemeClr val="tx1"/>
                </a:solidFill>
                <a:latin typeface="Georgia" pitchFamily="18" charset="0"/>
              </a:defRPr>
            </a:lvl1pPr>
            <a:lvl2pPr marL="742950" indent="-285750">
              <a:defRPr sz="2400">
                <a:solidFill>
                  <a:schemeClr val="tx1"/>
                </a:solidFill>
                <a:latin typeface="Georgia" pitchFamily="18" charset="0"/>
              </a:defRPr>
            </a:lvl2pPr>
            <a:lvl3pPr marL="1143000" indent="-228600">
              <a:defRPr sz="2400">
                <a:solidFill>
                  <a:schemeClr val="tx1"/>
                </a:solidFill>
                <a:latin typeface="Georgia" pitchFamily="18" charset="0"/>
              </a:defRPr>
            </a:lvl3pPr>
            <a:lvl4pPr marL="1600200" indent="-228600">
              <a:defRPr sz="2400">
                <a:solidFill>
                  <a:schemeClr val="tx1"/>
                </a:solidFill>
                <a:latin typeface="Georgia" pitchFamily="18" charset="0"/>
              </a:defRPr>
            </a:lvl4pPr>
            <a:lvl5pPr marL="2057400" indent="-228600">
              <a:defRPr sz="2400">
                <a:solidFill>
                  <a:schemeClr val="tx1"/>
                </a:solidFill>
                <a:latin typeface="Georgia" pitchFamily="18" charset="0"/>
              </a:defRPr>
            </a:lvl5pPr>
            <a:lvl6pPr marL="2514600" indent="-228600"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eaLnBrk="0" fontAlgn="base" hangingPunct="0">
              <a:lnSpc>
                <a:spcPct val="110000"/>
              </a:lnSpc>
              <a:spcBef>
                <a:spcPct val="10000"/>
              </a:spcBef>
              <a:spcAft>
                <a:spcPct val="10000"/>
              </a:spcAft>
              <a:defRPr sz="2400">
                <a:solidFill>
                  <a:schemeClr val="tx1"/>
                </a:solidFill>
                <a:latin typeface="Georgia" pitchFamily="18" charset="0"/>
              </a:defRPr>
            </a:lvl9pPr>
          </a:lstStyle>
          <a:p>
            <a:pPr eaLnBrk="1" hangingPunct="1">
              <a:lnSpc>
                <a:spcPct val="130000"/>
              </a:lnSpc>
              <a:spcBef>
                <a:spcPts val="600"/>
              </a:spcBef>
              <a:spcAft>
                <a:spcPts val="600"/>
              </a:spcAft>
              <a:buFontTx/>
              <a:buChar char="•"/>
            </a:pPr>
            <a:r>
              <a:rPr lang="en-US" sz="2600" dirty="0">
                <a:solidFill>
                  <a:schemeClr val="bg1">
                    <a:lumMod val="50000"/>
                  </a:schemeClr>
                </a:solidFill>
                <a:latin typeface="Garamond" panose="02020404030301010803" pitchFamily="18" charset="0"/>
                <a:cs typeface="Times New Roman" pitchFamily="18" charset="0"/>
              </a:rPr>
              <a:t>Basic Ingredients of Optimization Problems</a:t>
            </a:r>
          </a:p>
          <a:p>
            <a:pPr eaLnBrk="1" hangingPunct="1">
              <a:lnSpc>
                <a:spcPct val="130000"/>
              </a:lnSpc>
              <a:spcBef>
                <a:spcPts val="600"/>
              </a:spcBef>
              <a:spcAft>
                <a:spcPts val="600"/>
              </a:spcAft>
              <a:buFontTx/>
              <a:buChar char="•"/>
            </a:pPr>
            <a:r>
              <a:rPr lang="en-US" sz="2600" dirty="0">
                <a:solidFill>
                  <a:schemeClr val="bg1">
                    <a:lumMod val="50000"/>
                  </a:schemeClr>
                </a:solidFill>
                <a:latin typeface="Garamond" panose="02020404030301010803" pitchFamily="18" charset="0"/>
                <a:cs typeface="Times New Roman" pitchFamily="18" charset="0"/>
              </a:rPr>
              <a:t>Classifying Optimization Problems</a:t>
            </a:r>
          </a:p>
          <a:p>
            <a:pPr eaLnBrk="1" hangingPunct="1">
              <a:lnSpc>
                <a:spcPct val="130000"/>
              </a:lnSpc>
              <a:spcBef>
                <a:spcPts val="600"/>
              </a:spcBef>
              <a:spcAft>
                <a:spcPts val="600"/>
              </a:spcAft>
              <a:buFontTx/>
              <a:buChar char="•"/>
            </a:pPr>
            <a:r>
              <a:rPr lang="en-US" sz="2600" dirty="0">
                <a:solidFill>
                  <a:schemeClr val="bg1">
                    <a:lumMod val="50000"/>
                  </a:schemeClr>
                </a:solidFill>
                <a:latin typeface="Garamond" panose="02020404030301010803" pitchFamily="18" charset="0"/>
                <a:cs typeface="Times New Roman" pitchFamily="18" charset="0"/>
              </a:rPr>
              <a:t>Classifying Search and Optimization Algorithms</a:t>
            </a:r>
          </a:p>
          <a:p>
            <a:pPr eaLnBrk="1" hangingPunct="1">
              <a:lnSpc>
                <a:spcPct val="130000"/>
              </a:lnSpc>
              <a:spcBef>
                <a:spcPts val="600"/>
              </a:spcBef>
              <a:spcAft>
                <a:spcPts val="600"/>
              </a:spcAft>
              <a:buFontTx/>
              <a:buChar char="•"/>
            </a:pPr>
            <a:r>
              <a:rPr lang="en-US" sz="2600" b="1" u="sng" dirty="0">
                <a:latin typeface="Garamond" panose="02020404030301010803" pitchFamily="18" charset="0"/>
                <a:cs typeface="Times New Roman" pitchFamily="18" charset="0"/>
              </a:rPr>
              <a:t>Heuristics and Metaheuristics</a:t>
            </a:r>
          </a:p>
          <a:p>
            <a:pPr eaLnBrk="1" hangingPunct="1">
              <a:lnSpc>
                <a:spcPct val="130000"/>
              </a:lnSpc>
              <a:spcBef>
                <a:spcPts val="600"/>
              </a:spcBef>
              <a:spcAft>
                <a:spcPts val="600"/>
              </a:spcAft>
              <a:buFontTx/>
              <a:buChar char="•"/>
            </a:pPr>
            <a:r>
              <a:rPr lang="en-US" sz="2600" dirty="0">
                <a:latin typeface="Garamond" panose="02020404030301010803" pitchFamily="18" charset="0"/>
                <a:cs typeface="Times New Roman" pitchFamily="18" charset="0"/>
              </a:rPr>
              <a:t>The Search Dilemma</a:t>
            </a:r>
            <a:endParaRPr lang="en-CA" sz="2600" dirty="0">
              <a:latin typeface="Garamond" panose="02020404030301010803" pitchFamily="18" charset="0"/>
              <a:cs typeface="Times New Roman" pitchFamily="18" charset="0"/>
            </a:endParaRPr>
          </a:p>
        </p:txBody>
      </p:sp>
    </p:spTree>
    <p:extLst>
      <p:ext uri="{BB962C8B-B14F-4D97-AF65-F5344CB8AC3E}">
        <p14:creationId xmlns:p14="http://schemas.microsoft.com/office/powerpoint/2010/main" val="3718479662"/>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2"/>
          <p:cNvSpPr txBox="1">
            <a:spLocks/>
          </p:cNvSpPr>
          <p:nvPr/>
        </p:nvSpPr>
        <p:spPr>
          <a:xfrm>
            <a:off x="0" y="734"/>
            <a:ext cx="10668000" cy="651363"/>
          </a:xfrm>
          <a:prstGeom prst="rect">
            <a:avLst/>
          </a:prstGeom>
          <a:no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algn="l"/>
            <a:r>
              <a:rPr lang="en-US" sz="3600" b="1" dirty="0">
                <a:solidFill>
                  <a:schemeClr val="tx1"/>
                </a:solidFill>
                <a:latin typeface="Garamond" panose="02020404030301010803" pitchFamily="18" charset="0"/>
              </a:rPr>
              <a:t>Basic Ingredients of Optimization Problems</a:t>
            </a:r>
          </a:p>
        </p:txBody>
      </p:sp>
      <p:sp>
        <p:nvSpPr>
          <p:cNvPr id="23" name="Rectangle 3"/>
          <p:cNvSpPr txBox="1">
            <a:spLocks noChangeArrowheads="1"/>
          </p:cNvSpPr>
          <p:nvPr/>
        </p:nvSpPr>
        <p:spPr>
          <a:xfrm>
            <a:off x="381000" y="1030352"/>
            <a:ext cx="11822310" cy="1143000"/>
          </a:xfrm>
          <a:prstGeom prst="rect">
            <a:avLst/>
          </a:prstGeom>
        </p:spPr>
        <p:txBody>
          <a:bodyPr/>
          <a:lstStyle/>
          <a:p>
            <a:pPr eaLnBrk="1" hangingPunct="1">
              <a:lnSpc>
                <a:spcPct val="120000"/>
              </a:lnSpc>
              <a:spcBef>
                <a:spcPts val="600"/>
              </a:spcBef>
              <a:spcAft>
                <a:spcPts val="600"/>
              </a:spcAft>
              <a:defRPr/>
            </a:pPr>
            <a:r>
              <a:rPr lang="en-CA" dirty="0">
                <a:latin typeface="Garamond" panose="02020404030301010803" pitchFamily="18" charset="0"/>
              </a:rPr>
              <a:t>Search is the </a:t>
            </a:r>
            <a:r>
              <a:rPr lang="en-CA" b="1" dirty="0">
                <a:latin typeface="Garamond" panose="02020404030301010803" pitchFamily="18" charset="0"/>
              </a:rPr>
              <a:t>systematic examination </a:t>
            </a:r>
            <a:r>
              <a:rPr lang="en-CA" dirty="0">
                <a:latin typeface="Garamond" panose="02020404030301010803" pitchFamily="18" charset="0"/>
              </a:rPr>
              <a:t>of states to find a </a:t>
            </a:r>
            <a:r>
              <a:rPr lang="en-CA" b="1" dirty="0">
                <a:latin typeface="Garamond" panose="02020404030301010803" pitchFamily="18" charset="0"/>
              </a:rPr>
              <a:t>path</a:t>
            </a:r>
            <a:r>
              <a:rPr lang="en-CA" dirty="0">
                <a:latin typeface="Garamond" panose="02020404030301010803" pitchFamily="18" charset="0"/>
              </a:rPr>
              <a:t> from the </a:t>
            </a:r>
            <a:r>
              <a:rPr lang="en-CA" b="1" dirty="0">
                <a:latin typeface="Garamond" panose="02020404030301010803" pitchFamily="18" charset="0"/>
              </a:rPr>
              <a:t>start state </a:t>
            </a:r>
            <a:r>
              <a:rPr lang="en-CA" dirty="0">
                <a:latin typeface="Garamond" panose="02020404030301010803" pitchFamily="18" charset="0"/>
              </a:rPr>
              <a:t>to the </a:t>
            </a:r>
            <a:r>
              <a:rPr lang="en-CA" b="1" dirty="0">
                <a:latin typeface="Garamond" panose="02020404030301010803" pitchFamily="18" charset="0"/>
              </a:rPr>
              <a:t>goal state</a:t>
            </a:r>
            <a:r>
              <a:rPr lang="en-CA" dirty="0">
                <a:latin typeface="Garamond" panose="02020404030301010803" pitchFamily="18" charset="0"/>
              </a:rPr>
              <a:t>.</a:t>
            </a:r>
            <a:endParaRPr lang="en-US" kern="0" dirty="0">
              <a:latin typeface="Garamond" panose="02020404030301010803" pitchFamily="18" charset="0"/>
            </a:endParaRPr>
          </a:p>
        </p:txBody>
      </p:sp>
      <p:sp>
        <p:nvSpPr>
          <p:cNvPr id="25" name="Rectangle 24"/>
          <p:cNvSpPr>
            <a:spLocks noChangeArrowheads="1"/>
          </p:cNvSpPr>
          <p:nvPr/>
        </p:nvSpPr>
        <p:spPr bwMode="auto">
          <a:xfrm>
            <a:off x="304800" y="4084983"/>
            <a:ext cx="6705600" cy="2680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268288" indent="-268288">
              <a:lnSpc>
                <a:spcPct val="130000"/>
              </a:lnSpc>
              <a:spcBef>
                <a:spcPts val="600"/>
              </a:spcBef>
              <a:spcAft>
                <a:spcPts val="600"/>
              </a:spcAft>
              <a:buFont typeface="Georgia" pitchFamily="18" charset="0"/>
              <a:buChar char="◊"/>
            </a:pPr>
            <a:r>
              <a:rPr lang="en-CA" sz="2000" b="1" dirty="0">
                <a:latin typeface="Garamond" panose="02020404030301010803" pitchFamily="18" charset="0"/>
              </a:rPr>
              <a:t>States: </a:t>
            </a:r>
            <a:r>
              <a:rPr lang="en-CA" sz="2000" dirty="0">
                <a:latin typeface="Garamond" panose="02020404030301010803" pitchFamily="18" charset="0"/>
              </a:rPr>
              <a:t>location of the tiles including the blank tile</a:t>
            </a:r>
          </a:p>
          <a:p>
            <a:pPr marL="268288" indent="-268288">
              <a:lnSpc>
                <a:spcPct val="130000"/>
              </a:lnSpc>
              <a:spcBef>
                <a:spcPts val="600"/>
              </a:spcBef>
              <a:spcAft>
                <a:spcPts val="600"/>
              </a:spcAft>
              <a:buFont typeface="Georgia" pitchFamily="18" charset="0"/>
              <a:buChar char="◊"/>
            </a:pPr>
            <a:r>
              <a:rPr lang="en-CA" sz="2000" dirty="0">
                <a:latin typeface="Garamond" panose="02020404030301010803" pitchFamily="18" charset="0"/>
              </a:rPr>
              <a:t>O</a:t>
            </a:r>
            <a:r>
              <a:rPr lang="en-CA" sz="2000" b="1" dirty="0">
                <a:latin typeface="Garamond" panose="02020404030301010803" pitchFamily="18" charset="0"/>
              </a:rPr>
              <a:t>perator (successor): </a:t>
            </a:r>
            <a:r>
              <a:rPr lang="en-CA" sz="2000" dirty="0">
                <a:latin typeface="Garamond" panose="02020404030301010803" pitchFamily="18" charset="0"/>
              </a:rPr>
              <a:t>blank moves left, right, up and down</a:t>
            </a:r>
          </a:p>
          <a:p>
            <a:pPr marL="268288" indent="-268288">
              <a:lnSpc>
                <a:spcPct val="130000"/>
              </a:lnSpc>
              <a:spcBef>
                <a:spcPts val="600"/>
              </a:spcBef>
              <a:spcAft>
                <a:spcPts val="600"/>
              </a:spcAft>
              <a:buFont typeface="Georgia" pitchFamily="18" charset="0"/>
              <a:buChar char="◊"/>
            </a:pPr>
            <a:r>
              <a:rPr lang="en-CA" sz="2000" b="1" dirty="0">
                <a:latin typeface="Garamond" panose="02020404030301010803" pitchFamily="18" charset="0"/>
              </a:rPr>
              <a:t>Goal: </a:t>
            </a:r>
            <a:r>
              <a:rPr lang="en-CA" sz="2000" dirty="0">
                <a:latin typeface="Garamond" panose="02020404030301010803" pitchFamily="18" charset="0"/>
              </a:rPr>
              <a:t>match the state given by the Goal state</a:t>
            </a:r>
          </a:p>
          <a:p>
            <a:pPr marL="268288" indent="-268288">
              <a:lnSpc>
                <a:spcPct val="130000"/>
              </a:lnSpc>
              <a:spcBef>
                <a:spcPts val="600"/>
              </a:spcBef>
              <a:spcAft>
                <a:spcPts val="600"/>
              </a:spcAft>
              <a:buFont typeface="Georgia" pitchFamily="18" charset="0"/>
              <a:buChar char="◊"/>
            </a:pPr>
            <a:r>
              <a:rPr lang="en-CA" sz="2000" b="1" dirty="0">
                <a:latin typeface="Garamond" panose="02020404030301010803" pitchFamily="18" charset="0"/>
              </a:rPr>
              <a:t>Path: </a:t>
            </a:r>
            <a:r>
              <a:rPr lang="en-CA" sz="2000" dirty="0">
                <a:latin typeface="Garamond" panose="02020404030301010803" pitchFamily="18" charset="0"/>
              </a:rPr>
              <a:t>sequence through state space</a:t>
            </a:r>
          </a:p>
          <a:p>
            <a:pPr marL="268288" indent="-268288">
              <a:lnSpc>
                <a:spcPct val="130000"/>
              </a:lnSpc>
              <a:spcBef>
                <a:spcPts val="600"/>
              </a:spcBef>
              <a:spcAft>
                <a:spcPts val="600"/>
              </a:spcAft>
              <a:buFont typeface="Georgia" pitchFamily="18" charset="0"/>
              <a:buChar char="◊"/>
            </a:pPr>
            <a:r>
              <a:rPr lang="en-CA" sz="2000" b="1" dirty="0">
                <a:latin typeface="Garamond" panose="02020404030301010803" pitchFamily="18" charset="0"/>
              </a:rPr>
              <a:t>Path Cost: </a:t>
            </a:r>
            <a:r>
              <a:rPr lang="en-CA" sz="2000" dirty="0">
                <a:latin typeface="Garamond" panose="02020404030301010803" pitchFamily="18" charset="0"/>
              </a:rPr>
              <a:t>is the length of path.</a:t>
            </a:r>
          </a:p>
        </p:txBody>
      </p:sp>
      <p:graphicFrame>
        <p:nvGraphicFramePr>
          <p:cNvPr id="28" name="Table 27"/>
          <p:cNvGraphicFramePr>
            <a:graphicFrameLocks noGrp="1"/>
          </p:cNvGraphicFramePr>
          <p:nvPr>
            <p:extLst>
              <p:ext uri="{D42A27DB-BD31-4B8C-83A1-F6EECF244321}">
                <p14:modId xmlns:p14="http://schemas.microsoft.com/office/powerpoint/2010/main" val="1576180189"/>
              </p:ext>
            </p:extLst>
          </p:nvPr>
        </p:nvGraphicFramePr>
        <p:xfrm>
          <a:off x="2971801" y="1905000"/>
          <a:ext cx="1785631" cy="1555032"/>
        </p:xfrm>
        <a:graphic>
          <a:graphicData uri="http://schemas.openxmlformats.org/drawingml/2006/table">
            <a:tbl>
              <a:tblPr firstRow="1" bandRow="1">
                <a:tableStyleId>{2D5ABB26-0587-4C30-8999-92F81FD0307C}</a:tableStyleId>
              </a:tblPr>
              <a:tblGrid>
                <a:gridCol w="599216">
                  <a:extLst>
                    <a:ext uri="{9D8B030D-6E8A-4147-A177-3AD203B41FA5}">
                      <a16:colId xmlns:a16="http://schemas.microsoft.com/office/drawing/2014/main" val="140152980"/>
                    </a:ext>
                  </a:extLst>
                </a:gridCol>
                <a:gridCol w="599216">
                  <a:extLst>
                    <a:ext uri="{9D8B030D-6E8A-4147-A177-3AD203B41FA5}">
                      <a16:colId xmlns:a16="http://schemas.microsoft.com/office/drawing/2014/main" val="3049080654"/>
                    </a:ext>
                  </a:extLst>
                </a:gridCol>
                <a:gridCol w="587199">
                  <a:extLst>
                    <a:ext uri="{9D8B030D-6E8A-4147-A177-3AD203B41FA5}">
                      <a16:colId xmlns:a16="http://schemas.microsoft.com/office/drawing/2014/main" val="3029305927"/>
                    </a:ext>
                  </a:extLst>
                </a:gridCol>
              </a:tblGrid>
              <a:tr h="518344">
                <a:tc>
                  <a:txBody>
                    <a:bodyPr/>
                    <a:lstStyle/>
                    <a:p>
                      <a:pPr algn="ctr"/>
                      <a:r>
                        <a:rPr lang="en-CA" sz="1600" b="0" dirty="0">
                          <a:latin typeface="Garamond" panose="02020404030301010803" pitchFamily="18" charset="0"/>
                          <a:cs typeface="Arial" panose="020B0604020202020204" pitchFamily="34" charset="0"/>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CA" sz="1600" b="0" dirty="0">
                          <a:latin typeface="Garamond" panose="02020404030301010803" pitchFamily="18" charset="0"/>
                          <a:cs typeface="Arial" panose="020B0604020202020204" pitchFamily="34" charset="0"/>
                        </a:rPr>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CA" sz="1600" b="0" dirty="0">
                          <a:latin typeface="Garamond" panose="02020404030301010803" pitchFamily="18" charset="0"/>
                          <a:cs typeface="Arial" panose="020B0604020202020204" pitchFamily="34" charset="0"/>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94077309"/>
                  </a:ext>
                </a:extLst>
              </a:tr>
              <a:tr h="518344">
                <a:tc>
                  <a:txBody>
                    <a:bodyPr/>
                    <a:lstStyle/>
                    <a:p>
                      <a:pPr algn="ctr"/>
                      <a:r>
                        <a:rPr lang="en-CA" sz="1600" b="0" dirty="0">
                          <a:latin typeface="Garamond" panose="02020404030301010803" pitchFamily="18" charset="0"/>
                          <a:cs typeface="Arial" panose="020B0604020202020204" pitchFamily="34" charset="0"/>
                        </a:rPr>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CA" sz="1600" b="0" dirty="0">
                          <a:latin typeface="Garamond" panose="02020404030301010803" pitchFamily="18" charset="0"/>
                          <a:cs typeface="Arial" panose="020B0604020202020204" pitchFamily="34" charset="0"/>
                        </a:rPr>
                        <a:t>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CA" sz="1600" b="0" dirty="0">
                          <a:latin typeface="Garamond" panose="02020404030301010803" pitchFamily="18" charset="0"/>
                          <a:cs typeface="Arial" panose="020B0604020202020204" pitchFamily="34" charset="0"/>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4513856"/>
                  </a:ext>
                </a:extLst>
              </a:tr>
              <a:tr h="518344">
                <a:tc>
                  <a:txBody>
                    <a:bodyPr/>
                    <a:lstStyle/>
                    <a:p>
                      <a:pPr algn="ctr"/>
                      <a:r>
                        <a:rPr lang="en-CA" sz="1600" b="0" dirty="0">
                          <a:latin typeface="Garamond" panose="02020404030301010803" pitchFamily="18" charset="0"/>
                          <a:cs typeface="Arial" panose="020B0604020202020204" pitchFamily="34" charset="0"/>
                        </a:rPr>
                        <a:t>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CA" sz="1600" b="0" dirty="0">
                        <a:latin typeface="Garamond" panose="02020404030301010803" pitchFamily="18"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CA" sz="1600" b="0" dirty="0">
                          <a:latin typeface="Garamond" panose="02020404030301010803" pitchFamily="18" charset="0"/>
                          <a:cs typeface="Arial" panose="020B0604020202020204" pitchFamily="34" charset="0"/>
                        </a:rPr>
                        <a:t>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94941681"/>
                  </a:ext>
                </a:extLst>
              </a:tr>
            </a:tbl>
          </a:graphicData>
        </a:graphic>
      </p:graphicFrame>
      <p:graphicFrame>
        <p:nvGraphicFramePr>
          <p:cNvPr id="30" name="Table 29"/>
          <p:cNvGraphicFramePr>
            <a:graphicFrameLocks noGrp="1"/>
          </p:cNvGraphicFramePr>
          <p:nvPr>
            <p:extLst>
              <p:ext uri="{D42A27DB-BD31-4B8C-83A1-F6EECF244321}">
                <p14:modId xmlns:p14="http://schemas.microsoft.com/office/powerpoint/2010/main" val="501219552"/>
              </p:ext>
            </p:extLst>
          </p:nvPr>
        </p:nvGraphicFramePr>
        <p:xfrm>
          <a:off x="6324600" y="1905000"/>
          <a:ext cx="1785631" cy="1555032"/>
        </p:xfrm>
        <a:graphic>
          <a:graphicData uri="http://schemas.openxmlformats.org/drawingml/2006/table">
            <a:tbl>
              <a:tblPr firstRow="1" bandRow="1">
                <a:tableStyleId>{2D5ABB26-0587-4C30-8999-92F81FD0307C}</a:tableStyleId>
              </a:tblPr>
              <a:tblGrid>
                <a:gridCol w="599216">
                  <a:extLst>
                    <a:ext uri="{9D8B030D-6E8A-4147-A177-3AD203B41FA5}">
                      <a16:colId xmlns:a16="http://schemas.microsoft.com/office/drawing/2014/main" val="140152980"/>
                    </a:ext>
                  </a:extLst>
                </a:gridCol>
                <a:gridCol w="599216">
                  <a:extLst>
                    <a:ext uri="{9D8B030D-6E8A-4147-A177-3AD203B41FA5}">
                      <a16:colId xmlns:a16="http://schemas.microsoft.com/office/drawing/2014/main" val="3049080654"/>
                    </a:ext>
                  </a:extLst>
                </a:gridCol>
                <a:gridCol w="587199">
                  <a:extLst>
                    <a:ext uri="{9D8B030D-6E8A-4147-A177-3AD203B41FA5}">
                      <a16:colId xmlns:a16="http://schemas.microsoft.com/office/drawing/2014/main" val="3029305927"/>
                    </a:ext>
                  </a:extLst>
                </a:gridCol>
              </a:tblGrid>
              <a:tr h="518344">
                <a:tc>
                  <a:txBody>
                    <a:bodyPr/>
                    <a:lstStyle/>
                    <a:p>
                      <a:pPr algn="ctr"/>
                      <a:endParaRPr lang="en-CA" sz="1600" b="0" dirty="0">
                        <a:latin typeface="Garamond" panose="02020404030301010803" pitchFamily="18"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CA" sz="1600" b="0" dirty="0">
                          <a:latin typeface="Garamond" panose="02020404030301010803" pitchFamily="18" charset="0"/>
                          <a:cs typeface="Arial" panose="020B0604020202020204" pitchFamily="34" charset="0"/>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CA" sz="1600" b="0" dirty="0">
                          <a:latin typeface="Garamond" panose="02020404030301010803" pitchFamily="18" charset="0"/>
                          <a:cs typeface="Arial" panose="020B0604020202020204" pitchFamily="34" charset="0"/>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194077309"/>
                  </a:ext>
                </a:extLst>
              </a:tr>
              <a:tr h="518344">
                <a:tc>
                  <a:txBody>
                    <a:bodyPr/>
                    <a:lstStyle/>
                    <a:p>
                      <a:pPr algn="ctr"/>
                      <a:r>
                        <a:rPr lang="en-CA" sz="1600" b="0" dirty="0">
                          <a:latin typeface="Garamond" panose="02020404030301010803" pitchFamily="18" charset="0"/>
                          <a:cs typeface="Arial" panose="020B0604020202020204" pitchFamily="34" charset="0"/>
                        </a:rPr>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CA" sz="1600" b="0" dirty="0">
                          <a:latin typeface="Garamond" panose="02020404030301010803" pitchFamily="18" charset="0"/>
                          <a:cs typeface="Arial" panose="020B0604020202020204" pitchFamily="34" charset="0"/>
                        </a:rPr>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CA" sz="1600" b="0" dirty="0">
                          <a:latin typeface="Garamond" panose="02020404030301010803" pitchFamily="18" charset="0"/>
                          <a:cs typeface="Arial" panose="020B0604020202020204" pitchFamily="34" charset="0"/>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34513856"/>
                  </a:ext>
                </a:extLst>
              </a:tr>
              <a:tr h="518344">
                <a:tc>
                  <a:txBody>
                    <a:bodyPr/>
                    <a:lstStyle/>
                    <a:p>
                      <a:pPr algn="ctr"/>
                      <a:r>
                        <a:rPr lang="en-CA" sz="1600" b="0" dirty="0">
                          <a:latin typeface="Garamond" panose="02020404030301010803" pitchFamily="18" charset="0"/>
                          <a:cs typeface="Arial" panose="020B0604020202020204" pitchFamily="34" charset="0"/>
                        </a:rPr>
                        <a:t>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CA" sz="1600" b="0" dirty="0">
                          <a:latin typeface="Garamond" panose="02020404030301010803" pitchFamily="18" charset="0"/>
                          <a:cs typeface="Arial" panose="020B0604020202020204" pitchFamily="34" charset="0"/>
                        </a:rPr>
                        <a:t>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CA" sz="1600" b="0" dirty="0">
                          <a:latin typeface="Garamond" panose="02020404030301010803" pitchFamily="18" charset="0"/>
                          <a:cs typeface="Arial" panose="020B0604020202020204" pitchFamily="34" charset="0"/>
                        </a:rPr>
                        <a:t>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994941681"/>
                  </a:ext>
                </a:extLst>
              </a:tr>
            </a:tbl>
          </a:graphicData>
        </a:graphic>
      </p:graphicFrame>
      <p:sp>
        <p:nvSpPr>
          <p:cNvPr id="31" name="TextBox 30"/>
          <p:cNvSpPr txBox="1"/>
          <p:nvPr/>
        </p:nvSpPr>
        <p:spPr>
          <a:xfrm>
            <a:off x="3538231" y="3492597"/>
            <a:ext cx="764953" cy="498598"/>
          </a:xfrm>
          <a:prstGeom prst="rect">
            <a:avLst/>
          </a:prstGeom>
          <a:noFill/>
        </p:spPr>
        <p:txBody>
          <a:bodyPr wrap="none" rtlCol="0">
            <a:spAutoFit/>
          </a:bodyPr>
          <a:lstStyle/>
          <a:p>
            <a:r>
              <a:rPr lang="en-CA" dirty="0">
                <a:latin typeface="Garamond" panose="02020404030301010803" pitchFamily="18" charset="0"/>
              </a:rPr>
              <a:t>State</a:t>
            </a:r>
          </a:p>
        </p:txBody>
      </p:sp>
      <p:sp>
        <p:nvSpPr>
          <p:cNvPr id="32" name="TextBox 31"/>
          <p:cNvSpPr txBox="1"/>
          <p:nvPr/>
        </p:nvSpPr>
        <p:spPr>
          <a:xfrm>
            <a:off x="6828914" y="3452658"/>
            <a:ext cx="774571" cy="498598"/>
          </a:xfrm>
          <a:prstGeom prst="rect">
            <a:avLst/>
          </a:prstGeom>
          <a:noFill/>
        </p:spPr>
        <p:txBody>
          <a:bodyPr wrap="none" rtlCol="0">
            <a:spAutoFit/>
          </a:bodyPr>
          <a:lstStyle/>
          <a:p>
            <a:r>
              <a:rPr lang="en-CA" dirty="0">
                <a:latin typeface="Garamond" panose="02020404030301010803" pitchFamily="18" charset="0"/>
              </a:rPr>
              <a:t>Goal</a:t>
            </a:r>
          </a:p>
        </p:txBody>
      </p:sp>
      <p:sp>
        <p:nvSpPr>
          <p:cNvPr id="33" name="Striped Right Arrow 32"/>
          <p:cNvSpPr/>
          <p:nvPr/>
        </p:nvSpPr>
        <p:spPr>
          <a:xfrm>
            <a:off x="5062230" y="2438400"/>
            <a:ext cx="1066800" cy="533400"/>
          </a:xfrm>
          <a:prstGeom prst="stripedRight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latin typeface="Garamond" panose="02020404030301010803" pitchFamily="18" charset="0"/>
            </a:endParaRPr>
          </a:p>
        </p:txBody>
      </p:sp>
      <p:sp>
        <p:nvSpPr>
          <p:cNvPr id="2" name="TextBox 1">
            <a:extLst>
              <a:ext uri="{FF2B5EF4-FFF2-40B4-BE49-F238E27FC236}">
                <a16:creationId xmlns:a16="http://schemas.microsoft.com/office/drawing/2014/main" id="{041D8C35-FBC0-2D5C-9A82-0F2CA2FB5005}"/>
              </a:ext>
            </a:extLst>
          </p:cNvPr>
          <p:cNvSpPr txBox="1"/>
          <p:nvPr/>
        </p:nvSpPr>
        <p:spPr>
          <a:xfrm>
            <a:off x="11310" y="657467"/>
            <a:ext cx="12180690" cy="461665"/>
          </a:xfrm>
          <a:prstGeom prst="rect">
            <a:avLst/>
          </a:prstGeom>
          <a:noFill/>
        </p:spPr>
        <p:txBody>
          <a:bodyPr wrap="square">
            <a:spAutoFit/>
          </a:bodyPr>
          <a:lstStyle/>
          <a:p>
            <a:pPr marL="342900" indent="-342900" eaLnBrk="1" hangingPunct="1">
              <a:lnSpc>
                <a:spcPct val="100000"/>
              </a:lnSpc>
              <a:spcBef>
                <a:spcPts val="600"/>
              </a:spcBef>
              <a:spcAft>
                <a:spcPts val="600"/>
              </a:spcAft>
              <a:buFont typeface="Arial" panose="020B0604020202020204" pitchFamily="34" charset="0"/>
              <a:buChar char="•"/>
            </a:pPr>
            <a:r>
              <a:rPr lang="en-CA" b="1" dirty="0">
                <a:latin typeface="Garamond" panose="02020404030301010803" pitchFamily="18" charset="0"/>
                <a:ea typeface="Calibri" panose="020F0502020204030204" pitchFamily="34" charset="0"/>
                <a:cs typeface="Arial" panose="020B0604020202020204" pitchFamily="34" charset="0"/>
              </a:rPr>
              <a:t>What is search?</a:t>
            </a:r>
            <a:endParaRPr lang="en-US" b="1" dirty="0">
              <a:latin typeface="Garamond" panose="02020404030301010803" pitchFamily="18"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1875216593"/>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08934" y="708221"/>
            <a:ext cx="2237015" cy="1882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8" name="Rectangle 2"/>
          <p:cNvSpPr txBox="1">
            <a:spLocks/>
          </p:cNvSpPr>
          <p:nvPr/>
        </p:nvSpPr>
        <p:spPr>
          <a:xfrm>
            <a:off x="0" y="734"/>
            <a:ext cx="10668000" cy="651363"/>
          </a:xfrm>
          <a:prstGeom prst="rect">
            <a:avLst/>
          </a:prstGeom>
          <a:no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algn="l"/>
            <a:r>
              <a:rPr lang="en-US" sz="3600" b="1" dirty="0">
                <a:solidFill>
                  <a:schemeClr val="tx1"/>
                </a:solidFill>
                <a:latin typeface="Garamond" panose="02020404030301010803" pitchFamily="18" charset="0"/>
              </a:rPr>
              <a:t>Heuristics and Metaheuristics</a:t>
            </a:r>
          </a:p>
        </p:txBody>
      </p:sp>
      <p:pic>
        <p:nvPicPr>
          <p:cNvPr id="3" name="Picture 2">
            <a:extLst>
              <a:ext uri="{FF2B5EF4-FFF2-40B4-BE49-F238E27FC236}">
                <a16:creationId xmlns:a16="http://schemas.microsoft.com/office/drawing/2014/main" id="{E8E8531D-7334-9EF2-6E5C-B1D5A17F7A17}"/>
              </a:ext>
            </a:extLst>
          </p:cNvPr>
          <p:cNvPicPr>
            <a:picLocks noChangeAspect="1"/>
          </p:cNvPicPr>
          <p:nvPr/>
        </p:nvPicPr>
        <p:blipFill>
          <a:blip r:embed="rId4"/>
          <a:stretch>
            <a:fillRect/>
          </a:stretch>
        </p:blipFill>
        <p:spPr>
          <a:xfrm>
            <a:off x="228600" y="1755972"/>
            <a:ext cx="9499916" cy="3962400"/>
          </a:xfrm>
          <a:prstGeom prst="rect">
            <a:avLst/>
          </a:prstGeom>
        </p:spPr>
      </p:pic>
      <p:sp>
        <p:nvSpPr>
          <p:cNvPr id="4" name="Text Box 3">
            <a:extLst>
              <a:ext uri="{FF2B5EF4-FFF2-40B4-BE49-F238E27FC236}">
                <a16:creationId xmlns:a16="http://schemas.microsoft.com/office/drawing/2014/main" id="{4C852941-460F-2736-7D2D-CE54E9E8F123}"/>
              </a:ext>
            </a:extLst>
          </p:cNvPr>
          <p:cNvSpPr txBox="1">
            <a:spLocks noChangeArrowheads="1"/>
          </p:cNvSpPr>
          <p:nvPr/>
        </p:nvSpPr>
        <p:spPr bwMode="auto">
          <a:xfrm>
            <a:off x="0" y="653938"/>
            <a:ext cx="9144000" cy="10189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31775" indent="-231775">
              <a:defRPr sz="2400">
                <a:solidFill>
                  <a:schemeClr val="tx1"/>
                </a:solidFill>
                <a:latin typeface="Georgia" pitchFamily="18" charset="0"/>
              </a:defRPr>
            </a:lvl1pPr>
            <a:lvl2pPr marL="742950" indent="-285750">
              <a:defRPr sz="2400">
                <a:solidFill>
                  <a:schemeClr val="tx1"/>
                </a:solidFill>
                <a:latin typeface="Georgia" pitchFamily="18" charset="0"/>
              </a:defRPr>
            </a:lvl2pPr>
            <a:lvl3pPr marL="1143000" indent="-228600">
              <a:defRPr sz="2400">
                <a:solidFill>
                  <a:schemeClr val="tx1"/>
                </a:solidFill>
                <a:latin typeface="Georgia" pitchFamily="18" charset="0"/>
              </a:defRPr>
            </a:lvl3pPr>
            <a:lvl4pPr marL="1600200" indent="-228600">
              <a:defRPr sz="2400">
                <a:solidFill>
                  <a:schemeClr val="tx1"/>
                </a:solidFill>
                <a:latin typeface="Georgia" pitchFamily="18" charset="0"/>
              </a:defRPr>
            </a:lvl4pPr>
            <a:lvl5pPr marL="2057400" indent="-228600">
              <a:defRPr sz="2400">
                <a:solidFill>
                  <a:schemeClr val="tx1"/>
                </a:solidFill>
                <a:latin typeface="Georgia" pitchFamily="18" charset="0"/>
              </a:defRPr>
            </a:lvl5pPr>
            <a:lvl6pPr marL="2514600" indent="-228600"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eaLnBrk="0" fontAlgn="base" hangingPunct="0">
              <a:lnSpc>
                <a:spcPct val="110000"/>
              </a:lnSpc>
              <a:spcBef>
                <a:spcPct val="10000"/>
              </a:spcBef>
              <a:spcAft>
                <a:spcPct val="10000"/>
              </a:spcAft>
              <a:defRPr sz="2400">
                <a:solidFill>
                  <a:schemeClr val="tx1"/>
                </a:solidFill>
                <a:latin typeface="Georgia" pitchFamily="18" charset="0"/>
              </a:defRPr>
            </a:lvl9pPr>
          </a:lstStyle>
          <a:p>
            <a:pPr>
              <a:lnSpc>
                <a:spcPct val="130000"/>
              </a:lnSpc>
              <a:spcBef>
                <a:spcPts val="600"/>
              </a:spcBef>
              <a:spcAft>
                <a:spcPts val="600"/>
              </a:spcAft>
              <a:buFont typeface="Arial" charset="0"/>
              <a:buChar char="•"/>
            </a:pPr>
            <a:r>
              <a:rPr lang="en-CA" b="1" dirty="0">
                <a:latin typeface="Garamond" panose="02020404030301010803" pitchFamily="18" charset="0"/>
              </a:rPr>
              <a:t>Heuristics </a:t>
            </a:r>
            <a:r>
              <a:rPr lang="en-CA" dirty="0">
                <a:latin typeface="Garamond" panose="02020404030301010803" pitchFamily="18" charset="0"/>
              </a:rPr>
              <a:t>(Greek </a:t>
            </a:r>
            <a:r>
              <a:rPr lang="en-CA" dirty="0" err="1">
                <a:latin typeface="Garamond" panose="02020404030301010803" pitchFamily="18" charset="0"/>
              </a:rPr>
              <a:t>heuriskein</a:t>
            </a:r>
            <a:r>
              <a:rPr lang="en-CA" dirty="0">
                <a:latin typeface="Garamond" panose="02020404030301010803" pitchFamily="18" charset="0"/>
              </a:rPr>
              <a:t> = to find, discover) can be defined as “the study of the methods and rules of discovery and invention”</a:t>
            </a:r>
            <a:endParaRPr lang="en-US" dirty="0">
              <a:latin typeface="Garamond" panose="02020404030301010803" pitchFamily="18" charset="0"/>
            </a:endParaRPr>
          </a:p>
        </p:txBody>
      </p:sp>
      <p:sp>
        <p:nvSpPr>
          <p:cNvPr id="5" name="Text Box 10">
            <a:extLst>
              <a:ext uri="{FF2B5EF4-FFF2-40B4-BE49-F238E27FC236}">
                <a16:creationId xmlns:a16="http://schemas.microsoft.com/office/drawing/2014/main" id="{AF535012-40EA-107A-57D4-BB7E88DD7987}"/>
              </a:ext>
            </a:extLst>
          </p:cNvPr>
          <p:cNvSpPr txBox="1">
            <a:spLocks noChangeArrowheads="1"/>
          </p:cNvSpPr>
          <p:nvPr/>
        </p:nvSpPr>
        <p:spPr bwMode="auto">
          <a:xfrm>
            <a:off x="248830" y="5687353"/>
            <a:ext cx="91440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Georgia" pitchFamily="18" charset="0"/>
              </a:defRPr>
            </a:lvl1pPr>
            <a:lvl2pPr marL="742950" indent="-285750">
              <a:defRPr sz="2400">
                <a:solidFill>
                  <a:schemeClr val="tx1"/>
                </a:solidFill>
                <a:latin typeface="Georgia" pitchFamily="18" charset="0"/>
              </a:defRPr>
            </a:lvl2pPr>
            <a:lvl3pPr marL="1143000" indent="-228600">
              <a:defRPr sz="2400">
                <a:solidFill>
                  <a:schemeClr val="tx1"/>
                </a:solidFill>
                <a:latin typeface="Georgia" pitchFamily="18" charset="0"/>
              </a:defRPr>
            </a:lvl3pPr>
            <a:lvl4pPr marL="1600200" indent="-228600">
              <a:defRPr sz="2400">
                <a:solidFill>
                  <a:schemeClr val="tx1"/>
                </a:solidFill>
                <a:latin typeface="Georgia" pitchFamily="18" charset="0"/>
              </a:defRPr>
            </a:lvl4pPr>
            <a:lvl5pPr marL="2057400" indent="-228600">
              <a:defRPr sz="2400">
                <a:solidFill>
                  <a:schemeClr val="tx1"/>
                </a:solidFill>
                <a:latin typeface="Georgia" pitchFamily="18" charset="0"/>
              </a:defRPr>
            </a:lvl5pPr>
            <a:lvl6pPr marL="2514600" indent="-228600"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eaLnBrk="0" fontAlgn="base" hangingPunct="0">
              <a:lnSpc>
                <a:spcPct val="110000"/>
              </a:lnSpc>
              <a:spcBef>
                <a:spcPct val="10000"/>
              </a:spcBef>
              <a:spcAft>
                <a:spcPct val="10000"/>
              </a:spcAft>
              <a:defRPr sz="2400">
                <a:solidFill>
                  <a:schemeClr val="tx1"/>
                </a:solidFill>
                <a:latin typeface="Georgia" pitchFamily="18" charset="0"/>
              </a:defRPr>
            </a:lvl9pPr>
          </a:lstStyle>
          <a:p>
            <a:pPr eaLnBrk="1" hangingPunct="1">
              <a:lnSpc>
                <a:spcPct val="100000"/>
              </a:lnSpc>
              <a:spcBef>
                <a:spcPts val="600"/>
              </a:spcBef>
              <a:spcAft>
                <a:spcPts val="600"/>
              </a:spcAft>
            </a:pPr>
            <a:r>
              <a:rPr lang="en-US" sz="1200" dirty="0">
                <a:latin typeface="Garamond" panose="02020404030301010803" pitchFamily="18" charset="0"/>
                <a:cs typeface="Times New Roman" pitchFamily="18" charset="0"/>
              </a:rPr>
              <a:t>Chapter 2: </a:t>
            </a:r>
            <a:r>
              <a:rPr lang="en-CA" sz="1200" dirty="0">
                <a:latin typeface="Garamond" panose="02020404030301010803" pitchFamily="18" charset="0"/>
                <a:cs typeface="Times New Roman" pitchFamily="18" charset="0"/>
                <a:hlinkClick r:id="rId5"/>
              </a:rPr>
              <a:t>Optimization Algorithms: AI techniques for design, planning, and control problems</a:t>
            </a:r>
            <a:r>
              <a:rPr lang="en-CA" sz="1200" dirty="0">
                <a:latin typeface="Garamond" panose="02020404030301010803" pitchFamily="18" charset="0"/>
                <a:cs typeface="Times New Roman" pitchFamily="18" charset="0"/>
              </a:rPr>
              <a:t>, Manning Publication, 2024.</a:t>
            </a:r>
            <a:endParaRPr lang="en-US" sz="1200" dirty="0">
              <a:latin typeface="Garamond" panose="02020404030301010803" pitchFamily="18" charset="0"/>
              <a:cs typeface="Times New Roman" pitchFamily="18" charset="0"/>
            </a:endParaRPr>
          </a:p>
        </p:txBody>
      </p:sp>
      <p:pic>
        <p:nvPicPr>
          <p:cNvPr id="1026" name="Picture 2" descr="undefined">
            <a:extLst>
              <a:ext uri="{FF2B5EF4-FFF2-40B4-BE49-F238E27FC236}">
                <a16:creationId xmlns:a16="http://schemas.microsoft.com/office/drawing/2014/main" id="{52FBC1EB-AE04-9AB9-744D-A94CA7B43213}"/>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706168" y="3810000"/>
            <a:ext cx="2442545" cy="176510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25DCA37-EAE1-80B1-2A92-C4D6C0857EB9}"/>
              </a:ext>
            </a:extLst>
          </p:cNvPr>
          <p:cNvSpPr txBox="1"/>
          <p:nvPr/>
        </p:nvSpPr>
        <p:spPr>
          <a:xfrm>
            <a:off x="9706168" y="5569372"/>
            <a:ext cx="2485832" cy="1303562"/>
          </a:xfrm>
          <a:prstGeom prst="rect">
            <a:avLst/>
          </a:prstGeom>
          <a:noFill/>
        </p:spPr>
        <p:txBody>
          <a:bodyPr wrap="square">
            <a:spAutoFit/>
          </a:bodyPr>
          <a:lstStyle/>
          <a:p>
            <a:pPr algn="ctr"/>
            <a:r>
              <a:rPr lang="en-US" sz="1200" b="0" i="0" dirty="0">
                <a:solidFill>
                  <a:srgbClr val="202122"/>
                </a:solidFill>
                <a:effectLst/>
                <a:latin typeface="Garamond" panose="02020404030301010803" pitchFamily="18" charset="0"/>
              </a:rPr>
              <a:t>Measurement of volume by displacement, (a) before and (b) after an object has been submerged. The amount by which the liquid rises in the cylinder (∆V) is equal to the volume of the object [</a:t>
            </a:r>
            <a:r>
              <a:rPr lang="en-US" sz="1200" b="0" i="0" dirty="0">
                <a:solidFill>
                  <a:srgbClr val="202122"/>
                </a:solidFill>
                <a:effectLst/>
                <a:latin typeface="Garamond" panose="02020404030301010803" pitchFamily="18" charset="0"/>
                <a:hlinkClick r:id="rId7"/>
              </a:rPr>
              <a:t>Source</a:t>
            </a:r>
            <a:r>
              <a:rPr lang="en-US" sz="1200" b="0" i="0" dirty="0">
                <a:solidFill>
                  <a:srgbClr val="202122"/>
                </a:solidFill>
                <a:effectLst/>
                <a:latin typeface="Garamond" panose="02020404030301010803" pitchFamily="18" charset="0"/>
              </a:rPr>
              <a:t>].</a:t>
            </a:r>
            <a:endParaRPr lang="en-CA" sz="1200" dirty="0">
              <a:latin typeface="Garamond" panose="02020404030301010803" pitchFamily="18" charset="0"/>
            </a:endParaRPr>
          </a:p>
        </p:txBody>
      </p:sp>
    </p:spTree>
    <p:extLst>
      <p:ext uri="{BB962C8B-B14F-4D97-AF65-F5344CB8AC3E}">
        <p14:creationId xmlns:p14="http://schemas.microsoft.com/office/powerpoint/2010/main" val="1059941387"/>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Box 3"/>
          <p:cNvSpPr txBox="1">
            <a:spLocks noChangeArrowheads="1"/>
          </p:cNvSpPr>
          <p:nvPr/>
        </p:nvSpPr>
        <p:spPr bwMode="auto">
          <a:xfrm>
            <a:off x="0" y="652097"/>
            <a:ext cx="12192000" cy="3247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31775" indent="-231775">
              <a:defRPr sz="2400">
                <a:solidFill>
                  <a:schemeClr val="tx1"/>
                </a:solidFill>
                <a:latin typeface="Georgia" pitchFamily="18" charset="0"/>
              </a:defRPr>
            </a:lvl1pPr>
            <a:lvl2pPr marL="742950" indent="-285750">
              <a:defRPr sz="2400">
                <a:solidFill>
                  <a:schemeClr val="tx1"/>
                </a:solidFill>
                <a:latin typeface="Georgia" pitchFamily="18" charset="0"/>
              </a:defRPr>
            </a:lvl2pPr>
            <a:lvl3pPr marL="1143000" indent="-228600">
              <a:defRPr sz="2400">
                <a:solidFill>
                  <a:schemeClr val="tx1"/>
                </a:solidFill>
                <a:latin typeface="Georgia" pitchFamily="18" charset="0"/>
              </a:defRPr>
            </a:lvl3pPr>
            <a:lvl4pPr marL="1600200" indent="-228600">
              <a:defRPr sz="2400">
                <a:solidFill>
                  <a:schemeClr val="tx1"/>
                </a:solidFill>
                <a:latin typeface="Georgia" pitchFamily="18" charset="0"/>
              </a:defRPr>
            </a:lvl4pPr>
            <a:lvl5pPr marL="2057400" indent="-228600">
              <a:defRPr sz="2400">
                <a:solidFill>
                  <a:schemeClr val="tx1"/>
                </a:solidFill>
                <a:latin typeface="Georgia" pitchFamily="18" charset="0"/>
              </a:defRPr>
            </a:lvl5pPr>
            <a:lvl6pPr marL="2514600" indent="-228600"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eaLnBrk="0" fontAlgn="base" hangingPunct="0">
              <a:lnSpc>
                <a:spcPct val="110000"/>
              </a:lnSpc>
              <a:spcBef>
                <a:spcPct val="10000"/>
              </a:spcBef>
              <a:spcAft>
                <a:spcPct val="10000"/>
              </a:spcAft>
              <a:defRPr sz="2400">
                <a:solidFill>
                  <a:schemeClr val="tx1"/>
                </a:solidFill>
                <a:latin typeface="Georgia" pitchFamily="18" charset="0"/>
              </a:defRPr>
            </a:lvl9pPr>
          </a:lstStyle>
          <a:p>
            <a:pPr>
              <a:lnSpc>
                <a:spcPct val="130000"/>
              </a:lnSpc>
              <a:spcBef>
                <a:spcPts val="600"/>
              </a:spcBef>
              <a:spcAft>
                <a:spcPts val="600"/>
              </a:spcAft>
              <a:buFont typeface="Arial" charset="0"/>
              <a:buChar char="•"/>
            </a:pPr>
            <a:r>
              <a:rPr lang="en-US" b="1" dirty="0">
                <a:latin typeface="Garamond" panose="02020404030301010803" pitchFamily="18" charset="0"/>
              </a:rPr>
              <a:t>Heuristics</a:t>
            </a:r>
            <a:r>
              <a:rPr lang="en-US" dirty="0">
                <a:latin typeface="Garamond" panose="02020404030301010803" pitchFamily="18" charset="0"/>
              </a:rPr>
              <a:t> is a solution strategy or rules by </a:t>
            </a:r>
            <a:r>
              <a:rPr lang="en-US" b="1" dirty="0">
                <a:latin typeface="Garamond" panose="02020404030301010803" pitchFamily="18" charset="0"/>
              </a:rPr>
              <a:t>trial-and-error </a:t>
            </a:r>
            <a:r>
              <a:rPr lang="en-US" dirty="0">
                <a:latin typeface="Garamond" panose="02020404030301010803" pitchFamily="18" charset="0"/>
              </a:rPr>
              <a:t>to produce acceptable (</a:t>
            </a:r>
            <a:r>
              <a:rPr lang="en-US" altLang="zh-TW" b="1" dirty="0">
                <a:latin typeface="Garamond" panose="02020404030301010803" pitchFamily="18" charset="0"/>
                <a:ea typeface="PMingLiU" pitchFamily="18" charset="-120"/>
              </a:rPr>
              <a:t>optimal or near-optimal</a:t>
            </a:r>
            <a:r>
              <a:rPr lang="en-US" dirty="0">
                <a:latin typeface="Garamond" panose="02020404030301010803" pitchFamily="18" charset="0"/>
              </a:rPr>
              <a:t>) solutions to a complex problem in a reasonably practical time. </a:t>
            </a:r>
          </a:p>
          <a:p>
            <a:pPr>
              <a:lnSpc>
                <a:spcPct val="130000"/>
              </a:lnSpc>
              <a:spcBef>
                <a:spcPts val="600"/>
              </a:spcBef>
              <a:spcAft>
                <a:spcPts val="600"/>
              </a:spcAft>
              <a:buFont typeface="Arial" charset="0"/>
              <a:buChar char="•"/>
            </a:pPr>
            <a:r>
              <a:rPr lang="en-CA" b="1" dirty="0">
                <a:latin typeface="Garamond" panose="02020404030301010803" pitchFamily="18" charset="0"/>
              </a:rPr>
              <a:t>Heuristics </a:t>
            </a:r>
            <a:r>
              <a:rPr lang="en-CA" dirty="0">
                <a:latin typeface="Garamond" panose="02020404030301010803" pitchFamily="18" charset="0"/>
              </a:rPr>
              <a:t>is a technique which seeks good (i.e., near optimal) solutions at a reasonable computational cost without being able to guarantee either feasibility or optimality or even many cases to state how close to optimality a particular feasible solution is </a:t>
            </a:r>
            <a:r>
              <a:rPr lang="en-CA" sz="1400" baseline="30000" dirty="0">
                <a:latin typeface="Garamond" panose="02020404030301010803" pitchFamily="18" charset="0"/>
              </a:rPr>
              <a:t>[C. </a:t>
            </a:r>
            <a:r>
              <a:rPr lang="en-CA" sz="1400" baseline="30000" dirty="0" err="1">
                <a:latin typeface="Garamond" panose="02020404030301010803" pitchFamily="18" charset="0"/>
              </a:rPr>
              <a:t>Revees</a:t>
            </a:r>
            <a:r>
              <a:rPr lang="en-CA" sz="1400" baseline="30000" dirty="0">
                <a:latin typeface="Garamond" panose="02020404030301010803" pitchFamily="18" charset="0"/>
              </a:rPr>
              <a:t>. Modern Heuristic Techniques for Combinatorial Problems. 1993.]</a:t>
            </a:r>
            <a:r>
              <a:rPr lang="en-CA" dirty="0">
                <a:latin typeface="Garamond" panose="02020404030301010803" pitchFamily="18" charset="0"/>
              </a:rPr>
              <a:t>.</a:t>
            </a:r>
          </a:p>
          <a:p>
            <a:pPr>
              <a:lnSpc>
                <a:spcPct val="130000"/>
              </a:lnSpc>
              <a:spcBef>
                <a:spcPts val="600"/>
              </a:spcBef>
              <a:spcAft>
                <a:spcPts val="600"/>
              </a:spcAft>
              <a:buFont typeface="Arial" charset="0"/>
              <a:buChar char="•"/>
            </a:pPr>
            <a:r>
              <a:rPr lang="en-US" b="1" dirty="0" err="1">
                <a:latin typeface="Garamond" panose="02020404030301010803" pitchFamily="18" charset="0"/>
              </a:rPr>
              <a:t>Heruistic</a:t>
            </a:r>
            <a:r>
              <a:rPr lang="en-US" b="1" dirty="0">
                <a:latin typeface="Garamond" panose="02020404030301010803" pitchFamily="18" charset="0"/>
              </a:rPr>
              <a:t> </a:t>
            </a:r>
            <a:r>
              <a:rPr lang="en-US" dirty="0">
                <a:latin typeface="Garamond" panose="02020404030301010803" pitchFamily="18" charset="0"/>
              </a:rPr>
              <a:t>is described as a </a:t>
            </a:r>
            <a:r>
              <a:rPr lang="en-US" b="1" dirty="0">
                <a:latin typeface="Garamond" panose="02020404030301010803" pitchFamily="18" charset="0"/>
              </a:rPr>
              <a:t>seeking method</a:t>
            </a:r>
            <a:r>
              <a:rPr lang="en-US" dirty="0">
                <a:latin typeface="Garamond" panose="02020404030301010803" pitchFamily="18" charset="0"/>
              </a:rPr>
              <a:t>, as it cannot guarantee to find anything.</a:t>
            </a:r>
          </a:p>
        </p:txBody>
      </p:sp>
      <p:sp>
        <p:nvSpPr>
          <p:cNvPr id="8" name="Rectangle 2"/>
          <p:cNvSpPr txBox="1">
            <a:spLocks/>
          </p:cNvSpPr>
          <p:nvPr/>
        </p:nvSpPr>
        <p:spPr>
          <a:xfrm>
            <a:off x="0" y="734"/>
            <a:ext cx="10668000" cy="651363"/>
          </a:xfrm>
          <a:prstGeom prst="rect">
            <a:avLst/>
          </a:prstGeom>
          <a:no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algn="l"/>
            <a:r>
              <a:rPr lang="en-US" sz="3600" b="1" dirty="0">
                <a:solidFill>
                  <a:schemeClr val="tx1"/>
                </a:solidFill>
                <a:latin typeface="Garamond" panose="02020404030301010803" pitchFamily="18" charset="0"/>
              </a:rPr>
              <a:t>Heuristics and Metaheuristics</a:t>
            </a:r>
          </a:p>
        </p:txBody>
      </p:sp>
      <p:sp>
        <p:nvSpPr>
          <p:cNvPr id="18434" name="Text Box 3"/>
          <p:cNvSpPr txBox="1">
            <a:spLocks noChangeArrowheads="1"/>
          </p:cNvSpPr>
          <p:nvPr/>
        </p:nvSpPr>
        <p:spPr bwMode="auto">
          <a:xfrm>
            <a:off x="228600" y="4486622"/>
            <a:ext cx="11952090" cy="23206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31775" indent="-231775">
              <a:defRPr sz="2400">
                <a:solidFill>
                  <a:schemeClr val="tx1"/>
                </a:solidFill>
                <a:latin typeface="Georgia" pitchFamily="18" charset="0"/>
              </a:defRPr>
            </a:lvl1pPr>
            <a:lvl2pPr marL="742950" indent="-285750">
              <a:defRPr sz="2400">
                <a:solidFill>
                  <a:schemeClr val="tx1"/>
                </a:solidFill>
                <a:latin typeface="Georgia" pitchFamily="18" charset="0"/>
              </a:defRPr>
            </a:lvl2pPr>
            <a:lvl3pPr marL="1143000" indent="-228600">
              <a:defRPr sz="2400">
                <a:solidFill>
                  <a:schemeClr val="tx1"/>
                </a:solidFill>
                <a:latin typeface="Georgia" pitchFamily="18" charset="0"/>
              </a:defRPr>
            </a:lvl3pPr>
            <a:lvl4pPr marL="1600200" indent="-228600">
              <a:defRPr sz="2400">
                <a:solidFill>
                  <a:schemeClr val="tx1"/>
                </a:solidFill>
                <a:latin typeface="Georgia" pitchFamily="18" charset="0"/>
              </a:defRPr>
            </a:lvl4pPr>
            <a:lvl5pPr marL="2057400" indent="-228600">
              <a:defRPr sz="2400">
                <a:solidFill>
                  <a:schemeClr val="tx1"/>
                </a:solidFill>
                <a:latin typeface="Georgia" pitchFamily="18" charset="0"/>
              </a:defRPr>
            </a:lvl5pPr>
            <a:lvl6pPr marL="2514600" indent="-228600"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eaLnBrk="0" fontAlgn="base" hangingPunct="0">
              <a:lnSpc>
                <a:spcPct val="110000"/>
              </a:lnSpc>
              <a:spcBef>
                <a:spcPct val="10000"/>
              </a:spcBef>
              <a:spcAft>
                <a:spcPct val="10000"/>
              </a:spcAft>
              <a:defRPr sz="2400">
                <a:solidFill>
                  <a:schemeClr val="tx1"/>
                </a:solidFill>
                <a:latin typeface="Georgia" pitchFamily="18" charset="0"/>
              </a:defRPr>
            </a:lvl9pPr>
          </a:lstStyle>
          <a:p>
            <a:pPr>
              <a:lnSpc>
                <a:spcPct val="130000"/>
              </a:lnSpc>
              <a:spcBef>
                <a:spcPts val="600"/>
              </a:spcBef>
              <a:spcAft>
                <a:spcPts val="600"/>
              </a:spcAft>
            </a:pPr>
            <a:r>
              <a:rPr lang="en-US" dirty="0">
                <a:latin typeface="Garamond" panose="02020404030301010803" pitchFamily="18" charset="0"/>
              </a:rPr>
              <a:t>The term </a:t>
            </a:r>
            <a:r>
              <a:rPr lang="en-US" b="1" dirty="0">
                <a:latin typeface="Garamond" panose="02020404030301010803" pitchFamily="18" charset="0"/>
              </a:rPr>
              <a:t>metaheuristic </a:t>
            </a:r>
            <a:r>
              <a:rPr lang="en-US" dirty="0">
                <a:latin typeface="Garamond" panose="02020404030301010803" pitchFamily="18" charset="0"/>
              </a:rPr>
              <a:t>comes from the composition of two </a:t>
            </a:r>
            <a:r>
              <a:rPr lang="en-US" dirty="0" err="1">
                <a:latin typeface="Garamond" panose="02020404030301010803" pitchFamily="18" charset="0"/>
              </a:rPr>
              <a:t>greek</a:t>
            </a:r>
            <a:r>
              <a:rPr lang="en-US" dirty="0">
                <a:latin typeface="Garamond" panose="02020404030301010803" pitchFamily="18" charset="0"/>
              </a:rPr>
              <a:t> words:</a:t>
            </a:r>
          </a:p>
          <a:p>
            <a:pPr>
              <a:lnSpc>
                <a:spcPct val="130000"/>
              </a:lnSpc>
              <a:spcBef>
                <a:spcPts val="600"/>
              </a:spcBef>
              <a:spcAft>
                <a:spcPts val="600"/>
              </a:spcAft>
              <a:buFont typeface="Georgia" pitchFamily="18" charset="0"/>
              <a:buChar char="◊"/>
            </a:pPr>
            <a:r>
              <a:rPr lang="en-US" b="1" dirty="0">
                <a:latin typeface="Garamond" panose="02020404030301010803" pitchFamily="18" charset="0"/>
              </a:rPr>
              <a:t>Meta: </a:t>
            </a:r>
            <a:r>
              <a:rPr lang="en-US" dirty="0">
                <a:latin typeface="Garamond" panose="02020404030301010803" pitchFamily="18" charset="0"/>
              </a:rPr>
              <a:t>which means “beyond, on a higher level”, and</a:t>
            </a:r>
          </a:p>
          <a:p>
            <a:pPr>
              <a:lnSpc>
                <a:spcPct val="130000"/>
              </a:lnSpc>
              <a:spcBef>
                <a:spcPts val="600"/>
              </a:spcBef>
              <a:spcAft>
                <a:spcPts val="600"/>
              </a:spcAft>
              <a:buFont typeface="Georgia" pitchFamily="18" charset="0"/>
              <a:buChar char="◊"/>
            </a:pPr>
            <a:r>
              <a:rPr lang="en-CA" b="1" dirty="0">
                <a:latin typeface="Garamond" panose="02020404030301010803" pitchFamily="18" charset="0"/>
              </a:rPr>
              <a:t>Heuristics </a:t>
            </a:r>
            <a:r>
              <a:rPr lang="en-CA" dirty="0">
                <a:latin typeface="Garamond" panose="02020404030301010803" pitchFamily="18" charset="0"/>
              </a:rPr>
              <a:t>(Greek </a:t>
            </a:r>
            <a:r>
              <a:rPr lang="en-CA" dirty="0" err="1">
                <a:latin typeface="Garamond" panose="02020404030301010803" pitchFamily="18" charset="0"/>
              </a:rPr>
              <a:t>heuriskein</a:t>
            </a:r>
            <a:r>
              <a:rPr lang="en-CA" dirty="0">
                <a:latin typeface="Garamond" panose="02020404030301010803" pitchFamily="18" charset="0"/>
              </a:rPr>
              <a:t> = find, discover) can be defined as “the study of the methods and rules of discovery and invention”.</a:t>
            </a:r>
            <a:endParaRPr lang="en-US" dirty="0">
              <a:latin typeface="Garamond" panose="02020404030301010803" pitchFamily="18" charset="0"/>
            </a:endParaRPr>
          </a:p>
        </p:txBody>
      </p:sp>
      <p:sp>
        <p:nvSpPr>
          <p:cNvPr id="6" name="TextBox 5">
            <a:extLst>
              <a:ext uri="{FF2B5EF4-FFF2-40B4-BE49-F238E27FC236}">
                <a16:creationId xmlns:a16="http://schemas.microsoft.com/office/drawing/2014/main" id="{5777778B-D2C1-4113-873E-B7E286427A5A}"/>
              </a:ext>
            </a:extLst>
          </p:cNvPr>
          <p:cNvSpPr txBox="1"/>
          <p:nvPr/>
        </p:nvSpPr>
        <p:spPr>
          <a:xfrm>
            <a:off x="11310" y="3962400"/>
            <a:ext cx="12180690" cy="538802"/>
          </a:xfrm>
          <a:prstGeom prst="rect">
            <a:avLst/>
          </a:prstGeom>
          <a:noFill/>
        </p:spPr>
        <p:txBody>
          <a:bodyPr wrap="square">
            <a:spAutoFit/>
          </a:bodyPr>
          <a:lstStyle/>
          <a:p>
            <a:pPr marL="228600" indent="-228600">
              <a:lnSpc>
                <a:spcPct val="125000"/>
              </a:lnSpc>
              <a:buFontTx/>
              <a:buChar char="•"/>
            </a:pPr>
            <a:r>
              <a:rPr lang="en-CA" b="1" dirty="0">
                <a:latin typeface="Garamond" panose="02020404030301010803" pitchFamily="18" charset="0"/>
                <a:ea typeface="SimSun" pitchFamily="2" charset="-122"/>
                <a:cs typeface="Times New Roman" pitchFamily="18" charset="0"/>
              </a:rPr>
              <a:t>Meta-Heuristics</a:t>
            </a:r>
            <a:endParaRPr lang="en-US" b="1" dirty="0">
              <a:latin typeface="Garamond" panose="02020404030301010803" pitchFamily="18" charset="0"/>
              <a:ea typeface="SimSun" pitchFamily="2" charset="-122"/>
              <a:cs typeface="Times New Roman" pitchFamily="18" charset="0"/>
            </a:endParaRPr>
          </a:p>
        </p:txBody>
      </p:sp>
    </p:spTree>
    <p:extLst>
      <p:ext uri="{BB962C8B-B14F-4D97-AF65-F5344CB8AC3E}">
        <p14:creationId xmlns:p14="http://schemas.microsoft.com/office/powerpoint/2010/main" val="4266793809"/>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stretch>
            <a:fillRect/>
          </a:stretch>
        </p:blipFill>
        <p:spPr>
          <a:xfrm>
            <a:off x="1591408" y="1213256"/>
            <a:ext cx="9003062" cy="5072845"/>
          </a:xfrm>
          <a:prstGeom prst="rect">
            <a:avLst/>
          </a:prstGeom>
        </p:spPr>
      </p:pic>
      <p:sp>
        <p:nvSpPr>
          <p:cNvPr id="7" name="Rectangle 19"/>
          <p:cNvSpPr>
            <a:spLocks noChangeArrowheads="1"/>
          </p:cNvSpPr>
          <p:nvPr/>
        </p:nvSpPr>
        <p:spPr bwMode="auto">
          <a:xfrm>
            <a:off x="1524000" y="6400800"/>
            <a:ext cx="91440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en-CA" sz="2000" dirty="0">
                <a:latin typeface="Garamond" panose="02020404030301010803" pitchFamily="18" charset="0"/>
              </a:rPr>
              <a:t>Using </a:t>
            </a:r>
            <a:r>
              <a:rPr lang="en-CA" sz="2000" b="1" dirty="0">
                <a:latin typeface="Garamond" panose="02020404030301010803" pitchFamily="18" charset="0"/>
              </a:rPr>
              <a:t>combinatorial search</a:t>
            </a:r>
            <a:r>
              <a:rPr lang="en-CA" sz="2000" dirty="0">
                <a:latin typeface="Garamond" panose="02020404030301010803" pitchFamily="18" charset="0"/>
              </a:rPr>
              <a:t>, the 8-puzzle can be solved in 31 moves or fewer.</a:t>
            </a:r>
          </a:p>
        </p:txBody>
      </p:sp>
      <p:sp>
        <p:nvSpPr>
          <p:cNvPr id="9" name="Text Box 3"/>
          <p:cNvSpPr txBox="1">
            <a:spLocks noChangeArrowheads="1"/>
          </p:cNvSpPr>
          <p:nvPr/>
        </p:nvSpPr>
        <p:spPr bwMode="auto">
          <a:xfrm>
            <a:off x="0" y="652994"/>
            <a:ext cx="12192000" cy="4834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sz="2400">
                <a:solidFill>
                  <a:schemeClr val="tx1"/>
                </a:solidFill>
                <a:latin typeface="Georgia" pitchFamily="18" charset="0"/>
              </a:defRPr>
            </a:lvl1pPr>
            <a:lvl2pPr marL="742950" indent="-285750">
              <a:defRPr sz="2400">
                <a:solidFill>
                  <a:schemeClr val="tx1"/>
                </a:solidFill>
                <a:latin typeface="Georgia" pitchFamily="18" charset="0"/>
              </a:defRPr>
            </a:lvl2pPr>
            <a:lvl3pPr marL="1143000" indent="-228600">
              <a:defRPr sz="2400">
                <a:solidFill>
                  <a:schemeClr val="tx1"/>
                </a:solidFill>
                <a:latin typeface="Georgia" pitchFamily="18" charset="0"/>
              </a:defRPr>
            </a:lvl3pPr>
            <a:lvl4pPr marL="1600200" indent="-228600">
              <a:defRPr sz="2400">
                <a:solidFill>
                  <a:schemeClr val="tx1"/>
                </a:solidFill>
                <a:latin typeface="Georgia" pitchFamily="18" charset="0"/>
              </a:defRPr>
            </a:lvl4pPr>
            <a:lvl5pPr marL="2057400" indent="-228600">
              <a:defRPr sz="2400">
                <a:solidFill>
                  <a:schemeClr val="tx1"/>
                </a:solidFill>
                <a:latin typeface="Georgia" pitchFamily="18" charset="0"/>
              </a:defRPr>
            </a:lvl5pPr>
            <a:lvl6pPr marL="2514600" indent="-228600"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eaLnBrk="0" fontAlgn="base" hangingPunct="0">
              <a:lnSpc>
                <a:spcPct val="110000"/>
              </a:lnSpc>
              <a:spcBef>
                <a:spcPct val="10000"/>
              </a:spcBef>
              <a:spcAft>
                <a:spcPct val="10000"/>
              </a:spcAft>
              <a:defRPr sz="2400">
                <a:solidFill>
                  <a:schemeClr val="tx1"/>
                </a:solidFill>
                <a:latin typeface="Georgia" pitchFamily="18" charset="0"/>
              </a:defRPr>
            </a:lvl9pPr>
          </a:lstStyle>
          <a:p>
            <a:pPr marL="180975" indent="-180975">
              <a:spcBef>
                <a:spcPts val="600"/>
              </a:spcBef>
              <a:spcAft>
                <a:spcPts val="600"/>
              </a:spcAft>
              <a:buFont typeface="Arial" charset="0"/>
              <a:buChar char="•"/>
            </a:pPr>
            <a:r>
              <a:rPr lang="en-CA" b="1" dirty="0">
                <a:latin typeface="Garamond" panose="02020404030301010803" pitchFamily="18" charset="0"/>
              </a:rPr>
              <a:t>Heuristics: </a:t>
            </a:r>
            <a:r>
              <a:rPr lang="en-US" dirty="0">
                <a:latin typeface="Garamond" panose="02020404030301010803" pitchFamily="18" charset="0"/>
              </a:rPr>
              <a:t>8-Puzzle/</a:t>
            </a:r>
            <a:r>
              <a:rPr lang="en-CA" dirty="0">
                <a:latin typeface="Garamond" panose="02020404030301010803" pitchFamily="18" charset="0"/>
              </a:rPr>
              <a:t>sliding-block puzzle/tile-puzzle </a:t>
            </a:r>
            <a:r>
              <a:rPr lang="en-US" dirty="0">
                <a:latin typeface="Garamond" panose="02020404030301010803" pitchFamily="18" charset="0"/>
              </a:rPr>
              <a:t> Problem</a:t>
            </a:r>
          </a:p>
        </p:txBody>
      </p:sp>
      <p:sp>
        <p:nvSpPr>
          <p:cNvPr id="10" name="Rectangle 2"/>
          <p:cNvSpPr txBox="1">
            <a:spLocks/>
          </p:cNvSpPr>
          <p:nvPr/>
        </p:nvSpPr>
        <p:spPr>
          <a:xfrm>
            <a:off x="0" y="734"/>
            <a:ext cx="10668000" cy="651363"/>
          </a:xfrm>
          <a:prstGeom prst="rect">
            <a:avLst/>
          </a:prstGeom>
          <a:no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algn="l"/>
            <a:r>
              <a:rPr lang="en-US" sz="3600" b="1" dirty="0">
                <a:solidFill>
                  <a:schemeClr val="tx1"/>
                </a:solidFill>
                <a:latin typeface="Garamond" panose="02020404030301010803" pitchFamily="18" charset="0"/>
              </a:rPr>
              <a:t>Heuristics and Metaheuristics</a:t>
            </a:r>
          </a:p>
        </p:txBody>
      </p:sp>
    </p:spTree>
    <p:extLst>
      <p:ext uri="{BB962C8B-B14F-4D97-AF65-F5344CB8AC3E}">
        <p14:creationId xmlns:p14="http://schemas.microsoft.com/office/powerpoint/2010/main" val="3183976113"/>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a:spLocks noChangeArrowheads="1"/>
          </p:cNvSpPr>
          <p:nvPr/>
        </p:nvSpPr>
        <p:spPr bwMode="auto">
          <a:xfrm>
            <a:off x="1752600" y="4197966"/>
            <a:ext cx="8915400" cy="24314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355600" indent="-355600">
              <a:spcBef>
                <a:spcPts val="600"/>
              </a:spcBef>
              <a:spcAft>
                <a:spcPts val="600"/>
              </a:spcAft>
              <a:buFont typeface="Georgia" pitchFamily="18" charset="0"/>
              <a:buChar char="◊"/>
            </a:pPr>
            <a:r>
              <a:rPr lang="en-CA" dirty="0">
                <a:latin typeface="Garamond" panose="02020404030301010803" pitchFamily="18" charset="0"/>
              </a:rPr>
              <a:t>We can define the following heuristics :</a:t>
            </a:r>
          </a:p>
          <a:p>
            <a:pPr marL="355600" indent="-355600">
              <a:spcBef>
                <a:spcPts val="600"/>
              </a:spcBef>
              <a:spcAft>
                <a:spcPts val="600"/>
              </a:spcAft>
              <a:buFont typeface="Georgia" pitchFamily="18" charset="0"/>
              <a:buChar char="◊"/>
            </a:pPr>
            <a:r>
              <a:rPr lang="en-CA" dirty="0">
                <a:latin typeface="Garamond" panose="02020404030301010803" pitchFamily="18" charset="0"/>
              </a:rPr>
              <a:t>h</a:t>
            </a:r>
            <a:r>
              <a:rPr lang="en-CA" baseline="-25000" dirty="0">
                <a:latin typeface="Garamond" panose="02020404030301010803" pitchFamily="18" charset="0"/>
              </a:rPr>
              <a:t>1</a:t>
            </a:r>
            <a:r>
              <a:rPr lang="en-CA" dirty="0">
                <a:latin typeface="Garamond" panose="02020404030301010803" pitchFamily="18" charset="0"/>
              </a:rPr>
              <a:t>(n) = the number of </a:t>
            </a:r>
            <a:r>
              <a:rPr lang="en-CA" b="1" dirty="0">
                <a:latin typeface="Garamond" panose="02020404030301010803" pitchFamily="18" charset="0"/>
              </a:rPr>
              <a:t>misplaced tiles </a:t>
            </a:r>
            <a:r>
              <a:rPr lang="en-CA" dirty="0">
                <a:latin typeface="Garamond" panose="02020404030301010803" pitchFamily="18" charset="0"/>
              </a:rPr>
              <a:t>in the current state relative to the goal state.</a:t>
            </a:r>
          </a:p>
          <a:p>
            <a:pPr marL="355600" indent="-355600">
              <a:spcBef>
                <a:spcPts val="600"/>
              </a:spcBef>
              <a:spcAft>
                <a:spcPts val="600"/>
              </a:spcAft>
              <a:buFont typeface="Georgia" pitchFamily="18" charset="0"/>
              <a:buChar char="◊"/>
            </a:pPr>
            <a:r>
              <a:rPr lang="en-CA" dirty="0">
                <a:latin typeface="Garamond" panose="02020404030301010803" pitchFamily="18" charset="0"/>
              </a:rPr>
              <a:t>In this example, h</a:t>
            </a:r>
            <a:r>
              <a:rPr lang="en-CA" baseline="-25000" dirty="0">
                <a:latin typeface="Garamond" panose="02020404030301010803" pitchFamily="18" charset="0"/>
              </a:rPr>
              <a:t>1</a:t>
            </a:r>
            <a:r>
              <a:rPr lang="en-CA" dirty="0">
                <a:latin typeface="Garamond" panose="02020404030301010803" pitchFamily="18" charset="0"/>
              </a:rPr>
              <a:t>(n)= 4 because tiles 1, 4, 7 and blank are out of place. Obviously, lower values for h</a:t>
            </a:r>
            <a:r>
              <a:rPr lang="en-CA" baseline="-25000" dirty="0">
                <a:latin typeface="Garamond" panose="02020404030301010803" pitchFamily="18" charset="0"/>
              </a:rPr>
              <a:t>1</a:t>
            </a:r>
            <a:r>
              <a:rPr lang="en-CA" dirty="0">
                <a:latin typeface="Garamond" panose="02020404030301010803" pitchFamily="18" charset="0"/>
              </a:rPr>
              <a:t> are preferred.</a:t>
            </a:r>
          </a:p>
        </p:txBody>
      </p:sp>
      <p:graphicFrame>
        <p:nvGraphicFramePr>
          <p:cNvPr id="10" name="Table 9"/>
          <p:cNvGraphicFramePr>
            <a:graphicFrameLocks noGrp="1"/>
          </p:cNvGraphicFramePr>
          <p:nvPr/>
        </p:nvGraphicFramePr>
        <p:xfrm>
          <a:off x="2895602" y="1550313"/>
          <a:ext cx="2539999" cy="2108994"/>
        </p:xfrm>
        <a:graphic>
          <a:graphicData uri="http://schemas.openxmlformats.org/drawingml/2006/table">
            <a:tbl>
              <a:tblPr firstRow="1" bandRow="1">
                <a:tableStyleId>{2D5ABB26-0587-4C30-8999-92F81FD0307C}</a:tableStyleId>
              </a:tblPr>
              <a:tblGrid>
                <a:gridCol w="852364">
                  <a:extLst>
                    <a:ext uri="{9D8B030D-6E8A-4147-A177-3AD203B41FA5}">
                      <a16:colId xmlns:a16="http://schemas.microsoft.com/office/drawing/2014/main" val="140152980"/>
                    </a:ext>
                  </a:extLst>
                </a:gridCol>
                <a:gridCol w="852364">
                  <a:extLst>
                    <a:ext uri="{9D8B030D-6E8A-4147-A177-3AD203B41FA5}">
                      <a16:colId xmlns:a16="http://schemas.microsoft.com/office/drawing/2014/main" val="3049080654"/>
                    </a:ext>
                  </a:extLst>
                </a:gridCol>
                <a:gridCol w="835271">
                  <a:extLst>
                    <a:ext uri="{9D8B030D-6E8A-4147-A177-3AD203B41FA5}">
                      <a16:colId xmlns:a16="http://schemas.microsoft.com/office/drawing/2014/main" val="3029305927"/>
                    </a:ext>
                  </a:extLst>
                </a:gridCol>
              </a:tblGrid>
              <a:tr h="702998">
                <a:tc>
                  <a:txBody>
                    <a:bodyPr/>
                    <a:lstStyle/>
                    <a:p>
                      <a:pPr algn="ctr"/>
                      <a:r>
                        <a:rPr lang="en-CA" dirty="0">
                          <a:latin typeface="Arial" panose="020B0604020202020204" pitchFamily="34" charset="0"/>
                          <a:cs typeface="Arial" panose="020B0604020202020204" pitchFamily="34" charset="0"/>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CA" dirty="0">
                          <a:latin typeface="Arial" panose="020B0604020202020204" pitchFamily="34" charset="0"/>
                          <a:cs typeface="Arial" panose="020B0604020202020204" pitchFamily="34" charset="0"/>
                        </a:rPr>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CA" dirty="0">
                          <a:latin typeface="Arial" panose="020B0604020202020204" pitchFamily="34" charset="0"/>
                          <a:cs typeface="Arial" panose="020B0604020202020204" pitchFamily="34" charset="0"/>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94077309"/>
                  </a:ext>
                </a:extLst>
              </a:tr>
              <a:tr h="702998">
                <a:tc>
                  <a:txBody>
                    <a:bodyPr/>
                    <a:lstStyle/>
                    <a:p>
                      <a:pPr algn="ctr"/>
                      <a:r>
                        <a:rPr lang="en-CA" dirty="0">
                          <a:latin typeface="Arial" panose="020B0604020202020204" pitchFamily="34" charset="0"/>
                          <a:cs typeface="Arial" panose="020B0604020202020204" pitchFamily="34" charset="0"/>
                        </a:rPr>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CA" dirty="0">
                          <a:latin typeface="Arial" panose="020B0604020202020204" pitchFamily="34" charset="0"/>
                          <a:cs typeface="Arial" panose="020B0604020202020204" pitchFamily="34" charset="0"/>
                        </a:rPr>
                        <a:t>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CA" dirty="0">
                          <a:latin typeface="Arial" panose="020B0604020202020204" pitchFamily="34" charset="0"/>
                          <a:cs typeface="Arial" panose="020B0604020202020204" pitchFamily="34" charset="0"/>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4513856"/>
                  </a:ext>
                </a:extLst>
              </a:tr>
              <a:tr h="702998">
                <a:tc>
                  <a:txBody>
                    <a:bodyPr/>
                    <a:lstStyle/>
                    <a:p>
                      <a:pPr algn="ctr"/>
                      <a:r>
                        <a:rPr lang="en-CA" dirty="0">
                          <a:latin typeface="Arial" panose="020B0604020202020204" pitchFamily="34" charset="0"/>
                          <a:cs typeface="Arial" panose="020B0604020202020204" pitchFamily="34" charset="0"/>
                        </a:rPr>
                        <a:t>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en-CA"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CA" dirty="0">
                          <a:latin typeface="Arial" panose="020B0604020202020204" pitchFamily="34" charset="0"/>
                          <a:cs typeface="Arial" panose="020B0604020202020204" pitchFamily="34" charset="0"/>
                        </a:rPr>
                        <a:t>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994941681"/>
                  </a:ext>
                </a:extLst>
              </a:tr>
            </a:tbl>
          </a:graphicData>
        </a:graphic>
      </p:graphicFrame>
      <p:sp>
        <p:nvSpPr>
          <p:cNvPr id="11" name="TextBox 10"/>
          <p:cNvSpPr txBox="1"/>
          <p:nvPr/>
        </p:nvSpPr>
        <p:spPr>
          <a:xfrm>
            <a:off x="2895601" y="3671727"/>
            <a:ext cx="2539999" cy="430887"/>
          </a:xfrm>
          <a:prstGeom prst="rect">
            <a:avLst/>
          </a:prstGeom>
          <a:noFill/>
        </p:spPr>
        <p:txBody>
          <a:bodyPr wrap="square" rtlCol="0">
            <a:spAutoFit/>
          </a:bodyPr>
          <a:lstStyle/>
          <a:p>
            <a:pPr algn="ctr"/>
            <a:r>
              <a:rPr lang="en-CA" sz="2000" dirty="0">
                <a:latin typeface="Garamond" panose="02020404030301010803" pitchFamily="18" charset="0"/>
                <a:cs typeface="Arial" panose="020B0604020202020204" pitchFamily="34" charset="0"/>
              </a:rPr>
              <a:t>Current State</a:t>
            </a:r>
          </a:p>
        </p:txBody>
      </p:sp>
      <p:graphicFrame>
        <p:nvGraphicFramePr>
          <p:cNvPr id="12" name="Table 11"/>
          <p:cNvGraphicFramePr>
            <a:graphicFrameLocks noGrp="1"/>
          </p:cNvGraphicFramePr>
          <p:nvPr/>
        </p:nvGraphicFramePr>
        <p:xfrm>
          <a:off x="6488231" y="1550313"/>
          <a:ext cx="2539999" cy="2108994"/>
        </p:xfrm>
        <a:graphic>
          <a:graphicData uri="http://schemas.openxmlformats.org/drawingml/2006/table">
            <a:tbl>
              <a:tblPr firstRow="1" bandRow="1">
                <a:tableStyleId>{2D5ABB26-0587-4C30-8999-92F81FD0307C}</a:tableStyleId>
              </a:tblPr>
              <a:tblGrid>
                <a:gridCol w="852364">
                  <a:extLst>
                    <a:ext uri="{9D8B030D-6E8A-4147-A177-3AD203B41FA5}">
                      <a16:colId xmlns:a16="http://schemas.microsoft.com/office/drawing/2014/main" val="140152980"/>
                    </a:ext>
                  </a:extLst>
                </a:gridCol>
                <a:gridCol w="852364">
                  <a:extLst>
                    <a:ext uri="{9D8B030D-6E8A-4147-A177-3AD203B41FA5}">
                      <a16:colId xmlns:a16="http://schemas.microsoft.com/office/drawing/2014/main" val="3049080654"/>
                    </a:ext>
                  </a:extLst>
                </a:gridCol>
                <a:gridCol w="835271">
                  <a:extLst>
                    <a:ext uri="{9D8B030D-6E8A-4147-A177-3AD203B41FA5}">
                      <a16:colId xmlns:a16="http://schemas.microsoft.com/office/drawing/2014/main" val="3029305927"/>
                    </a:ext>
                  </a:extLst>
                </a:gridCol>
              </a:tblGrid>
              <a:tr h="702998">
                <a:tc>
                  <a:txBody>
                    <a:bodyPr/>
                    <a:lstStyle/>
                    <a:p>
                      <a:pPr algn="ctr"/>
                      <a:endParaRPr lang="en-CA"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dirty="0">
                          <a:latin typeface="Arial" panose="020B0604020202020204" pitchFamily="34" charset="0"/>
                          <a:cs typeface="Arial" panose="020B0604020202020204" pitchFamily="34" charset="0"/>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dirty="0">
                          <a:latin typeface="Arial" panose="020B0604020202020204" pitchFamily="34" charset="0"/>
                          <a:cs typeface="Arial" panose="020B0604020202020204" pitchFamily="34" charset="0"/>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94077309"/>
                  </a:ext>
                </a:extLst>
              </a:tr>
              <a:tr h="702998">
                <a:tc>
                  <a:txBody>
                    <a:bodyPr/>
                    <a:lstStyle/>
                    <a:p>
                      <a:pPr algn="ctr"/>
                      <a:r>
                        <a:rPr lang="en-CA" dirty="0">
                          <a:latin typeface="Arial" panose="020B0604020202020204" pitchFamily="34" charset="0"/>
                          <a:cs typeface="Arial" panose="020B0604020202020204" pitchFamily="34" charset="0"/>
                        </a:rPr>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dirty="0">
                          <a:latin typeface="Arial" panose="020B0604020202020204" pitchFamily="34" charset="0"/>
                          <a:cs typeface="Arial" panose="020B0604020202020204" pitchFamily="34" charset="0"/>
                        </a:rPr>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dirty="0">
                          <a:latin typeface="Arial" panose="020B0604020202020204" pitchFamily="34" charset="0"/>
                          <a:cs typeface="Arial" panose="020B0604020202020204" pitchFamily="34" charset="0"/>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4513856"/>
                  </a:ext>
                </a:extLst>
              </a:tr>
              <a:tr h="702998">
                <a:tc>
                  <a:txBody>
                    <a:bodyPr/>
                    <a:lstStyle/>
                    <a:p>
                      <a:pPr algn="ctr"/>
                      <a:r>
                        <a:rPr lang="en-CA" dirty="0">
                          <a:latin typeface="Arial" panose="020B0604020202020204" pitchFamily="34" charset="0"/>
                          <a:cs typeface="Arial" panose="020B0604020202020204" pitchFamily="34" charset="0"/>
                        </a:rPr>
                        <a:t>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dirty="0">
                          <a:latin typeface="Arial" panose="020B0604020202020204" pitchFamily="34" charset="0"/>
                          <a:cs typeface="Arial" panose="020B0604020202020204" pitchFamily="34" charset="0"/>
                        </a:rPr>
                        <a:t>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dirty="0">
                          <a:latin typeface="Arial" panose="020B0604020202020204" pitchFamily="34" charset="0"/>
                          <a:cs typeface="Arial" panose="020B0604020202020204" pitchFamily="34" charset="0"/>
                        </a:rPr>
                        <a:t>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994941681"/>
                  </a:ext>
                </a:extLst>
              </a:tr>
            </a:tbl>
          </a:graphicData>
        </a:graphic>
      </p:graphicFrame>
      <p:sp>
        <p:nvSpPr>
          <p:cNvPr id="13" name="TextBox 12"/>
          <p:cNvSpPr txBox="1"/>
          <p:nvPr/>
        </p:nvSpPr>
        <p:spPr>
          <a:xfrm>
            <a:off x="6477001" y="3683914"/>
            <a:ext cx="2551228" cy="430887"/>
          </a:xfrm>
          <a:prstGeom prst="rect">
            <a:avLst/>
          </a:prstGeom>
          <a:noFill/>
        </p:spPr>
        <p:txBody>
          <a:bodyPr wrap="square" rtlCol="0">
            <a:spAutoFit/>
          </a:bodyPr>
          <a:lstStyle/>
          <a:p>
            <a:pPr algn="ctr"/>
            <a:r>
              <a:rPr lang="en-CA" sz="2000" dirty="0">
                <a:latin typeface="Garamond" panose="02020404030301010803" pitchFamily="18" charset="0"/>
                <a:cs typeface="Arial" panose="020B0604020202020204" pitchFamily="34" charset="0"/>
              </a:rPr>
              <a:t>Goal State</a:t>
            </a:r>
          </a:p>
        </p:txBody>
      </p:sp>
      <p:sp>
        <p:nvSpPr>
          <p:cNvPr id="14" name="Striped Right Arrow 13"/>
          <p:cNvSpPr/>
          <p:nvPr/>
        </p:nvSpPr>
        <p:spPr>
          <a:xfrm>
            <a:off x="5529126" y="2414310"/>
            <a:ext cx="828951" cy="381000"/>
          </a:xfrm>
          <a:prstGeom prst="striped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CA"/>
          </a:p>
        </p:txBody>
      </p:sp>
      <p:sp>
        <p:nvSpPr>
          <p:cNvPr id="15" name="Text Box 3"/>
          <p:cNvSpPr txBox="1">
            <a:spLocks noChangeArrowheads="1"/>
          </p:cNvSpPr>
          <p:nvPr/>
        </p:nvSpPr>
        <p:spPr bwMode="auto">
          <a:xfrm>
            <a:off x="0" y="652994"/>
            <a:ext cx="12192000" cy="4834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sz="2400">
                <a:solidFill>
                  <a:schemeClr val="tx1"/>
                </a:solidFill>
                <a:latin typeface="Georgia" pitchFamily="18" charset="0"/>
              </a:defRPr>
            </a:lvl1pPr>
            <a:lvl2pPr marL="742950" indent="-285750">
              <a:defRPr sz="2400">
                <a:solidFill>
                  <a:schemeClr val="tx1"/>
                </a:solidFill>
                <a:latin typeface="Georgia" pitchFamily="18" charset="0"/>
              </a:defRPr>
            </a:lvl2pPr>
            <a:lvl3pPr marL="1143000" indent="-228600">
              <a:defRPr sz="2400">
                <a:solidFill>
                  <a:schemeClr val="tx1"/>
                </a:solidFill>
                <a:latin typeface="Georgia" pitchFamily="18" charset="0"/>
              </a:defRPr>
            </a:lvl3pPr>
            <a:lvl4pPr marL="1600200" indent="-228600">
              <a:defRPr sz="2400">
                <a:solidFill>
                  <a:schemeClr val="tx1"/>
                </a:solidFill>
                <a:latin typeface="Georgia" pitchFamily="18" charset="0"/>
              </a:defRPr>
            </a:lvl4pPr>
            <a:lvl5pPr marL="2057400" indent="-228600">
              <a:defRPr sz="2400">
                <a:solidFill>
                  <a:schemeClr val="tx1"/>
                </a:solidFill>
                <a:latin typeface="Georgia" pitchFamily="18" charset="0"/>
              </a:defRPr>
            </a:lvl5pPr>
            <a:lvl6pPr marL="2514600" indent="-228600"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eaLnBrk="0" fontAlgn="base" hangingPunct="0">
              <a:lnSpc>
                <a:spcPct val="110000"/>
              </a:lnSpc>
              <a:spcBef>
                <a:spcPct val="10000"/>
              </a:spcBef>
              <a:spcAft>
                <a:spcPct val="10000"/>
              </a:spcAft>
              <a:defRPr sz="2400">
                <a:solidFill>
                  <a:schemeClr val="tx1"/>
                </a:solidFill>
                <a:latin typeface="Georgia" pitchFamily="18" charset="0"/>
              </a:defRPr>
            </a:lvl9pPr>
          </a:lstStyle>
          <a:p>
            <a:pPr marL="180975" indent="-180975">
              <a:spcBef>
                <a:spcPts val="600"/>
              </a:spcBef>
              <a:spcAft>
                <a:spcPts val="600"/>
              </a:spcAft>
              <a:buFont typeface="Arial" charset="0"/>
              <a:buChar char="•"/>
            </a:pPr>
            <a:r>
              <a:rPr lang="en-CA" b="1" dirty="0">
                <a:latin typeface="Garamond" panose="02020404030301010803" pitchFamily="18" charset="0"/>
              </a:rPr>
              <a:t>Heuristics: </a:t>
            </a:r>
            <a:r>
              <a:rPr lang="en-US" dirty="0">
                <a:latin typeface="Garamond" panose="02020404030301010803" pitchFamily="18" charset="0"/>
              </a:rPr>
              <a:t>8-Puzzle/</a:t>
            </a:r>
            <a:r>
              <a:rPr lang="en-CA" dirty="0">
                <a:latin typeface="Garamond" panose="02020404030301010803" pitchFamily="18" charset="0"/>
              </a:rPr>
              <a:t>sliding-block puzzle/tile-puzzle </a:t>
            </a:r>
            <a:r>
              <a:rPr lang="en-US" dirty="0">
                <a:latin typeface="Garamond" panose="02020404030301010803" pitchFamily="18" charset="0"/>
              </a:rPr>
              <a:t> Problem</a:t>
            </a:r>
          </a:p>
        </p:txBody>
      </p:sp>
      <p:sp>
        <p:nvSpPr>
          <p:cNvPr id="16" name="Rectangle 2"/>
          <p:cNvSpPr txBox="1">
            <a:spLocks/>
          </p:cNvSpPr>
          <p:nvPr/>
        </p:nvSpPr>
        <p:spPr>
          <a:xfrm>
            <a:off x="0" y="734"/>
            <a:ext cx="10668000" cy="651363"/>
          </a:xfrm>
          <a:prstGeom prst="rect">
            <a:avLst/>
          </a:prstGeom>
          <a:no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algn="l"/>
            <a:r>
              <a:rPr lang="en-US" sz="3600" b="1" dirty="0">
                <a:solidFill>
                  <a:schemeClr val="tx1"/>
                </a:solidFill>
                <a:latin typeface="Garamond" panose="02020404030301010803" pitchFamily="18" charset="0"/>
              </a:rPr>
              <a:t>Heuristics and Metaheuristics</a:t>
            </a:r>
          </a:p>
        </p:txBody>
      </p:sp>
    </p:spTree>
    <p:extLst>
      <p:ext uri="{BB962C8B-B14F-4D97-AF65-F5344CB8AC3E}">
        <p14:creationId xmlns:p14="http://schemas.microsoft.com/office/powerpoint/2010/main" val="3832630935"/>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10" name="Rectangle 6"/>
          <p:cNvSpPr>
            <a:spLocks noChangeArrowheads="1"/>
          </p:cNvSpPr>
          <p:nvPr/>
        </p:nvSpPr>
        <p:spPr bwMode="auto">
          <a:xfrm>
            <a:off x="6705600" y="6096001"/>
            <a:ext cx="38100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CA" sz="2000" dirty="0">
                <a:latin typeface="Garamond" panose="02020404030301010803" pitchFamily="18" charset="0"/>
              </a:rPr>
              <a:t>Solution is obtained in only 7 moves</a:t>
            </a:r>
          </a:p>
        </p:txBody>
      </p:sp>
      <p:pic>
        <p:nvPicPr>
          <p:cNvPr id="2" name="Picture 1"/>
          <p:cNvPicPr>
            <a:picLocks noChangeAspect="1"/>
          </p:cNvPicPr>
          <p:nvPr/>
        </p:nvPicPr>
        <p:blipFill>
          <a:blip r:embed="rId3"/>
          <a:stretch>
            <a:fillRect/>
          </a:stretch>
        </p:blipFill>
        <p:spPr>
          <a:xfrm>
            <a:off x="1828800" y="1295400"/>
            <a:ext cx="5464502" cy="5410200"/>
          </a:xfrm>
          <a:prstGeom prst="rect">
            <a:avLst/>
          </a:prstGeom>
        </p:spPr>
      </p:pic>
      <p:sp>
        <p:nvSpPr>
          <p:cNvPr id="7" name="Text Box 3"/>
          <p:cNvSpPr txBox="1">
            <a:spLocks noChangeArrowheads="1"/>
          </p:cNvSpPr>
          <p:nvPr/>
        </p:nvSpPr>
        <p:spPr bwMode="auto">
          <a:xfrm>
            <a:off x="0" y="652994"/>
            <a:ext cx="12192000" cy="4834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sz="2400">
                <a:solidFill>
                  <a:schemeClr val="tx1"/>
                </a:solidFill>
                <a:latin typeface="Georgia" pitchFamily="18" charset="0"/>
              </a:defRPr>
            </a:lvl1pPr>
            <a:lvl2pPr marL="742950" indent="-285750">
              <a:defRPr sz="2400">
                <a:solidFill>
                  <a:schemeClr val="tx1"/>
                </a:solidFill>
                <a:latin typeface="Georgia" pitchFamily="18" charset="0"/>
              </a:defRPr>
            </a:lvl2pPr>
            <a:lvl3pPr marL="1143000" indent="-228600">
              <a:defRPr sz="2400">
                <a:solidFill>
                  <a:schemeClr val="tx1"/>
                </a:solidFill>
                <a:latin typeface="Georgia" pitchFamily="18" charset="0"/>
              </a:defRPr>
            </a:lvl3pPr>
            <a:lvl4pPr marL="1600200" indent="-228600">
              <a:defRPr sz="2400">
                <a:solidFill>
                  <a:schemeClr val="tx1"/>
                </a:solidFill>
                <a:latin typeface="Georgia" pitchFamily="18" charset="0"/>
              </a:defRPr>
            </a:lvl4pPr>
            <a:lvl5pPr marL="2057400" indent="-228600">
              <a:defRPr sz="2400">
                <a:solidFill>
                  <a:schemeClr val="tx1"/>
                </a:solidFill>
                <a:latin typeface="Georgia" pitchFamily="18" charset="0"/>
              </a:defRPr>
            </a:lvl5pPr>
            <a:lvl6pPr marL="2514600" indent="-228600"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eaLnBrk="0" fontAlgn="base" hangingPunct="0">
              <a:lnSpc>
                <a:spcPct val="110000"/>
              </a:lnSpc>
              <a:spcBef>
                <a:spcPct val="10000"/>
              </a:spcBef>
              <a:spcAft>
                <a:spcPct val="10000"/>
              </a:spcAft>
              <a:defRPr sz="2400">
                <a:solidFill>
                  <a:schemeClr val="tx1"/>
                </a:solidFill>
                <a:latin typeface="Georgia" pitchFamily="18" charset="0"/>
              </a:defRPr>
            </a:lvl9pPr>
          </a:lstStyle>
          <a:p>
            <a:pPr marL="180975" indent="-180975">
              <a:spcBef>
                <a:spcPts val="600"/>
              </a:spcBef>
              <a:spcAft>
                <a:spcPts val="600"/>
              </a:spcAft>
              <a:buFont typeface="Arial" charset="0"/>
              <a:buChar char="•"/>
            </a:pPr>
            <a:r>
              <a:rPr lang="en-CA" b="1" dirty="0">
                <a:latin typeface="Garamond" panose="02020404030301010803" pitchFamily="18" charset="0"/>
              </a:rPr>
              <a:t>Heuristics: </a:t>
            </a:r>
            <a:r>
              <a:rPr lang="en-US" dirty="0">
                <a:latin typeface="Garamond" panose="02020404030301010803" pitchFamily="18" charset="0"/>
              </a:rPr>
              <a:t>8-Puzzle/</a:t>
            </a:r>
            <a:r>
              <a:rPr lang="en-CA" dirty="0">
                <a:latin typeface="Garamond" panose="02020404030301010803" pitchFamily="18" charset="0"/>
              </a:rPr>
              <a:t>sliding-block puzzle/tile-puzzle </a:t>
            </a:r>
            <a:r>
              <a:rPr lang="en-US" dirty="0">
                <a:latin typeface="Garamond" panose="02020404030301010803" pitchFamily="18" charset="0"/>
              </a:rPr>
              <a:t> Problem</a:t>
            </a:r>
          </a:p>
        </p:txBody>
      </p:sp>
      <p:sp>
        <p:nvSpPr>
          <p:cNvPr id="8" name="Rectangle 2"/>
          <p:cNvSpPr txBox="1">
            <a:spLocks/>
          </p:cNvSpPr>
          <p:nvPr/>
        </p:nvSpPr>
        <p:spPr>
          <a:xfrm>
            <a:off x="0" y="734"/>
            <a:ext cx="10668000" cy="651363"/>
          </a:xfrm>
          <a:prstGeom prst="rect">
            <a:avLst/>
          </a:prstGeom>
          <a:no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algn="l"/>
            <a:r>
              <a:rPr lang="en-US" sz="3600" b="1" dirty="0">
                <a:solidFill>
                  <a:schemeClr val="tx1"/>
                </a:solidFill>
                <a:latin typeface="Garamond" panose="02020404030301010803" pitchFamily="18" charset="0"/>
              </a:rPr>
              <a:t>Heuristics and Metaheuristics</a:t>
            </a:r>
          </a:p>
        </p:txBody>
      </p:sp>
    </p:spTree>
    <p:extLst>
      <p:ext uri="{BB962C8B-B14F-4D97-AF65-F5344CB8AC3E}">
        <p14:creationId xmlns:p14="http://schemas.microsoft.com/office/powerpoint/2010/main" val="2813167600"/>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3"/>
          <p:cNvSpPr txBox="1">
            <a:spLocks noChangeArrowheads="1"/>
          </p:cNvSpPr>
          <p:nvPr/>
        </p:nvSpPr>
        <p:spPr bwMode="auto">
          <a:xfrm>
            <a:off x="0" y="652994"/>
            <a:ext cx="12192000" cy="498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sz="2400">
                <a:solidFill>
                  <a:schemeClr val="tx1"/>
                </a:solidFill>
                <a:latin typeface="Georgia" pitchFamily="18" charset="0"/>
              </a:defRPr>
            </a:lvl1pPr>
            <a:lvl2pPr marL="742950" indent="-285750">
              <a:defRPr sz="2400">
                <a:solidFill>
                  <a:schemeClr val="tx1"/>
                </a:solidFill>
                <a:latin typeface="Georgia" pitchFamily="18" charset="0"/>
              </a:defRPr>
            </a:lvl2pPr>
            <a:lvl3pPr marL="1143000" indent="-228600">
              <a:defRPr sz="2400">
                <a:solidFill>
                  <a:schemeClr val="tx1"/>
                </a:solidFill>
                <a:latin typeface="Georgia" pitchFamily="18" charset="0"/>
              </a:defRPr>
            </a:lvl3pPr>
            <a:lvl4pPr marL="1600200" indent="-228600">
              <a:defRPr sz="2400">
                <a:solidFill>
                  <a:schemeClr val="tx1"/>
                </a:solidFill>
                <a:latin typeface="Georgia" pitchFamily="18" charset="0"/>
              </a:defRPr>
            </a:lvl4pPr>
            <a:lvl5pPr marL="2057400" indent="-228600">
              <a:defRPr sz="2400">
                <a:solidFill>
                  <a:schemeClr val="tx1"/>
                </a:solidFill>
                <a:latin typeface="Georgia" pitchFamily="18" charset="0"/>
              </a:defRPr>
            </a:lvl5pPr>
            <a:lvl6pPr marL="2514600" indent="-228600"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eaLnBrk="0" fontAlgn="base" hangingPunct="0">
              <a:lnSpc>
                <a:spcPct val="110000"/>
              </a:lnSpc>
              <a:spcBef>
                <a:spcPct val="10000"/>
              </a:spcBef>
              <a:spcAft>
                <a:spcPct val="10000"/>
              </a:spcAft>
              <a:defRPr sz="2400">
                <a:solidFill>
                  <a:schemeClr val="tx1"/>
                </a:solidFill>
                <a:latin typeface="Georgia" pitchFamily="18" charset="0"/>
              </a:defRPr>
            </a:lvl9pPr>
          </a:lstStyle>
          <a:p>
            <a:pPr marL="180975" indent="-180975">
              <a:spcBef>
                <a:spcPts val="600"/>
              </a:spcBef>
              <a:spcAft>
                <a:spcPts val="600"/>
              </a:spcAft>
              <a:buFont typeface="Arial" charset="0"/>
              <a:buChar char="•"/>
            </a:pPr>
            <a:r>
              <a:rPr lang="en-CA" b="1" dirty="0">
                <a:latin typeface="Garamond" panose="02020404030301010803" pitchFamily="18" charset="0"/>
              </a:rPr>
              <a:t>Heuristics: </a:t>
            </a:r>
            <a:r>
              <a:rPr lang="en-CA" dirty="0">
                <a:latin typeface="Garamond" panose="02020404030301010803" pitchFamily="18" charset="0"/>
              </a:rPr>
              <a:t>Bin Packing </a:t>
            </a:r>
            <a:r>
              <a:rPr lang="en-US" dirty="0">
                <a:latin typeface="Garamond" panose="02020404030301010803" pitchFamily="18" charset="0"/>
              </a:rPr>
              <a:t>Problem</a:t>
            </a:r>
          </a:p>
        </p:txBody>
      </p:sp>
      <p:sp>
        <p:nvSpPr>
          <p:cNvPr id="8" name="Rectangle 2"/>
          <p:cNvSpPr txBox="1">
            <a:spLocks/>
          </p:cNvSpPr>
          <p:nvPr/>
        </p:nvSpPr>
        <p:spPr>
          <a:xfrm>
            <a:off x="0" y="734"/>
            <a:ext cx="10668000" cy="651363"/>
          </a:xfrm>
          <a:prstGeom prst="rect">
            <a:avLst/>
          </a:prstGeom>
          <a:no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algn="l"/>
            <a:r>
              <a:rPr lang="en-US" sz="3600" b="1" dirty="0">
                <a:solidFill>
                  <a:schemeClr val="tx1"/>
                </a:solidFill>
                <a:latin typeface="Garamond" panose="02020404030301010803" pitchFamily="18" charset="0"/>
              </a:rPr>
              <a:t>Heuristics and Metaheuristics</a:t>
            </a:r>
          </a:p>
        </p:txBody>
      </p:sp>
      <p:sp>
        <p:nvSpPr>
          <p:cNvPr id="128" name="TextBox 127">
            <a:extLst>
              <a:ext uri="{FF2B5EF4-FFF2-40B4-BE49-F238E27FC236}">
                <a16:creationId xmlns:a16="http://schemas.microsoft.com/office/drawing/2014/main" id="{B291FBE7-F255-63BA-AC30-FAB9C8766E41}"/>
              </a:ext>
            </a:extLst>
          </p:cNvPr>
          <p:cNvSpPr txBox="1"/>
          <p:nvPr/>
        </p:nvSpPr>
        <p:spPr>
          <a:xfrm>
            <a:off x="-206604" y="5725339"/>
            <a:ext cx="4887920" cy="404984"/>
          </a:xfrm>
          <a:prstGeom prst="rect">
            <a:avLst/>
          </a:prstGeom>
          <a:noFill/>
        </p:spPr>
        <p:txBody>
          <a:bodyPr wrap="square" rtlCol="0">
            <a:spAutoFit/>
          </a:bodyPr>
          <a:lstStyle/>
          <a:p>
            <a:pPr algn="ctr">
              <a:lnSpc>
                <a:spcPct val="120000"/>
              </a:lnSpc>
            </a:pPr>
            <a:r>
              <a:rPr lang="en-CA" sz="1693" dirty="0">
                <a:latin typeface="Garamond" panose="02020404030301010803" pitchFamily="18" charset="0"/>
                <a:cs typeface="Arial" panose="020B0604020202020204" pitchFamily="34" charset="0"/>
              </a:rPr>
              <a:t>Objects to be loaded with their areas (</a:t>
            </a:r>
            <a:r>
              <a:rPr lang="en-CA" sz="1693" dirty="0" err="1">
                <a:latin typeface="Garamond" panose="02020404030301010803" pitchFamily="18" charset="0"/>
                <a:cs typeface="Arial" panose="020B0604020202020204" pitchFamily="34" charset="0"/>
              </a:rPr>
              <a:t>width</a:t>
            </a:r>
            <a:r>
              <a:rPr lang="en-CA" sz="1693" dirty="0" err="1">
                <a:latin typeface="Garamond" panose="02020404030301010803" pitchFamily="18" charset="0"/>
                <a:cs typeface="Arial" panose="020B0604020202020204" pitchFamily="34" charset="0"/>
                <a:sym typeface="Symbol" panose="05050102010706020507" pitchFamily="18" charset="2"/>
              </a:rPr>
              <a:t>height</a:t>
            </a:r>
            <a:r>
              <a:rPr lang="en-CA" sz="1693" dirty="0">
                <a:latin typeface="Garamond" panose="02020404030301010803" pitchFamily="18" charset="0"/>
                <a:cs typeface="Arial" panose="020B0604020202020204" pitchFamily="34" charset="0"/>
                <a:sym typeface="Symbol" panose="05050102010706020507" pitchFamily="18" charset="2"/>
              </a:rPr>
              <a:t>)</a:t>
            </a:r>
            <a:endParaRPr lang="en-CA" sz="1693" dirty="0">
              <a:latin typeface="Garamond" panose="02020404030301010803" pitchFamily="18" charset="0"/>
              <a:cs typeface="Arial" panose="020B0604020202020204" pitchFamily="34" charset="0"/>
            </a:endParaRPr>
          </a:p>
        </p:txBody>
      </p:sp>
      <p:sp>
        <p:nvSpPr>
          <p:cNvPr id="129" name="TextBox 128">
            <a:extLst>
              <a:ext uri="{FF2B5EF4-FFF2-40B4-BE49-F238E27FC236}">
                <a16:creationId xmlns:a16="http://schemas.microsoft.com/office/drawing/2014/main" id="{731EC3DD-A591-3E74-DADC-535672D74755}"/>
              </a:ext>
            </a:extLst>
          </p:cNvPr>
          <p:cNvSpPr txBox="1"/>
          <p:nvPr/>
        </p:nvSpPr>
        <p:spPr>
          <a:xfrm>
            <a:off x="3777236" y="5774477"/>
            <a:ext cx="3555482" cy="404984"/>
          </a:xfrm>
          <a:prstGeom prst="rect">
            <a:avLst/>
          </a:prstGeom>
          <a:noFill/>
        </p:spPr>
        <p:txBody>
          <a:bodyPr wrap="square" rtlCol="0">
            <a:spAutoFit/>
          </a:bodyPr>
          <a:lstStyle/>
          <a:p>
            <a:pPr algn="ctr">
              <a:lnSpc>
                <a:spcPct val="120000"/>
              </a:lnSpc>
            </a:pPr>
            <a:r>
              <a:rPr lang="en-CA" sz="1693" dirty="0">
                <a:latin typeface="Garamond" panose="02020404030301010803" pitchFamily="18" charset="0"/>
                <a:cs typeface="Arial" panose="020B0604020202020204" pitchFamily="34" charset="0"/>
              </a:rPr>
              <a:t>Container</a:t>
            </a:r>
          </a:p>
        </p:txBody>
      </p:sp>
      <p:sp>
        <p:nvSpPr>
          <p:cNvPr id="130" name="TextBox 129">
            <a:extLst>
              <a:ext uri="{FF2B5EF4-FFF2-40B4-BE49-F238E27FC236}">
                <a16:creationId xmlns:a16="http://schemas.microsoft.com/office/drawing/2014/main" id="{8DB4AD4A-2ABD-9978-F70F-01AE8744804F}"/>
              </a:ext>
            </a:extLst>
          </p:cNvPr>
          <p:cNvSpPr txBox="1"/>
          <p:nvPr/>
        </p:nvSpPr>
        <p:spPr>
          <a:xfrm>
            <a:off x="7475641" y="5775652"/>
            <a:ext cx="2394601" cy="1082348"/>
          </a:xfrm>
          <a:prstGeom prst="rect">
            <a:avLst/>
          </a:prstGeom>
          <a:noFill/>
        </p:spPr>
        <p:txBody>
          <a:bodyPr wrap="square" rtlCol="0">
            <a:spAutoFit/>
          </a:bodyPr>
          <a:lstStyle/>
          <a:p>
            <a:pPr algn="ctr">
              <a:lnSpc>
                <a:spcPct val="120000"/>
              </a:lnSpc>
            </a:pPr>
            <a:r>
              <a:rPr lang="en-CA" sz="1693" dirty="0">
                <a:latin typeface="Garamond" panose="02020404030301010803" pitchFamily="18" charset="0"/>
                <a:cs typeface="Arial" panose="020B0604020202020204" pitchFamily="34" charset="0"/>
              </a:rPr>
              <a:t>Largest Size First</a:t>
            </a:r>
          </a:p>
          <a:p>
            <a:pPr algn="ctr">
              <a:lnSpc>
                <a:spcPct val="120000"/>
              </a:lnSpc>
            </a:pPr>
            <a:r>
              <a:rPr lang="en-CA" sz="1693" dirty="0">
                <a:latin typeface="Garamond" panose="02020404030301010803" pitchFamily="18" charset="0"/>
                <a:cs typeface="Arial" panose="020B0604020202020204" pitchFamily="34" charset="0"/>
              </a:rPr>
              <a:t>(Infeasible or Sub-optimal Solution)</a:t>
            </a:r>
          </a:p>
        </p:txBody>
      </p:sp>
      <p:sp>
        <p:nvSpPr>
          <p:cNvPr id="131" name="TextBox 130">
            <a:extLst>
              <a:ext uri="{FF2B5EF4-FFF2-40B4-BE49-F238E27FC236}">
                <a16:creationId xmlns:a16="http://schemas.microsoft.com/office/drawing/2014/main" id="{53D69F59-EFB7-A239-34F6-D19428523900}"/>
              </a:ext>
            </a:extLst>
          </p:cNvPr>
          <p:cNvSpPr txBox="1"/>
          <p:nvPr/>
        </p:nvSpPr>
        <p:spPr>
          <a:xfrm>
            <a:off x="10235933" y="5767888"/>
            <a:ext cx="1879867" cy="717631"/>
          </a:xfrm>
          <a:prstGeom prst="rect">
            <a:avLst/>
          </a:prstGeom>
          <a:noFill/>
        </p:spPr>
        <p:txBody>
          <a:bodyPr wrap="square" rtlCol="0">
            <a:spAutoFit/>
          </a:bodyPr>
          <a:lstStyle/>
          <a:p>
            <a:pPr algn="ctr">
              <a:lnSpc>
                <a:spcPct val="120000"/>
              </a:lnSpc>
            </a:pPr>
            <a:r>
              <a:rPr lang="en-CA" sz="1693" dirty="0">
                <a:latin typeface="Garamond" panose="02020404030301010803" pitchFamily="18" charset="0"/>
                <a:cs typeface="Arial" panose="020B0604020202020204" pitchFamily="34" charset="0"/>
              </a:rPr>
              <a:t>Smallest Size First (Optimal Solution)</a:t>
            </a:r>
          </a:p>
        </p:txBody>
      </p:sp>
      <p:sp>
        <p:nvSpPr>
          <p:cNvPr id="132" name="Striped Right Arrow 48">
            <a:extLst>
              <a:ext uri="{FF2B5EF4-FFF2-40B4-BE49-F238E27FC236}">
                <a16:creationId xmlns:a16="http://schemas.microsoft.com/office/drawing/2014/main" id="{200ACFDC-B964-2C3A-2D23-54F4BB22413C}"/>
              </a:ext>
            </a:extLst>
          </p:cNvPr>
          <p:cNvSpPr/>
          <p:nvPr/>
        </p:nvSpPr>
        <p:spPr>
          <a:xfrm>
            <a:off x="6476377" y="3190330"/>
            <a:ext cx="999264" cy="534521"/>
          </a:xfrm>
          <a:prstGeom prst="stripedRightArrow">
            <a:avLst/>
          </a:prstGeom>
          <a:solidFill>
            <a:srgbClr val="FFB458"/>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693">
              <a:latin typeface="Garamond" panose="02020404030301010803" pitchFamily="18" charset="0"/>
              <a:cs typeface="Arial" panose="020B0604020202020204" pitchFamily="34" charset="0"/>
            </a:endParaRPr>
          </a:p>
        </p:txBody>
      </p:sp>
      <p:grpSp>
        <p:nvGrpSpPr>
          <p:cNvPr id="133" name="Group 132">
            <a:extLst>
              <a:ext uri="{FF2B5EF4-FFF2-40B4-BE49-F238E27FC236}">
                <a16:creationId xmlns:a16="http://schemas.microsoft.com/office/drawing/2014/main" id="{028AFF18-9DCA-881B-9560-E2144B087AF7}"/>
              </a:ext>
            </a:extLst>
          </p:cNvPr>
          <p:cNvGrpSpPr/>
          <p:nvPr/>
        </p:nvGrpSpPr>
        <p:grpSpPr>
          <a:xfrm>
            <a:off x="10220928" y="1338160"/>
            <a:ext cx="1774099" cy="4235560"/>
            <a:chOff x="9800786" y="531477"/>
            <a:chExt cx="1234097" cy="2100111"/>
          </a:xfrm>
        </p:grpSpPr>
        <p:sp>
          <p:nvSpPr>
            <p:cNvPr id="170" name="Google Shape;84;p1">
              <a:extLst>
                <a:ext uri="{FF2B5EF4-FFF2-40B4-BE49-F238E27FC236}">
                  <a16:creationId xmlns:a16="http://schemas.microsoft.com/office/drawing/2014/main" id="{8600FF67-D043-F11F-E970-233DA3E4C2D6}"/>
                </a:ext>
              </a:extLst>
            </p:cNvPr>
            <p:cNvSpPr/>
            <p:nvPr/>
          </p:nvSpPr>
          <p:spPr>
            <a:xfrm>
              <a:off x="9815321" y="531477"/>
              <a:ext cx="1167521" cy="2100111"/>
            </a:xfrm>
            <a:prstGeom prst="roundRect">
              <a:avLst>
                <a:gd name="adj" fmla="val 0"/>
              </a:avLst>
            </a:prstGeom>
            <a:solidFill>
              <a:srgbClr val="FEFAD5"/>
            </a:solidFill>
            <a:ln w="3175" cap="flat" cmpd="sng">
              <a:solidFill>
                <a:schemeClr val="tx1"/>
              </a:solidFill>
              <a:prstDash val="solid"/>
              <a:miter lim="800000"/>
              <a:headEnd type="none" w="sm" len="sm"/>
              <a:tailEnd type="none" w="sm" len="sm"/>
            </a:ln>
          </p:spPr>
          <p:txBody>
            <a:bodyPr spcFirstLastPara="1" wrap="square" lIns="221148" tIns="110544" rIns="221148" bIns="110544" anchor="ctr" anchorCtr="0">
              <a:noAutofit/>
            </a:bodyPr>
            <a:lstStyle/>
            <a:p>
              <a:pPr algn="ctr">
                <a:spcBef>
                  <a:spcPts val="0"/>
                </a:spcBef>
                <a:spcAft>
                  <a:spcPts val="0"/>
                </a:spcAft>
              </a:pPr>
              <a:endParaRPr sz="1693">
                <a:solidFill>
                  <a:schemeClr val="lt1"/>
                </a:solidFill>
                <a:latin typeface="Garamond" panose="02020404030301010803" pitchFamily="18" charset="0"/>
                <a:ea typeface="Calibri"/>
                <a:cs typeface="Arial" panose="020B0604020202020204" pitchFamily="34" charset="0"/>
                <a:sym typeface="Calibri"/>
              </a:endParaRPr>
            </a:p>
          </p:txBody>
        </p:sp>
        <p:grpSp>
          <p:nvGrpSpPr>
            <p:cNvPr id="171" name="Group 170">
              <a:extLst>
                <a:ext uri="{FF2B5EF4-FFF2-40B4-BE49-F238E27FC236}">
                  <a16:creationId xmlns:a16="http://schemas.microsoft.com/office/drawing/2014/main" id="{7C1C1ABE-B348-2D71-4139-148A5A3DF694}"/>
                </a:ext>
              </a:extLst>
            </p:cNvPr>
            <p:cNvGrpSpPr/>
            <p:nvPr/>
          </p:nvGrpSpPr>
          <p:grpSpPr>
            <a:xfrm>
              <a:off x="9805757" y="1014100"/>
              <a:ext cx="856973" cy="863125"/>
              <a:chOff x="664179" y="3100257"/>
              <a:chExt cx="856973" cy="863125"/>
            </a:xfrm>
          </p:grpSpPr>
          <p:sp>
            <p:nvSpPr>
              <p:cNvPr id="184" name="Google Shape;85;p1">
                <a:extLst>
                  <a:ext uri="{FF2B5EF4-FFF2-40B4-BE49-F238E27FC236}">
                    <a16:creationId xmlns:a16="http://schemas.microsoft.com/office/drawing/2014/main" id="{13D42F8F-B3A2-04AF-960F-6AE8CDEBCD9D}"/>
                  </a:ext>
                </a:extLst>
              </p:cNvPr>
              <p:cNvSpPr/>
              <p:nvPr/>
            </p:nvSpPr>
            <p:spPr>
              <a:xfrm>
                <a:off x="664179" y="3100257"/>
                <a:ext cx="856973" cy="863125"/>
              </a:xfrm>
              <a:prstGeom prst="roundRect">
                <a:avLst>
                  <a:gd name="adj" fmla="val 0"/>
                </a:avLst>
              </a:prstGeom>
              <a:solidFill>
                <a:srgbClr val="C5DFEF"/>
              </a:solidFill>
              <a:ln w="3175" cap="flat" cmpd="sng">
                <a:solidFill>
                  <a:schemeClr val="tx1"/>
                </a:solidFill>
                <a:prstDash val="solid"/>
                <a:miter lim="800000"/>
                <a:headEnd type="none" w="sm" len="sm"/>
                <a:tailEnd type="none" w="sm" len="sm"/>
              </a:ln>
            </p:spPr>
            <p:txBody>
              <a:bodyPr spcFirstLastPara="1" wrap="square" lIns="221148" tIns="110544" rIns="221148" bIns="110544" anchor="ctr" anchorCtr="0">
                <a:noAutofit/>
              </a:bodyPr>
              <a:lstStyle/>
              <a:p>
                <a:pPr algn="ctr">
                  <a:spcBef>
                    <a:spcPts val="0"/>
                  </a:spcBef>
                  <a:spcAft>
                    <a:spcPts val="0"/>
                  </a:spcAft>
                </a:pPr>
                <a:endParaRPr sz="1693">
                  <a:solidFill>
                    <a:schemeClr val="lt1"/>
                  </a:solidFill>
                  <a:latin typeface="Garamond" panose="02020404030301010803" pitchFamily="18" charset="0"/>
                  <a:ea typeface="Calibri"/>
                  <a:cs typeface="Arial" panose="020B0604020202020204" pitchFamily="34" charset="0"/>
                  <a:sym typeface="Calibri"/>
                </a:endParaRPr>
              </a:p>
            </p:txBody>
          </p:sp>
          <p:sp>
            <p:nvSpPr>
              <p:cNvPr id="185" name="Google Shape;91;p1">
                <a:extLst>
                  <a:ext uri="{FF2B5EF4-FFF2-40B4-BE49-F238E27FC236}">
                    <a16:creationId xmlns:a16="http://schemas.microsoft.com/office/drawing/2014/main" id="{0EAF43E1-4602-420D-13D3-B99DA0ABAB5F}"/>
                  </a:ext>
                </a:extLst>
              </p:cNvPr>
              <p:cNvSpPr txBox="1"/>
              <p:nvPr/>
            </p:nvSpPr>
            <p:spPr>
              <a:xfrm>
                <a:off x="669646" y="3374313"/>
                <a:ext cx="851506" cy="252773"/>
              </a:xfrm>
              <a:prstGeom prst="rect">
                <a:avLst/>
              </a:prstGeom>
              <a:noFill/>
              <a:ln>
                <a:noFill/>
              </a:ln>
            </p:spPr>
            <p:txBody>
              <a:bodyPr spcFirstLastPara="1" wrap="square" lIns="221148" tIns="110544" rIns="221148" bIns="110544" anchor="t" anchorCtr="0">
                <a:spAutoFit/>
              </a:bodyPr>
              <a:lstStyle/>
              <a:p>
                <a:pPr algn="ctr">
                  <a:spcBef>
                    <a:spcPts val="0"/>
                  </a:spcBef>
                  <a:spcAft>
                    <a:spcPts val="0"/>
                  </a:spcAft>
                </a:pPr>
                <a:r>
                  <a:rPr lang="en-CA" sz="1693">
                    <a:solidFill>
                      <a:schemeClr val="dk1"/>
                    </a:solidFill>
                    <a:latin typeface="Garamond" panose="02020404030301010803" pitchFamily="18" charset="0"/>
                    <a:ea typeface="Quattrocento Sans"/>
                    <a:cs typeface="Arial" panose="020B0604020202020204" pitchFamily="34" charset="0"/>
                    <a:sym typeface="Quattrocento Sans"/>
                  </a:rPr>
                  <a:t>3 ×3=9</a:t>
                </a:r>
                <a:endParaRPr sz="1693">
                  <a:solidFill>
                    <a:schemeClr val="dk1"/>
                  </a:solidFill>
                  <a:latin typeface="Garamond" panose="02020404030301010803" pitchFamily="18" charset="0"/>
                  <a:ea typeface="Quattrocento Sans"/>
                  <a:cs typeface="Arial" panose="020B0604020202020204" pitchFamily="34" charset="0"/>
                  <a:sym typeface="Quattrocento Sans"/>
                </a:endParaRPr>
              </a:p>
            </p:txBody>
          </p:sp>
        </p:grpSp>
        <p:grpSp>
          <p:nvGrpSpPr>
            <p:cNvPr id="172" name="Group 171">
              <a:extLst>
                <a:ext uri="{FF2B5EF4-FFF2-40B4-BE49-F238E27FC236}">
                  <a16:creationId xmlns:a16="http://schemas.microsoft.com/office/drawing/2014/main" id="{8D5E0C0F-9507-8FCF-1515-A9ACD83D47D0}"/>
                </a:ext>
              </a:extLst>
            </p:cNvPr>
            <p:cNvGrpSpPr/>
            <p:nvPr/>
          </p:nvGrpSpPr>
          <p:grpSpPr>
            <a:xfrm>
              <a:off x="9805759" y="2318014"/>
              <a:ext cx="856973" cy="307649"/>
              <a:chOff x="664179" y="2717563"/>
              <a:chExt cx="856973" cy="307649"/>
            </a:xfrm>
          </p:grpSpPr>
          <p:sp>
            <p:nvSpPr>
              <p:cNvPr id="182" name="Google Shape;86;p1">
                <a:extLst>
                  <a:ext uri="{FF2B5EF4-FFF2-40B4-BE49-F238E27FC236}">
                    <a16:creationId xmlns:a16="http://schemas.microsoft.com/office/drawing/2014/main" id="{15C16EB5-1AB5-2EBF-91B1-1E8DDF24D3B3}"/>
                  </a:ext>
                </a:extLst>
              </p:cNvPr>
              <p:cNvSpPr/>
              <p:nvPr/>
            </p:nvSpPr>
            <p:spPr>
              <a:xfrm>
                <a:off x="664179" y="2717563"/>
                <a:ext cx="856973" cy="307649"/>
              </a:xfrm>
              <a:prstGeom prst="roundRect">
                <a:avLst>
                  <a:gd name="adj" fmla="val 0"/>
                </a:avLst>
              </a:prstGeom>
              <a:solidFill>
                <a:srgbClr val="C5DFEF"/>
              </a:solidFill>
              <a:ln w="3175" cap="flat" cmpd="sng">
                <a:solidFill>
                  <a:schemeClr val="tx1"/>
                </a:solidFill>
                <a:prstDash val="solid"/>
                <a:miter lim="800000"/>
                <a:headEnd type="none" w="sm" len="sm"/>
                <a:tailEnd type="none" w="sm" len="sm"/>
              </a:ln>
            </p:spPr>
            <p:txBody>
              <a:bodyPr spcFirstLastPara="1" wrap="square" lIns="221148" tIns="110544" rIns="221148" bIns="110544" anchor="ctr" anchorCtr="0">
                <a:noAutofit/>
              </a:bodyPr>
              <a:lstStyle/>
              <a:p>
                <a:pPr algn="ctr">
                  <a:spcBef>
                    <a:spcPts val="0"/>
                  </a:spcBef>
                  <a:spcAft>
                    <a:spcPts val="0"/>
                  </a:spcAft>
                </a:pPr>
                <a:endParaRPr sz="1693" dirty="0">
                  <a:solidFill>
                    <a:schemeClr val="lt1"/>
                  </a:solidFill>
                  <a:latin typeface="Garamond" panose="02020404030301010803" pitchFamily="18" charset="0"/>
                  <a:ea typeface="Calibri"/>
                  <a:cs typeface="Arial" panose="020B0604020202020204" pitchFamily="34" charset="0"/>
                  <a:sym typeface="Calibri"/>
                </a:endParaRPr>
              </a:p>
            </p:txBody>
          </p:sp>
          <p:sp>
            <p:nvSpPr>
              <p:cNvPr id="183" name="Google Shape;93;p1">
                <a:extLst>
                  <a:ext uri="{FF2B5EF4-FFF2-40B4-BE49-F238E27FC236}">
                    <a16:creationId xmlns:a16="http://schemas.microsoft.com/office/drawing/2014/main" id="{0D0F6CF2-F292-D83A-20A3-58223A793898}"/>
                  </a:ext>
                </a:extLst>
              </p:cNvPr>
              <p:cNvSpPr txBox="1"/>
              <p:nvPr/>
            </p:nvSpPr>
            <p:spPr>
              <a:xfrm>
                <a:off x="664179" y="2731058"/>
                <a:ext cx="856971" cy="252773"/>
              </a:xfrm>
              <a:prstGeom prst="rect">
                <a:avLst/>
              </a:prstGeom>
              <a:noFill/>
              <a:ln>
                <a:noFill/>
              </a:ln>
            </p:spPr>
            <p:txBody>
              <a:bodyPr spcFirstLastPara="1" wrap="square" lIns="221148" tIns="110544" rIns="221148" bIns="110544" anchor="t" anchorCtr="0">
                <a:spAutoFit/>
              </a:bodyPr>
              <a:lstStyle/>
              <a:p>
                <a:pPr algn="ctr">
                  <a:spcBef>
                    <a:spcPts val="0"/>
                  </a:spcBef>
                  <a:spcAft>
                    <a:spcPts val="0"/>
                  </a:spcAft>
                </a:pPr>
                <a:r>
                  <a:rPr lang="en-CA" sz="1693">
                    <a:solidFill>
                      <a:schemeClr val="dk1"/>
                    </a:solidFill>
                    <a:latin typeface="Garamond" panose="02020404030301010803" pitchFamily="18" charset="0"/>
                    <a:ea typeface="Quattrocento Sans"/>
                    <a:cs typeface="Arial" panose="020B0604020202020204" pitchFamily="34" charset="0"/>
                    <a:sym typeface="Quattrocento Sans"/>
                  </a:rPr>
                  <a:t>3 ×1=3</a:t>
                </a:r>
                <a:endParaRPr sz="1693">
                  <a:solidFill>
                    <a:schemeClr val="dk1"/>
                  </a:solidFill>
                  <a:latin typeface="Garamond" panose="02020404030301010803" pitchFamily="18" charset="0"/>
                  <a:ea typeface="Quattrocento Sans"/>
                  <a:cs typeface="Arial" panose="020B0604020202020204" pitchFamily="34" charset="0"/>
                  <a:sym typeface="Quattrocento Sans"/>
                </a:endParaRPr>
              </a:p>
            </p:txBody>
          </p:sp>
        </p:grpSp>
        <p:grpSp>
          <p:nvGrpSpPr>
            <p:cNvPr id="173" name="Group 172">
              <a:extLst>
                <a:ext uri="{FF2B5EF4-FFF2-40B4-BE49-F238E27FC236}">
                  <a16:creationId xmlns:a16="http://schemas.microsoft.com/office/drawing/2014/main" id="{9A5E4E18-79A8-CF30-BA7D-08FEC073BC64}"/>
                </a:ext>
              </a:extLst>
            </p:cNvPr>
            <p:cNvGrpSpPr/>
            <p:nvPr/>
          </p:nvGrpSpPr>
          <p:grpSpPr>
            <a:xfrm>
              <a:off x="9805756" y="1860507"/>
              <a:ext cx="856975" cy="478563"/>
              <a:chOff x="2783534" y="3485472"/>
              <a:chExt cx="856975" cy="478563"/>
            </a:xfrm>
          </p:grpSpPr>
          <p:sp>
            <p:nvSpPr>
              <p:cNvPr id="180" name="Google Shape;89;p1">
                <a:extLst>
                  <a:ext uri="{FF2B5EF4-FFF2-40B4-BE49-F238E27FC236}">
                    <a16:creationId xmlns:a16="http://schemas.microsoft.com/office/drawing/2014/main" id="{48E34155-50B1-BE26-4175-7C4F351C2F26}"/>
                  </a:ext>
                </a:extLst>
              </p:cNvPr>
              <p:cNvSpPr/>
              <p:nvPr/>
            </p:nvSpPr>
            <p:spPr>
              <a:xfrm>
                <a:off x="2783536" y="3485472"/>
                <a:ext cx="856973" cy="478563"/>
              </a:xfrm>
              <a:prstGeom prst="roundRect">
                <a:avLst>
                  <a:gd name="adj" fmla="val 0"/>
                </a:avLst>
              </a:prstGeom>
              <a:solidFill>
                <a:srgbClr val="C5DFEF"/>
              </a:solidFill>
              <a:ln w="3175" cap="flat" cmpd="sng">
                <a:solidFill>
                  <a:schemeClr val="tx1"/>
                </a:solidFill>
                <a:prstDash val="solid"/>
                <a:miter lim="800000"/>
                <a:headEnd type="none" w="sm" len="sm"/>
                <a:tailEnd type="none" w="sm" len="sm"/>
              </a:ln>
            </p:spPr>
            <p:txBody>
              <a:bodyPr spcFirstLastPara="1" wrap="square" lIns="221148" tIns="110544" rIns="221148" bIns="110544" anchor="ctr" anchorCtr="0">
                <a:noAutofit/>
              </a:bodyPr>
              <a:lstStyle/>
              <a:p>
                <a:pPr algn="ctr">
                  <a:spcBef>
                    <a:spcPts val="0"/>
                  </a:spcBef>
                  <a:spcAft>
                    <a:spcPts val="0"/>
                  </a:spcAft>
                </a:pPr>
                <a:endParaRPr sz="1693" dirty="0">
                  <a:solidFill>
                    <a:schemeClr val="lt1"/>
                  </a:solidFill>
                  <a:latin typeface="Garamond" panose="02020404030301010803" pitchFamily="18" charset="0"/>
                  <a:ea typeface="Calibri"/>
                  <a:cs typeface="Arial" panose="020B0604020202020204" pitchFamily="34" charset="0"/>
                  <a:sym typeface="Calibri"/>
                </a:endParaRPr>
              </a:p>
            </p:txBody>
          </p:sp>
          <p:sp>
            <p:nvSpPr>
              <p:cNvPr id="181" name="Google Shape;96;p1">
                <a:extLst>
                  <a:ext uri="{FF2B5EF4-FFF2-40B4-BE49-F238E27FC236}">
                    <a16:creationId xmlns:a16="http://schemas.microsoft.com/office/drawing/2014/main" id="{579F1A30-6BF1-D098-2EE5-50916A8F1912}"/>
                  </a:ext>
                </a:extLst>
              </p:cNvPr>
              <p:cNvSpPr txBox="1"/>
              <p:nvPr/>
            </p:nvSpPr>
            <p:spPr>
              <a:xfrm>
                <a:off x="2783534" y="3586808"/>
                <a:ext cx="856973" cy="252773"/>
              </a:xfrm>
              <a:prstGeom prst="rect">
                <a:avLst/>
              </a:prstGeom>
              <a:noFill/>
              <a:ln>
                <a:noFill/>
              </a:ln>
            </p:spPr>
            <p:txBody>
              <a:bodyPr spcFirstLastPara="1" wrap="square" lIns="221148" tIns="110544" rIns="221148" bIns="110544" anchor="t" anchorCtr="0">
                <a:spAutoFit/>
              </a:bodyPr>
              <a:lstStyle/>
              <a:p>
                <a:pPr algn="ctr">
                  <a:spcBef>
                    <a:spcPts val="0"/>
                  </a:spcBef>
                  <a:spcAft>
                    <a:spcPts val="0"/>
                  </a:spcAft>
                </a:pPr>
                <a:r>
                  <a:rPr lang="en-CA" sz="1693">
                    <a:solidFill>
                      <a:schemeClr val="dk1"/>
                    </a:solidFill>
                    <a:latin typeface="Garamond" panose="02020404030301010803" pitchFamily="18" charset="0"/>
                    <a:ea typeface="Quattrocento Sans"/>
                    <a:cs typeface="Arial" panose="020B0604020202020204" pitchFamily="34" charset="0"/>
                    <a:sym typeface="Quattrocento Sans"/>
                  </a:rPr>
                  <a:t>3 ×2=6</a:t>
                </a:r>
                <a:endParaRPr sz="1693">
                  <a:solidFill>
                    <a:schemeClr val="dk1"/>
                  </a:solidFill>
                  <a:latin typeface="Garamond" panose="02020404030301010803" pitchFamily="18" charset="0"/>
                  <a:ea typeface="Quattrocento Sans"/>
                  <a:cs typeface="Arial" panose="020B0604020202020204" pitchFamily="34" charset="0"/>
                  <a:sym typeface="Quattrocento Sans"/>
                </a:endParaRPr>
              </a:p>
            </p:txBody>
          </p:sp>
        </p:grpSp>
        <p:grpSp>
          <p:nvGrpSpPr>
            <p:cNvPr id="174" name="Group 173">
              <a:extLst>
                <a:ext uri="{FF2B5EF4-FFF2-40B4-BE49-F238E27FC236}">
                  <a16:creationId xmlns:a16="http://schemas.microsoft.com/office/drawing/2014/main" id="{E44C41F4-171E-CEB1-EF5D-63673BE88930}"/>
                </a:ext>
              </a:extLst>
            </p:cNvPr>
            <p:cNvGrpSpPr/>
            <p:nvPr/>
          </p:nvGrpSpPr>
          <p:grpSpPr>
            <a:xfrm>
              <a:off x="9800786" y="534334"/>
              <a:ext cx="1191122" cy="478563"/>
              <a:chOff x="1595668" y="3489541"/>
              <a:chExt cx="1113350" cy="478563"/>
            </a:xfrm>
          </p:grpSpPr>
          <p:sp>
            <p:nvSpPr>
              <p:cNvPr id="178" name="Google Shape;88;p1">
                <a:extLst>
                  <a:ext uri="{FF2B5EF4-FFF2-40B4-BE49-F238E27FC236}">
                    <a16:creationId xmlns:a16="http://schemas.microsoft.com/office/drawing/2014/main" id="{D390CD41-9D3A-4C22-1271-649BA9854A7A}"/>
                  </a:ext>
                </a:extLst>
              </p:cNvPr>
              <p:cNvSpPr/>
              <p:nvPr/>
            </p:nvSpPr>
            <p:spPr>
              <a:xfrm>
                <a:off x="1600312" y="3489541"/>
                <a:ext cx="1095942" cy="478563"/>
              </a:xfrm>
              <a:prstGeom prst="roundRect">
                <a:avLst>
                  <a:gd name="adj" fmla="val 0"/>
                </a:avLst>
              </a:prstGeom>
              <a:solidFill>
                <a:srgbClr val="C5DFEF"/>
              </a:solidFill>
              <a:ln w="3175" cap="flat" cmpd="sng">
                <a:solidFill>
                  <a:schemeClr val="tx1"/>
                </a:solidFill>
                <a:prstDash val="solid"/>
                <a:miter lim="800000"/>
                <a:headEnd type="none" w="sm" len="sm"/>
                <a:tailEnd type="none" w="sm" len="sm"/>
              </a:ln>
            </p:spPr>
            <p:txBody>
              <a:bodyPr spcFirstLastPara="1" wrap="square" lIns="221148" tIns="110544" rIns="221148" bIns="110544" anchor="ctr" anchorCtr="0">
                <a:noAutofit/>
              </a:bodyPr>
              <a:lstStyle/>
              <a:p>
                <a:pPr algn="ctr">
                  <a:spcBef>
                    <a:spcPts val="0"/>
                  </a:spcBef>
                  <a:spcAft>
                    <a:spcPts val="0"/>
                  </a:spcAft>
                </a:pPr>
                <a:endParaRPr sz="1693" dirty="0">
                  <a:solidFill>
                    <a:schemeClr val="lt1"/>
                  </a:solidFill>
                  <a:latin typeface="Garamond" panose="02020404030301010803" pitchFamily="18" charset="0"/>
                  <a:ea typeface="Calibri"/>
                  <a:cs typeface="Arial" panose="020B0604020202020204" pitchFamily="34" charset="0"/>
                  <a:sym typeface="Calibri"/>
                </a:endParaRPr>
              </a:p>
            </p:txBody>
          </p:sp>
          <p:sp>
            <p:nvSpPr>
              <p:cNvPr id="179" name="Google Shape;95;p1">
                <a:extLst>
                  <a:ext uri="{FF2B5EF4-FFF2-40B4-BE49-F238E27FC236}">
                    <a16:creationId xmlns:a16="http://schemas.microsoft.com/office/drawing/2014/main" id="{D8D534DB-8AB3-2A22-FCF6-31C3CE28CD3C}"/>
                  </a:ext>
                </a:extLst>
              </p:cNvPr>
              <p:cNvSpPr txBox="1"/>
              <p:nvPr/>
            </p:nvSpPr>
            <p:spPr>
              <a:xfrm>
                <a:off x="1595668" y="3586808"/>
                <a:ext cx="1113350" cy="252773"/>
              </a:xfrm>
              <a:prstGeom prst="rect">
                <a:avLst/>
              </a:prstGeom>
              <a:noFill/>
              <a:ln>
                <a:noFill/>
              </a:ln>
            </p:spPr>
            <p:txBody>
              <a:bodyPr spcFirstLastPara="1" wrap="square" lIns="221148" tIns="110544" rIns="221148" bIns="110544" anchor="t" anchorCtr="0">
                <a:spAutoFit/>
              </a:bodyPr>
              <a:lstStyle/>
              <a:p>
                <a:pPr algn="ctr">
                  <a:spcBef>
                    <a:spcPts val="0"/>
                  </a:spcBef>
                  <a:spcAft>
                    <a:spcPts val="0"/>
                  </a:spcAft>
                </a:pPr>
                <a:r>
                  <a:rPr lang="en-CA" sz="1693">
                    <a:solidFill>
                      <a:schemeClr val="dk1"/>
                    </a:solidFill>
                    <a:latin typeface="Garamond" panose="02020404030301010803" pitchFamily="18" charset="0"/>
                    <a:ea typeface="Quattrocento Sans"/>
                    <a:cs typeface="Arial" panose="020B0604020202020204" pitchFamily="34" charset="0"/>
                    <a:sym typeface="Quattrocento Sans"/>
                  </a:rPr>
                  <a:t>4 ×2=8</a:t>
                </a:r>
                <a:endParaRPr sz="1693">
                  <a:solidFill>
                    <a:schemeClr val="dk1"/>
                  </a:solidFill>
                  <a:latin typeface="Garamond" panose="02020404030301010803" pitchFamily="18" charset="0"/>
                  <a:ea typeface="Quattrocento Sans"/>
                  <a:cs typeface="Arial" panose="020B0604020202020204" pitchFamily="34" charset="0"/>
                  <a:sym typeface="Quattrocento Sans"/>
                </a:endParaRPr>
              </a:p>
            </p:txBody>
          </p:sp>
        </p:grpSp>
        <p:grpSp>
          <p:nvGrpSpPr>
            <p:cNvPr id="175" name="Group 174">
              <a:extLst>
                <a:ext uri="{FF2B5EF4-FFF2-40B4-BE49-F238E27FC236}">
                  <a16:creationId xmlns:a16="http://schemas.microsoft.com/office/drawing/2014/main" id="{3CD0BF96-F464-A109-C2EF-13762E927A05}"/>
                </a:ext>
              </a:extLst>
            </p:cNvPr>
            <p:cNvGrpSpPr/>
            <p:nvPr/>
          </p:nvGrpSpPr>
          <p:grpSpPr>
            <a:xfrm rot="5400000">
              <a:off x="10197792" y="1788572"/>
              <a:ext cx="1309901" cy="364281"/>
              <a:chOff x="1595669" y="3041486"/>
              <a:chExt cx="1309901" cy="364281"/>
            </a:xfrm>
            <a:solidFill>
              <a:srgbClr val="C5DFEF"/>
            </a:solidFill>
          </p:grpSpPr>
          <p:sp>
            <p:nvSpPr>
              <p:cNvPr id="176" name="Google Shape;87;p1">
                <a:extLst>
                  <a:ext uri="{FF2B5EF4-FFF2-40B4-BE49-F238E27FC236}">
                    <a16:creationId xmlns:a16="http://schemas.microsoft.com/office/drawing/2014/main" id="{0D933C34-2022-54D3-FD23-014D685092BA}"/>
                  </a:ext>
                </a:extLst>
              </p:cNvPr>
              <p:cNvSpPr/>
              <p:nvPr/>
            </p:nvSpPr>
            <p:spPr>
              <a:xfrm>
                <a:off x="1595669" y="3098118"/>
                <a:ext cx="1309901" cy="307649"/>
              </a:xfrm>
              <a:prstGeom prst="roundRect">
                <a:avLst>
                  <a:gd name="adj" fmla="val 0"/>
                </a:avLst>
              </a:prstGeom>
              <a:grpFill/>
              <a:ln w="3175" cap="flat" cmpd="sng">
                <a:solidFill>
                  <a:schemeClr val="tx1"/>
                </a:solidFill>
                <a:prstDash val="solid"/>
                <a:miter lim="800000"/>
                <a:headEnd type="none" w="sm" len="sm"/>
                <a:tailEnd type="none" w="sm" len="sm"/>
              </a:ln>
            </p:spPr>
            <p:txBody>
              <a:bodyPr spcFirstLastPara="1" wrap="square" lIns="221148" tIns="110544" rIns="221148" bIns="110544" anchor="ctr" anchorCtr="0">
                <a:noAutofit/>
              </a:bodyPr>
              <a:lstStyle/>
              <a:p>
                <a:pPr algn="ctr">
                  <a:spcBef>
                    <a:spcPts val="0"/>
                  </a:spcBef>
                  <a:spcAft>
                    <a:spcPts val="0"/>
                  </a:spcAft>
                </a:pPr>
                <a:endParaRPr sz="1693">
                  <a:solidFill>
                    <a:schemeClr val="lt1"/>
                  </a:solidFill>
                  <a:latin typeface="Garamond" panose="02020404030301010803" pitchFamily="18" charset="0"/>
                  <a:ea typeface="Calibri"/>
                  <a:cs typeface="Arial" panose="020B0604020202020204" pitchFamily="34" charset="0"/>
                  <a:sym typeface="Calibri"/>
                </a:endParaRPr>
              </a:p>
            </p:txBody>
          </p:sp>
          <p:sp>
            <p:nvSpPr>
              <p:cNvPr id="177" name="Google Shape;94;p1">
                <a:extLst>
                  <a:ext uri="{FF2B5EF4-FFF2-40B4-BE49-F238E27FC236}">
                    <a16:creationId xmlns:a16="http://schemas.microsoft.com/office/drawing/2014/main" id="{72B3ECD5-D843-1D8A-8C8E-E84CA6A2F9AD}"/>
                  </a:ext>
                </a:extLst>
              </p:cNvPr>
              <p:cNvSpPr txBox="1"/>
              <p:nvPr/>
            </p:nvSpPr>
            <p:spPr>
              <a:xfrm>
                <a:off x="1595669" y="3041486"/>
                <a:ext cx="1309901" cy="354626"/>
              </a:xfrm>
              <a:prstGeom prst="rect">
                <a:avLst/>
              </a:prstGeom>
              <a:noFill/>
              <a:ln>
                <a:noFill/>
              </a:ln>
            </p:spPr>
            <p:txBody>
              <a:bodyPr spcFirstLastPara="1" wrap="square" lIns="221148" tIns="110544" rIns="221148" bIns="110544" anchor="t" anchorCtr="0">
                <a:spAutoFit/>
              </a:bodyPr>
              <a:lstStyle/>
              <a:p>
                <a:pPr algn="ctr">
                  <a:spcBef>
                    <a:spcPts val="0"/>
                  </a:spcBef>
                  <a:spcAft>
                    <a:spcPts val="0"/>
                  </a:spcAft>
                </a:pPr>
                <a:r>
                  <a:rPr lang="en-CA" sz="1693" dirty="0">
                    <a:solidFill>
                      <a:schemeClr val="dk1"/>
                    </a:solidFill>
                    <a:latin typeface="Garamond" panose="02020404030301010803" pitchFamily="18" charset="0"/>
                    <a:ea typeface="Quattrocento Sans"/>
                    <a:cs typeface="Arial" panose="020B0604020202020204" pitchFamily="34" charset="0"/>
                    <a:sym typeface="Quattrocento Sans"/>
                  </a:rPr>
                  <a:t>5 ×1=5</a:t>
                </a:r>
                <a:endParaRPr sz="1693" dirty="0">
                  <a:solidFill>
                    <a:schemeClr val="dk1"/>
                  </a:solidFill>
                  <a:latin typeface="Garamond" panose="02020404030301010803" pitchFamily="18" charset="0"/>
                  <a:ea typeface="Quattrocento Sans"/>
                  <a:cs typeface="Arial" panose="020B0604020202020204" pitchFamily="34" charset="0"/>
                  <a:sym typeface="Quattrocento Sans"/>
                </a:endParaRPr>
              </a:p>
            </p:txBody>
          </p:sp>
        </p:grpSp>
      </p:grpSp>
      <p:grpSp>
        <p:nvGrpSpPr>
          <p:cNvPr id="134" name="Group 133">
            <a:extLst>
              <a:ext uri="{FF2B5EF4-FFF2-40B4-BE49-F238E27FC236}">
                <a16:creationId xmlns:a16="http://schemas.microsoft.com/office/drawing/2014/main" id="{B96A9CAC-9832-0E6E-E5B6-83418354F106}"/>
              </a:ext>
            </a:extLst>
          </p:cNvPr>
          <p:cNvGrpSpPr/>
          <p:nvPr/>
        </p:nvGrpSpPr>
        <p:grpSpPr>
          <a:xfrm>
            <a:off x="7607959" y="1311431"/>
            <a:ext cx="2349454" cy="4262289"/>
            <a:chOff x="6283620" y="3665415"/>
            <a:chExt cx="971291" cy="1762079"/>
          </a:xfrm>
        </p:grpSpPr>
        <p:sp>
          <p:nvSpPr>
            <p:cNvPr id="154" name="Google Shape;84;p1">
              <a:extLst>
                <a:ext uri="{FF2B5EF4-FFF2-40B4-BE49-F238E27FC236}">
                  <a16:creationId xmlns:a16="http://schemas.microsoft.com/office/drawing/2014/main" id="{C60BFDE0-166E-3E7C-EE5A-B9F2188890ED}"/>
                </a:ext>
              </a:extLst>
            </p:cNvPr>
            <p:cNvSpPr/>
            <p:nvPr/>
          </p:nvSpPr>
          <p:spPr>
            <a:xfrm>
              <a:off x="6287133" y="3665415"/>
              <a:ext cx="693867" cy="1751029"/>
            </a:xfrm>
            <a:prstGeom prst="roundRect">
              <a:avLst>
                <a:gd name="adj" fmla="val 0"/>
              </a:avLst>
            </a:prstGeom>
            <a:solidFill>
              <a:srgbClr val="FEFAD5"/>
            </a:solidFill>
            <a:ln w="3175" cap="flat" cmpd="sng">
              <a:solidFill>
                <a:schemeClr val="tx1"/>
              </a:solidFill>
              <a:prstDash val="solid"/>
              <a:miter lim="800000"/>
              <a:headEnd type="none" w="sm" len="sm"/>
              <a:tailEnd type="none" w="sm" len="sm"/>
            </a:ln>
          </p:spPr>
          <p:txBody>
            <a:bodyPr spcFirstLastPara="1" wrap="square" lIns="221148" tIns="110544" rIns="221148" bIns="110544" anchor="ctr" anchorCtr="0">
              <a:noAutofit/>
            </a:bodyPr>
            <a:lstStyle/>
            <a:p>
              <a:pPr algn="ctr">
                <a:spcBef>
                  <a:spcPts val="0"/>
                </a:spcBef>
                <a:spcAft>
                  <a:spcPts val="0"/>
                </a:spcAft>
              </a:pPr>
              <a:endParaRPr sz="1693">
                <a:solidFill>
                  <a:schemeClr val="lt1"/>
                </a:solidFill>
                <a:latin typeface="Garamond" panose="02020404030301010803" pitchFamily="18" charset="0"/>
                <a:ea typeface="Calibri"/>
                <a:cs typeface="Arial" panose="020B0604020202020204" pitchFamily="34" charset="0"/>
                <a:sym typeface="Calibri"/>
              </a:endParaRPr>
            </a:p>
          </p:txBody>
        </p:sp>
        <p:grpSp>
          <p:nvGrpSpPr>
            <p:cNvPr id="155" name="Group 154">
              <a:extLst>
                <a:ext uri="{FF2B5EF4-FFF2-40B4-BE49-F238E27FC236}">
                  <a16:creationId xmlns:a16="http://schemas.microsoft.com/office/drawing/2014/main" id="{FD8E9B1E-A749-3354-82BB-C83113D2C8B7}"/>
                </a:ext>
              </a:extLst>
            </p:cNvPr>
            <p:cNvGrpSpPr/>
            <p:nvPr/>
          </p:nvGrpSpPr>
          <p:grpSpPr>
            <a:xfrm>
              <a:off x="6286931" y="4697609"/>
              <a:ext cx="509306" cy="719656"/>
              <a:chOff x="664179" y="3102124"/>
              <a:chExt cx="856973" cy="863125"/>
            </a:xfrm>
          </p:grpSpPr>
          <p:sp>
            <p:nvSpPr>
              <p:cNvPr id="168" name="Google Shape;85;p1">
                <a:extLst>
                  <a:ext uri="{FF2B5EF4-FFF2-40B4-BE49-F238E27FC236}">
                    <a16:creationId xmlns:a16="http://schemas.microsoft.com/office/drawing/2014/main" id="{36E65461-1718-4044-1514-52DB86006014}"/>
                  </a:ext>
                </a:extLst>
              </p:cNvPr>
              <p:cNvSpPr/>
              <p:nvPr/>
            </p:nvSpPr>
            <p:spPr>
              <a:xfrm>
                <a:off x="664179" y="3102124"/>
                <a:ext cx="856973" cy="863125"/>
              </a:xfrm>
              <a:prstGeom prst="roundRect">
                <a:avLst>
                  <a:gd name="adj" fmla="val 0"/>
                </a:avLst>
              </a:prstGeom>
              <a:solidFill>
                <a:srgbClr val="C5DFEF"/>
              </a:solidFill>
              <a:ln w="3175" cap="flat" cmpd="sng">
                <a:solidFill>
                  <a:schemeClr val="tx1"/>
                </a:solidFill>
                <a:prstDash val="solid"/>
                <a:miter lim="800000"/>
                <a:headEnd type="none" w="sm" len="sm"/>
                <a:tailEnd type="none" w="sm" len="sm"/>
              </a:ln>
            </p:spPr>
            <p:txBody>
              <a:bodyPr spcFirstLastPara="1" wrap="square" lIns="221148" tIns="110544" rIns="221148" bIns="110544" anchor="ctr" anchorCtr="0">
                <a:noAutofit/>
              </a:bodyPr>
              <a:lstStyle/>
              <a:p>
                <a:pPr algn="ctr">
                  <a:spcBef>
                    <a:spcPts val="0"/>
                  </a:spcBef>
                  <a:spcAft>
                    <a:spcPts val="0"/>
                  </a:spcAft>
                </a:pPr>
                <a:endParaRPr sz="1693">
                  <a:solidFill>
                    <a:schemeClr val="lt1"/>
                  </a:solidFill>
                  <a:latin typeface="Garamond" panose="02020404030301010803" pitchFamily="18" charset="0"/>
                  <a:ea typeface="Calibri"/>
                  <a:cs typeface="Arial" panose="020B0604020202020204" pitchFamily="34" charset="0"/>
                  <a:sym typeface="Calibri"/>
                </a:endParaRPr>
              </a:p>
            </p:txBody>
          </p:sp>
          <p:sp>
            <p:nvSpPr>
              <p:cNvPr id="169" name="Google Shape;91;p1">
                <a:extLst>
                  <a:ext uri="{FF2B5EF4-FFF2-40B4-BE49-F238E27FC236}">
                    <a16:creationId xmlns:a16="http://schemas.microsoft.com/office/drawing/2014/main" id="{C09464F3-38F1-42F1-215B-D2C551B1AA16}"/>
                  </a:ext>
                </a:extLst>
              </p:cNvPr>
              <p:cNvSpPr txBox="1"/>
              <p:nvPr/>
            </p:nvSpPr>
            <p:spPr>
              <a:xfrm>
                <a:off x="669646" y="3374313"/>
                <a:ext cx="851506" cy="252773"/>
              </a:xfrm>
              <a:prstGeom prst="rect">
                <a:avLst/>
              </a:prstGeom>
              <a:noFill/>
              <a:ln>
                <a:noFill/>
              </a:ln>
            </p:spPr>
            <p:txBody>
              <a:bodyPr spcFirstLastPara="1" wrap="square" lIns="221148" tIns="110544" rIns="221148" bIns="110544" anchor="t" anchorCtr="0">
                <a:spAutoFit/>
              </a:bodyPr>
              <a:lstStyle/>
              <a:p>
                <a:pPr algn="ctr">
                  <a:spcBef>
                    <a:spcPts val="0"/>
                  </a:spcBef>
                  <a:spcAft>
                    <a:spcPts val="0"/>
                  </a:spcAft>
                </a:pPr>
                <a:r>
                  <a:rPr lang="en-CA" sz="1693">
                    <a:solidFill>
                      <a:schemeClr val="dk1"/>
                    </a:solidFill>
                    <a:latin typeface="Garamond" panose="02020404030301010803" pitchFamily="18" charset="0"/>
                    <a:ea typeface="Quattrocento Sans"/>
                    <a:cs typeface="Arial" panose="020B0604020202020204" pitchFamily="34" charset="0"/>
                    <a:sym typeface="Quattrocento Sans"/>
                  </a:rPr>
                  <a:t>3 ×3=9</a:t>
                </a:r>
                <a:endParaRPr sz="1693">
                  <a:solidFill>
                    <a:schemeClr val="dk1"/>
                  </a:solidFill>
                  <a:latin typeface="Garamond" panose="02020404030301010803" pitchFamily="18" charset="0"/>
                  <a:ea typeface="Quattrocento Sans"/>
                  <a:cs typeface="Arial" panose="020B0604020202020204" pitchFamily="34" charset="0"/>
                  <a:sym typeface="Quattrocento Sans"/>
                </a:endParaRPr>
              </a:p>
            </p:txBody>
          </p:sp>
        </p:grpSp>
        <p:grpSp>
          <p:nvGrpSpPr>
            <p:cNvPr id="156" name="Group 155">
              <a:extLst>
                <a:ext uri="{FF2B5EF4-FFF2-40B4-BE49-F238E27FC236}">
                  <a16:creationId xmlns:a16="http://schemas.microsoft.com/office/drawing/2014/main" id="{E5B5C596-2453-6BE4-76FB-C8BC4EF99F00}"/>
                </a:ext>
              </a:extLst>
            </p:cNvPr>
            <p:cNvGrpSpPr/>
            <p:nvPr/>
          </p:nvGrpSpPr>
          <p:grpSpPr>
            <a:xfrm>
              <a:off x="6283620" y="3670165"/>
              <a:ext cx="509306" cy="256511"/>
              <a:chOff x="664179" y="2717563"/>
              <a:chExt cx="856973" cy="307649"/>
            </a:xfrm>
          </p:grpSpPr>
          <p:sp>
            <p:nvSpPr>
              <p:cNvPr id="166" name="Google Shape;86;p1">
                <a:extLst>
                  <a:ext uri="{FF2B5EF4-FFF2-40B4-BE49-F238E27FC236}">
                    <a16:creationId xmlns:a16="http://schemas.microsoft.com/office/drawing/2014/main" id="{26E03BF1-B082-9059-52EA-ED1AB70F8BA8}"/>
                  </a:ext>
                </a:extLst>
              </p:cNvPr>
              <p:cNvSpPr/>
              <p:nvPr/>
            </p:nvSpPr>
            <p:spPr>
              <a:xfrm>
                <a:off x="664179" y="2717563"/>
                <a:ext cx="856973" cy="307649"/>
              </a:xfrm>
              <a:prstGeom prst="roundRect">
                <a:avLst>
                  <a:gd name="adj" fmla="val 0"/>
                </a:avLst>
              </a:prstGeom>
              <a:solidFill>
                <a:srgbClr val="C5DFEF"/>
              </a:solidFill>
              <a:ln w="3175" cap="flat" cmpd="sng">
                <a:solidFill>
                  <a:schemeClr val="tx1"/>
                </a:solidFill>
                <a:prstDash val="solid"/>
                <a:miter lim="800000"/>
                <a:headEnd type="none" w="sm" len="sm"/>
                <a:tailEnd type="none" w="sm" len="sm"/>
              </a:ln>
            </p:spPr>
            <p:txBody>
              <a:bodyPr spcFirstLastPara="1" wrap="square" lIns="221148" tIns="110544" rIns="221148" bIns="110544" anchor="ctr" anchorCtr="0">
                <a:noAutofit/>
              </a:bodyPr>
              <a:lstStyle/>
              <a:p>
                <a:pPr algn="ctr">
                  <a:spcBef>
                    <a:spcPts val="0"/>
                  </a:spcBef>
                  <a:spcAft>
                    <a:spcPts val="0"/>
                  </a:spcAft>
                </a:pPr>
                <a:endParaRPr sz="1693" dirty="0">
                  <a:solidFill>
                    <a:schemeClr val="lt1"/>
                  </a:solidFill>
                  <a:latin typeface="Garamond" panose="02020404030301010803" pitchFamily="18" charset="0"/>
                  <a:ea typeface="Calibri"/>
                  <a:cs typeface="Arial" panose="020B0604020202020204" pitchFamily="34" charset="0"/>
                  <a:sym typeface="Calibri"/>
                </a:endParaRPr>
              </a:p>
            </p:txBody>
          </p:sp>
          <p:sp>
            <p:nvSpPr>
              <p:cNvPr id="167" name="Google Shape;93;p1">
                <a:extLst>
                  <a:ext uri="{FF2B5EF4-FFF2-40B4-BE49-F238E27FC236}">
                    <a16:creationId xmlns:a16="http://schemas.microsoft.com/office/drawing/2014/main" id="{444DDD7B-122B-B0FA-303F-B3544C680494}"/>
                  </a:ext>
                </a:extLst>
              </p:cNvPr>
              <p:cNvSpPr txBox="1"/>
              <p:nvPr/>
            </p:nvSpPr>
            <p:spPr>
              <a:xfrm>
                <a:off x="664179" y="2731058"/>
                <a:ext cx="856971" cy="252774"/>
              </a:xfrm>
              <a:prstGeom prst="rect">
                <a:avLst/>
              </a:prstGeom>
              <a:noFill/>
              <a:ln>
                <a:noFill/>
              </a:ln>
            </p:spPr>
            <p:txBody>
              <a:bodyPr spcFirstLastPara="1" wrap="square" lIns="221148" tIns="110544" rIns="221148" bIns="110544" anchor="t" anchorCtr="0">
                <a:spAutoFit/>
              </a:bodyPr>
              <a:lstStyle/>
              <a:p>
                <a:pPr algn="ctr">
                  <a:spcBef>
                    <a:spcPts val="0"/>
                  </a:spcBef>
                  <a:spcAft>
                    <a:spcPts val="0"/>
                  </a:spcAft>
                </a:pPr>
                <a:r>
                  <a:rPr lang="en-CA" sz="1693">
                    <a:solidFill>
                      <a:schemeClr val="dk1"/>
                    </a:solidFill>
                    <a:latin typeface="Garamond" panose="02020404030301010803" pitchFamily="18" charset="0"/>
                    <a:ea typeface="Quattrocento Sans"/>
                    <a:cs typeface="Arial" panose="020B0604020202020204" pitchFamily="34" charset="0"/>
                    <a:sym typeface="Quattrocento Sans"/>
                  </a:rPr>
                  <a:t>3 ×1=3</a:t>
                </a:r>
                <a:endParaRPr sz="1693">
                  <a:solidFill>
                    <a:schemeClr val="dk1"/>
                  </a:solidFill>
                  <a:latin typeface="Garamond" panose="02020404030301010803" pitchFamily="18" charset="0"/>
                  <a:ea typeface="Quattrocento Sans"/>
                  <a:cs typeface="Arial" panose="020B0604020202020204" pitchFamily="34" charset="0"/>
                  <a:sym typeface="Quattrocento Sans"/>
                </a:endParaRPr>
              </a:p>
            </p:txBody>
          </p:sp>
        </p:grpSp>
        <p:grpSp>
          <p:nvGrpSpPr>
            <p:cNvPr id="157" name="Group 156">
              <a:extLst>
                <a:ext uri="{FF2B5EF4-FFF2-40B4-BE49-F238E27FC236}">
                  <a16:creationId xmlns:a16="http://schemas.microsoft.com/office/drawing/2014/main" id="{678721C6-9AB7-C0AB-76AF-F442836A9D60}"/>
                </a:ext>
              </a:extLst>
            </p:cNvPr>
            <p:cNvGrpSpPr/>
            <p:nvPr/>
          </p:nvGrpSpPr>
          <p:grpSpPr>
            <a:xfrm>
              <a:off x="6285294" y="3930796"/>
              <a:ext cx="509307" cy="399016"/>
              <a:chOff x="2783534" y="3485472"/>
              <a:chExt cx="856975" cy="478563"/>
            </a:xfrm>
          </p:grpSpPr>
          <p:sp>
            <p:nvSpPr>
              <p:cNvPr id="164" name="Google Shape;89;p1">
                <a:extLst>
                  <a:ext uri="{FF2B5EF4-FFF2-40B4-BE49-F238E27FC236}">
                    <a16:creationId xmlns:a16="http://schemas.microsoft.com/office/drawing/2014/main" id="{F6B654E9-BF2E-2DF6-046D-B62343663F14}"/>
                  </a:ext>
                </a:extLst>
              </p:cNvPr>
              <p:cNvSpPr/>
              <p:nvPr/>
            </p:nvSpPr>
            <p:spPr>
              <a:xfrm>
                <a:off x="2783536" y="3485472"/>
                <a:ext cx="856973" cy="478563"/>
              </a:xfrm>
              <a:prstGeom prst="roundRect">
                <a:avLst>
                  <a:gd name="adj" fmla="val 0"/>
                </a:avLst>
              </a:prstGeom>
              <a:solidFill>
                <a:srgbClr val="C5DFEF"/>
              </a:solidFill>
              <a:ln w="3175" cap="flat" cmpd="sng">
                <a:solidFill>
                  <a:schemeClr val="tx1"/>
                </a:solidFill>
                <a:prstDash val="solid"/>
                <a:miter lim="800000"/>
                <a:headEnd type="none" w="sm" len="sm"/>
                <a:tailEnd type="none" w="sm" len="sm"/>
              </a:ln>
            </p:spPr>
            <p:txBody>
              <a:bodyPr spcFirstLastPara="1" wrap="square" lIns="221148" tIns="110544" rIns="221148" bIns="110544" anchor="ctr" anchorCtr="0">
                <a:noAutofit/>
              </a:bodyPr>
              <a:lstStyle/>
              <a:p>
                <a:pPr algn="ctr">
                  <a:spcBef>
                    <a:spcPts val="0"/>
                  </a:spcBef>
                  <a:spcAft>
                    <a:spcPts val="0"/>
                  </a:spcAft>
                </a:pPr>
                <a:endParaRPr sz="1693" dirty="0">
                  <a:solidFill>
                    <a:schemeClr val="lt1"/>
                  </a:solidFill>
                  <a:latin typeface="Garamond" panose="02020404030301010803" pitchFamily="18" charset="0"/>
                  <a:ea typeface="Calibri"/>
                  <a:cs typeface="Arial" panose="020B0604020202020204" pitchFamily="34" charset="0"/>
                  <a:sym typeface="Calibri"/>
                </a:endParaRPr>
              </a:p>
            </p:txBody>
          </p:sp>
          <p:sp>
            <p:nvSpPr>
              <p:cNvPr id="165" name="Google Shape;96;p1">
                <a:extLst>
                  <a:ext uri="{FF2B5EF4-FFF2-40B4-BE49-F238E27FC236}">
                    <a16:creationId xmlns:a16="http://schemas.microsoft.com/office/drawing/2014/main" id="{DA410AF3-EED6-921E-28E5-EEAE86F4EB8C}"/>
                  </a:ext>
                </a:extLst>
              </p:cNvPr>
              <p:cNvSpPr txBox="1"/>
              <p:nvPr/>
            </p:nvSpPr>
            <p:spPr>
              <a:xfrm>
                <a:off x="2783534" y="3586808"/>
                <a:ext cx="856973" cy="252773"/>
              </a:xfrm>
              <a:prstGeom prst="rect">
                <a:avLst/>
              </a:prstGeom>
              <a:noFill/>
              <a:ln>
                <a:noFill/>
              </a:ln>
            </p:spPr>
            <p:txBody>
              <a:bodyPr spcFirstLastPara="1" wrap="square" lIns="221148" tIns="110544" rIns="221148" bIns="110544" anchor="t" anchorCtr="0">
                <a:spAutoFit/>
              </a:bodyPr>
              <a:lstStyle/>
              <a:p>
                <a:pPr algn="ctr">
                  <a:spcBef>
                    <a:spcPts val="0"/>
                  </a:spcBef>
                  <a:spcAft>
                    <a:spcPts val="0"/>
                  </a:spcAft>
                </a:pPr>
                <a:r>
                  <a:rPr lang="en-CA" sz="1693">
                    <a:solidFill>
                      <a:schemeClr val="dk1"/>
                    </a:solidFill>
                    <a:latin typeface="Garamond" panose="02020404030301010803" pitchFamily="18" charset="0"/>
                    <a:ea typeface="Quattrocento Sans"/>
                    <a:cs typeface="Arial" panose="020B0604020202020204" pitchFamily="34" charset="0"/>
                    <a:sym typeface="Quattrocento Sans"/>
                  </a:rPr>
                  <a:t>3 ×2=6</a:t>
                </a:r>
                <a:endParaRPr sz="1693">
                  <a:solidFill>
                    <a:schemeClr val="dk1"/>
                  </a:solidFill>
                  <a:latin typeface="Garamond" panose="02020404030301010803" pitchFamily="18" charset="0"/>
                  <a:ea typeface="Quattrocento Sans"/>
                  <a:cs typeface="Arial" panose="020B0604020202020204" pitchFamily="34" charset="0"/>
                  <a:sym typeface="Quattrocento Sans"/>
                </a:endParaRPr>
              </a:p>
            </p:txBody>
          </p:sp>
        </p:grpSp>
        <p:grpSp>
          <p:nvGrpSpPr>
            <p:cNvPr id="158" name="Group 157">
              <a:extLst>
                <a:ext uri="{FF2B5EF4-FFF2-40B4-BE49-F238E27FC236}">
                  <a16:creationId xmlns:a16="http://schemas.microsoft.com/office/drawing/2014/main" id="{377BE01F-0CD2-C239-F507-B68B17C8A739}"/>
                </a:ext>
              </a:extLst>
            </p:cNvPr>
            <p:cNvGrpSpPr/>
            <p:nvPr/>
          </p:nvGrpSpPr>
          <p:grpSpPr>
            <a:xfrm>
              <a:off x="6285560" y="4331895"/>
              <a:ext cx="707893" cy="399016"/>
              <a:chOff x="1595668" y="3486685"/>
              <a:chExt cx="1113350" cy="478563"/>
            </a:xfrm>
          </p:grpSpPr>
          <p:sp>
            <p:nvSpPr>
              <p:cNvPr id="162" name="Google Shape;88;p1">
                <a:extLst>
                  <a:ext uri="{FF2B5EF4-FFF2-40B4-BE49-F238E27FC236}">
                    <a16:creationId xmlns:a16="http://schemas.microsoft.com/office/drawing/2014/main" id="{0780258E-914E-B847-5449-8BD1CDAAEF77}"/>
                  </a:ext>
                </a:extLst>
              </p:cNvPr>
              <p:cNvSpPr/>
              <p:nvPr/>
            </p:nvSpPr>
            <p:spPr>
              <a:xfrm>
                <a:off x="1595670" y="3486685"/>
                <a:ext cx="1091674" cy="478563"/>
              </a:xfrm>
              <a:prstGeom prst="roundRect">
                <a:avLst>
                  <a:gd name="adj" fmla="val 0"/>
                </a:avLst>
              </a:prstGeom>
              <a:solidFill>
                <a:srgbClr val="C5DFEF"/>
              </a:solidFill>
              <a:ln w="3175" cap="flat" cmpd="sng">
                <a:solidFill>
                  <a:schemeClr val="tx1"/>
                </a:solidFill>
                <a:prstDash val="solid"/>
                <a:miter lim="800000"/>
                <a:headEnd type="none" w="sm" len="sm"/>
                <a:tailEnd type="none" w="sm" len="sm"/>
              </a:ln>
            </p:spPr>
            <p:txBody>
              <a:bodyPr spcFirstLastPara="1" wrap="square" lIns="221148" tIns="110544" rIns="221148" bIns="110544" anchor="ctr" anchorCtr="0">
                <a:noAutofit/>
              </a:bodyPr>
              <a:lstStyle/>
              <a:p>
                <a:pPr algn="ctr">
                  <a:spcBef>
                    <a:spcPts val="0"/>
                  </a:spcBef>
                  <a:spcAft>
                    <a:spcPts val="0"/>
                  </a:spcAft>
                </a:pPr>
                <a:endParaRPr sz="1693" dirty="0">
                  <a:solidFill>
                    <a:schemeClr val="lt1"/>
                  </a:solidFill>
                  <a:latin typeface="Garamond" panose="02020404030301010803" pitchFamily="18" charset="0"/>
                  <a:ea typeface="Calibri"/>
                  <a:cs typeface="Arial" panose="020B0604020202020204" pitchFamily="34" charset="0"/>
                  <a:sym typeface="Calibri"/>
                </a:endParaRPr>
              </a:p>
            </p:txBody>
          </p:sp>
          <p:sp>
            <p:nvSpPr>
              <p:cNvPr id="163" name="Google Shape;95;p1">
                <a:extLst>
                  <a:ext uri="{FF2B5EF4-FFF2-40B4-BE49-F238E27FC236}">
                    <a16:creationId xmlns:a16="http://schemas.microsoft.com/office/drawing/2014/main" id="{EA7B41B4-3EA8-BD37-B5FF-BE76368AE7B2}"/>
                  </a:ext>
                </a:extLst>
              </p:cNvPr>
              <p:cNvSpPr txBox="1"/>
              <p:nvPr/>
            </p:nvSpPr>
            <p:spPr>
              <a:xfrm>
                <a:off x="1595668" y="3586809"/>
                <a:ext cx="1113350" cy="252773"/>
              </a:xfrm>
              <a:prstGeom prst="rect">
                <a:avLst/>
              </a:prstGeom>
              <a:noFill/>
              <a:ln>
                <a:noFill/>
              </a:ln>
            </p:spPr>
            <p:txBody>
              <a:bodyPr spcFirstLastPara="1" wrap="square" lIns="221148" tIns="110544" rIns="221148" bIns="110544" anchor="t" anchorCtr="0">
                <a:spAutoFit/>
              </a:bodyPr>
              <a:lstStyle/>
              <a:p>
                <a:pPr algn="ctr">
                  <a:spcBef>
                    <a:spcPts val="0"/>
                  </a:spcBef>
                  <a:spcAft>
                    <a:spcPts val="0"/>
                  </a:spcAft>
                </a:pPr>
                <a:r>
                  <a:rPr lang="en-CA" sz="1693">
                    <a:solidFill>
                      <a:schemeClr val="dk1"/>
                    </a:solidFill>
                    <a:latin typeface="Garamond" panose="02020404030301010803" pitchFamily="18" charset="0"/>
                    <a:ea typeface="Quattrocento Sans"/>
                    <a:cs typeface="Arial" panose="020B0604020202020204" pitchFamily="34" charset="0"/>
                    <a:sym typeface="Quattrocento Sans"/>
                  </a:rPr>
                  <a:t>4 ×2=8</a:t>
                </a:r>
                <a:endParaRPr sz="1693">
                  <a:solidFill>
                    <a:schemeClr val="dk1"/>
                  </a:solidFill>
                  <a:latin typeface="Garamond" panose="02020404030301010803" pitchFamily="18" charset="0"/>
                  <a:ea typeface="Quattrocento Sans"/>
                  <a:cs typeface="Arial" panose="020B0604020202020204" pitchFamily="34" charset="0"/>
                  <a:sym typeface="Quattrocento Sans"/>
                </a:endParaRPr>
              </a:p>
            </p:txBody>
          </p:sp>
        </p:grpSp>
        <p:grpSp>
          <p:nvGrpSpPr>
            <p:cNvPr id="159" name="Group 158">
              <a:extLst>
                <a:ext uri="{FF2B5EF4-FFF2-40B4-BE49-F238E27FC236}">
                  <a16:creationId xmlns:a16="http://schemas.microsoft.com/office/drawing/2014/main" id="{AA966456-5472-E27F-41FA-FA381871ACBE}"/>
                </a:ext>
              </a:extLst>
            </p:cNvPr>
            <p:cNvGrpSpPr/>
            <p:nvPr/>
          </p:nvGrpSpPr>
          <p:grpSpPr>
            <a:xfrm rot="5400000">
              <a:off x="6599389" y="4771972"/>
              <a:ext cx="1092168" cy="218876"/>
              <a:chOff x="1595669" y="3041485"/>
              <a:chExt cx="1309901" cy="368288"/>
            </a:xfrm>
            <a:solidFill>
              <a:srgbClr val="C5DFEF"/>
            </a:solidFill>
          </p:grpSpPr>
          <p:sp>
            <p:nvSpPr>
              <p:cNvPr id="160" name="Google Shape;87;p1">
                <a:extLst>
                  <a:ext uri="{FF2B5EF4-FFF2-40B4-BE49-F238E27FC236}">
                    <a16:creationId xmlns:a16="http://schemas.microsoft.com/office/drawing/2014/main" id="{02F3D189-D3E5-092C-5CD7-2206414C06EA}"/>
                  </a:ext>
                </a:extLst>
              </p:cNvPr>
              <p:cNvSpPr/>
              <p:nvPr/>
            </p:nvSpPr>
            <p:spPr>
              <a:xfrm>
                <a:off x="1595669" y="3102124"/>
                <a:ext cx="1309901" cy="307649"/>
              </a:xfrm>
              <a:prstGeom prst="roundRect">
                <a:avLst>
                  <a:gd name="adj" fmla="val 0"/>
                </a:avLst>
              </a:prstGeom>
              <a:grpFill/>
              <a:ln w="3175" cap="flat" cmpd="sng">
                <a:solidFill>
                  <a:schemeClr val="tx1"/>
                </a:solidFill>
                <a:prstDash val="solid"/>
                <a:miter lim="800000"/>
                <a:headEnd type="none" w="sm" len="sm"/>
                <a:tailEnd type="none" w="sm" len="sm"/>
              </a:ln>
            </p:spPr>
            <p:txBody>
              <a:bodyPr spcFirstLastPara="1" wrap="square" lIns="221148" tIns="110544" rIns="221148" bIns="110544" anchor="ctr" anchorCtr="0">
                <a:noAutofit/>
              </a:bodyPr>
              <a:lstStyle/>
              <a:p>
                <a:pPr algn="ctr">
                  <a:spcBef>
                    <a:spcPts val="0"/>
                  </a:spcBef>
                  <a:spcAft>
                    <a:spcPts val="0"/>
                  </a:spcAft>
                </a:pPr>
                <a:endParaRPr sz="1693">
                  <a:solidFill>
                    <a:schemeClr val="lt1"/>
                  </a:solidFill>
                  <a:latin typeface="Garamond" panose="02020404030301010803" pitchFamily="18" charset="0"/>
                  <a:ea typeface="Calibri"/>
                  <a:cs typeface="Arial" panose="020B0604020202020204" pitchFamily="34" charset="0"/>
                  <a:sym typeface="Calibri"/>
                </a:endParaRPr>
              </a:p>
            </p:txBody>
          </p:sp>
          <p:sp>
            <p:nvSpPr>
              <p:cNvPr id="161" name="Google Shape;94;p1">
                <a:extLst>
                  <a:ext uri="{FF2B5EF4-FFF2-40B4-BE49-F238E27FC236}">
                    <a16:creationId xmlns:a16="http://schemas.microsoft.com/office/drawing/2014/main" id="{1CC8D3EB-0F31-9078-139A-23E6E62AF3DD}"/>
                  </a:ext>
                </a:extLst>
              </p:cNvPr>
              <p:cNvSpPr txBox="1"/>
              <p:nvPr/>
            </p:nvSpPr>
            <p:spPr>
              <a:xfrm>
                <a:off x="1595669" y="3041485"/>
                <a:ext cx="1309901" cy="354626"/>
              </a:xfrm>
              <a:prstGeom prst="rect">
                <a:avLst/>
              </a:prstGeom>
              <a:noFill/>
              <a:ln>
                <a:noFill/>
              </a:ln>
            </p:spPr>
            <p:txBody>
              <a:bodyPr spcFirstLastPara="1" wrap="square" lIns="221148" tIns="110544" rIns="221148" bIns="110544" anchor="t" anchorCtr="0">
                <a:spAutoFit/>
              </a:bodyPr>
              <a:lstStyle/>
              <a:p>
                <a:pPr algn="ctr">
                  <a:spcBef>
                    <a:spcPts val="0"/>
                  </a:spcBef>
                  <a:spcAft>
                    <a:spcPts val="0"/>
                  </a:spcAft>
                </a:pPr>
                <a:r>
                  <a:rPr lang="en-CA" sz="1693" dirty="0">
                    <a:solidFill>
                      <a:schemeClr val="dk1"/>
                    </a:solidFill>
                    <a:latin typeface="Garamond" panose="02020404030301010803" pitchFamily="18" charset="0"/>
                    <a:ea typeface="Quattrocento Sans"/>
                    <a:cs typeface="Arial" panose="020B0604020202020204" pitchFamily="34" charset="0"/>
                    <a:sym typeface="Quattrocento Sans"/>
                  </a:rPr>
                  <a:t>5 ×1=5</a:t>
                </a:r>
                <a:endParaRPr sz="1693" dirty="0">
                  <a:solidFill>
                    <a:schemeClr val="dk1"/>
                  </a:solidFill>
                  <a:latin typeface="Garamond" panose="02020404030301010803" pitchFamily="18" charset="0"/>
                  <a:ea typeface="Quattrocento Sans"/>
                  <a:cs typeface="Arial" panose="020B0604020202020204" pitchFamily="34" charset="0"/>
                  <a:sym typeface="Quattrocento Sans"/>
                </a:endParaRPr>
              </a:p>
            </p:txBody>
          </p:sp>
        </p:grpSp>
      </p:grpSp>
      <p:grpSp>
        <p:nvGrpSpPr>
          <p:cNvPr id="135" name="Group 134">
            <a:extLst>
              <a:ext uri="{FF2B5EF4-FFF2-40B4-BE49-F238E27FC236}">
                <a16:creationId xmlns:a16="http://schemas.microsoft.com/office/drawing/2014/main" id="{1C56EA01-D2C3-7EB8-C8B3-CF002623DAD5}"/>
              </a:ext>
            </a:extLst>
          </p:cNvPr>
          <p:cNvGrpSpPr/>
          <p:nvPr/>
        </p:nvGrpSpPr>
        <p:grpSpPr>
          <a:xfrm>
            <a:off x="43803" y="2992094"/>
            <a:ext cx="4368038" cy="2472234"/>
            <a:chOff x="310914" y="790037"/>
            <a:chExt cx="1805797" cy="1022050"/>
          </a:xfrm>
        </p:grpSpPr>
        <p:grpSp>
          <p:nvGrpSpPr>
            <p:cNvPr id="139" name="Group 138">
              <a:extLst>
                <a:ext uri="{FF2B5EF4-FFF2-40B4-BE49-F238E27FC236}">
                  <a16:creationId xmlns:a16="http://schemas.microsoft.com/office/drawing/2014/main" id="{3FA19AC9-533B-8D9C-3673-E051A2708CC6}"/>
                </a:ext>
              </a:extLst>
            </p:cNvPr>
            <p:cNvGrpSpPr/>
            <p:nvPr/>
          </p:nvGrpSpPr>
          <p:grpSpPr>
            <a:xfrm>
              <a:off x="314322" y="1087713"/>
              <a:ext cx="509306" cy="719656"/>
              <a:chOff x="664179" y="3102124"/>
              <a:chExt cx="856973" cy="863125"/>
            </a:xfrm>
          </p:grpSpPr>
          <p:sp>
            <p:nvSpPr>
              <p:cNvPr id="152" name="Google Shape;85;p1">
                <a:extLst>
                  <a:ext uri="{FF2B5EF4-FFF2-40B4-BE49-F238E27FC236}">
                    <a16:creationId xmlns:a16="http://schemas.microsoft.com/office/drawing/2014/main" id="{AF0CABEB-17BD-E6C7-033E-81E950159D71}"/>
                  </a:ext>
                </a:extLst>
              </p:cNvPr>
              <p:cNvSpPr/>
              <p:nvPr/>
            </p:nvSpPr>
            <p:spPr>
              <a:xfrm>
                <a:off x="664179" y="3102124"/>
                <a:ext cx="856973" cy="863125"/>
              </a:xfrm>
              <a:prstGeom prst="roundRect">
                <a:avLst>
                  <a:gd name="adj" fmla="val 0"/>
                </a:avLst>
              </a:prstGeom>
              <a:solidFill>
                <a:srgbClr val="C5DFEF"/>
              </a:solidFill>
              <a:ln w="3175" cap="flat" cmpd="sng">
                <a:solidFill>
                  <a:schemeClr val="tx1"/>
                </a:solidFill>
                <a:prstDash val="solid"/>
                <a:miter lim="800000"/>
                <a:headEnd type="none" w="sm" len="sm"/>
                <a:tailEnd type="none" w="sm" len="sm"/>
              </a:ln>
            </p:spPr>
            <p:txBody>
              <a:bodyPr spcFirstLastPara="1" wrap="square" lIns="221148" tIns="110544" rIns="221148" bIns="110544" anchor="ctr" anchorCtr="0">
                <a:noAutofit/>
              </a:bodyPr>
              <a:lstStyle/>
              <a:p>
                <a:pPr algn="ctr">
                  <a:spcBef>
                    <a:spcPts val="0"/>
                  </a:spcBef>
                  <a:spcAft>
                    <a:spcPts val="0"/>
                  </a:spcAft>
                </a:pPr>
                <a:endParaRPr sz="1693">
                  <a:solidFill>
                    <a:schemeClr val="lt1"/>
                  </a:solidFill>
                  <a:latin typeface="Garamond" panose="02020404030301010803" pitchFamily="18" charset="0"/>
                  <a:ea typeface="Calibri"/>
                  <a:cs typeface="Arial" panose="020B0604020202020204" pitchFamily="34" charset="0"/>
                  <a:sym typeface="Calibri"/>
                </a:endParaRPr>
              </a:p>
            </p:txBody>
          </p:sp>
          <p:sp>
            <p:nvSpPr>
              <p:cNvPr id="153" name="Google Shape;91;p1">
                <a:extLst>
                  <a:ext uri="{FF2B5EF4-FFF2-40B4-BE49-F238E27FC236}">
                    <a16:creationId xmlns:a16="http://schemas.microsoft.com/office/drawing/2014/main" id="{41CBF37B-AC18-56BF-8F20-8C546CCD35B0}"/>
                  </a:ext>
                </a:extLst>
              </p:cNvPr>
              <p:cNvSpPr txBox="1"/>
              <p:nvPr/>
            </p:nvSpPr>
            <p:spPr>
              <a:xfrm>
                <a:off x="669646" y="3374313"/>
                <a:ext cx="851506" cy="252773"/>
              </a:xfrm>
              <a:prstGeom prst="rect">
                <a:avLst/>
              </a:prstGeom>
              <a:noFill/>
              <a:ln>
                <a:noFill/>
              </a:ln>
            </p:spPr>
            <p:txBody>
              <a:bodyPr spcFirstLastPara="1" wrap="square" lIns="221148" tIns="110544" rIns="221148" bIns="110544" anchor="t" anchorCtr="0">
                <a:spAutoFit/>
              </a:bodyPr>
              <a:lstStyle/>
              <a:p>
                <a:pPr algn="ctr">
                  <a:spcBef>
                    <a:spcPts val="0"/>
                  </a:spcBef>
                  <a:spcAft>
                    <a:spcPts val="0"/>
                  </a:spcAft>
                </a:pPr>
                <a:r>
                  <a:rPr lang="en-CA" sz="1693">
                    <a:solidFill>
                      <a:schemeClr val="dk1"/>
                    </a:solidFill>
                    <a:latin typeface="Garamond" panose="02020404030301010803" pitchFamily="18" charset="0"/>
                    <a:ea typeface="Quattrocento Sans"/>
                    <a:cs typeface="Arial" panose="020B0604020202020204" pitchFamily="34" charset="0"/>
                    <a:sym typeface="Quattrocento Sans"/>
                  </a:rPr>
                  <a:t>3 ×3=9</a:t>
                </a:r>
                <a:endParaRPr sz="1693">
                  <a:solidFill>
                    <a:schemeClr val="dk1"/>
                  </a:solidFill>
                  <a:latin typeface="Garamond" panose="02020404030301010803" pitchFamily="18" charset="0"/>
                  <a:ea typeface="Quattrocento Sans"/>
                  <a:cs typeface="Arial" panose="020B0604020202020204" pitchFamily="34" charset="0"/>
                  <a:sym typeface="Quattrocento Sans"/>
                </a:endParaRPr>
              </a:p>
            </p:txBody>
          </p:sp>
        </p:grpSp>
        <p:grpSp>
          <p:nvGrpSpPr>
            <p:cNvPr id="140" name="Group 139">
              <a:extLst>
                <a:ext uri="{FF2B5EF4-FFF2-40B4-BE49-F238E27FC236}">
                  <a16:creationId xmlns:a16="http://schemas.microsoft.com/office/drawing/2014/main" id="{76849280-0A69-7720-9F82-A8F41B7BABA2}"/>
                </a:ext>
              </a:extLst>
            </p:cNvPr>
            <p:cNvGrpSpPr/>
            <p:nvPr/>
          </p:nvGrpSpPr>
          <p:grpSpPr>
            <a:xfrm>
              <a:off x="310914" y="790037"/>
              <a:ext cx="509306" cy="256511"/>
              <a:chOff x="664179" y="2717563"/>
              <a:chExt cx="856973" cy="307649"/>
            </a:xfrm>
          </p:grpSpPr>
          <p:sp>
            <p:nvSpPr>
              <p:cNvPr id="150" name="Google Shape;86;p1">
                <a:extLst>
                  <a:ext uri="{FF2B5EF4-FFF2-40B4-BE49-F238E27FC236}">
                    <a16:creationId xmlns:a16="http://schemas.microsoft.com/office/drawing/2014/main" id="{E0D75DA8-6329-C298-ADE5-21212727152F}"/>
                  </a:ext>
                </a:extLst>
              </p:cNvPr>
              <p:cNvSpPr/>
              <p:nvPr/>
            </p:nvSpPr>
            <p:spPr>
              <a:xfrm>
                <a:off x="664179" y="2717563"/>
                <a:ext cx="856973" cy="307649"/>
              </a:xfrm>
              <a:prstGeom prst="roundRect">
                <a:avLst>
                  <a:gd name="adj" fmla="val 0"/>
                </a:avLst>
              </a:prstGeom>
              <a:solidFill>
                <a:srgbClr val="C5DFEF"/>
              </a:solidFill>
              <a:ln w="3175" cap="flat" cmpd="sng">
                <a:solidFill>
                  <a:schemeClr val="tx1"/>
                </a:solidFill>
                <a:prstDash val="solid"/>
                <a:miter lim="800000"/>
                <a:headEnd type="none" w="sm" len="sm"/>
                <a:tailEnd type="none" w="sm" len="sm"/>
              </a:ln>
            </p:spPr>
            <p:txBody>
              <a:bodyPr spcFirstLastPara="1" wrap="square" lIns="221148" tIns="110544" rIns="221148" bIns="110544" anchor="ctr" anchorCtr="0">
                <a:noAutofit/>
              </a:bodyPr>
              <a:lstStyle/>
              <a:p>
                <a:pPr algn="ctr">
                  <a:spcBef>
                    <a:spcPts val="0"/>
                  </a:spcBef>
                  <a:spcAft>
                    <a:spcPts val="0"/>
                  </a:spcAft>
                </a:pPr>
                <a:endParaRPr sz="1693" dirty="0">
                  <a:solidFill>
                    <a:schemeClr val="lt1"/>
                  </a:solidFill>
                  <a:latin typeface="Garamond" panose="02020404030301010803" pitchFamily="18" charset="0"/>
                  <a:ea typeface="Calibri"/>
                  <a:cs typeface="Arial" panose="020B0604020202020204" pitchFamily="34" charset="0"/>
                  <a:sym typeface="Calibri"/>
                </a:endParaRPr>
              </a:p>
            </p:txBody>
          </p:sp>
          <p:sp>
            <p:nvSpPr>
              <p:cNvPr id="151" name="Google Shape;93;p1">
                <a:extLst>
                  <a:ext uri="{FF2B5EF4-FFF2-40B4-BE49-F238E27FC236}">
                    <a16:creationId xmlns:a16="http://schemas.microsoft.com/office/drawing/2014/main" id="{B2E34962-AC9A-B87D-5593-210FC2EB513B}"/>
                  </a:ext>
                </a:extLst>
              </p:cNvPr>
              <p:cNvSpPr txBox="1"/>
              <p:nvPr/>
            </p:nvSpPr>
            <p:spPr>
              <a:xfrm>
                <a:off x="664179" y="2731058"/>
                <a:ext cx="856971" cy="252774"/>
              </a:xfrm>
              <a:prstGeom prst="rect">
                <a:avLst/>
              </a:prstGeom>
              <a:noFill/>
              <a:ln>
                <a:noFill/>
              </a:ln>
            </p:spPr>
            <p:txBody>
              <a:bodyPr spcFirstLastPara="1" wrap="square" lIns="221148" tIns="110544" rIns="221148" bIns="110544" anchor="t" anchorCtr="0">
                <a:spAutoFit/>
              </a:bodyPr>
              <a:lstStyle/>
              <a:p>
                <a:pPr algn="ctr">
                  <a:spcBef>
                    <a:spcPts val="0"/>
                  </a:spcBef>
                  <a:spcAft>
                    <a:spcPts val="0"/>
                  </a:spcAft>
                </a:pPr>
                <a:r>
                  <a:rPr lang="en-CA" sz="1693">
                    <a:solidFill>
                      <a:schemeClr val="dk1"/>
                    </a:solidFill>
                    <a:latin typeface="Garamond" panose="02020404030301010803" pitchFamily="18" charset="0"/>
                    <a:ea typeface="Quattrocento Sans"/>
                    <a:cs typeface="Arial" panose="020B0604020202020204" pitchFamily="34" charset="0"/>
                    <a:sym typeface="Quattrocento Sans"/>
                  </a:rPr>
                  <a:t>3 ×1=3</a:t>
                </a:r>
                <a:endParaRPr sz="1693">
                  <a:solidFill>
                    <a:schemeClr val="dk1"/>
                  </a:solidFill>
                  <a:latin typeface="Garamond" panose="02020404030301010803" pitchFamily="18" charset="0"/>
                  <a:ea typeface="Quattrocento Sans"/>
                  <a:cs typeface="Arial" panose="020B0604020202020204" pitchFamily="34" charset="0"/>
                  <a:sym typeface="Quattrocento Sans"/>
                </a:endParaRPr>
              </a:p>
            </p:txBody>
          </p:sp>
        </p:grpSp>
        <p:grpSp>
          <p:nvGrpSpPr>
            <p:cNvPr id="141" name="Group 140">
              <a:extLst>
                <a:ext uri="{FF2B5EF4-FFF2-40B4-BE49-F238E27FC236}">
                  <a16:creationId xmlns:a16="http://schemas.microsoft.com/office/drawing/2014/main" id="{91F8CABB-EC3D-6259-32E3-7A3114AEB397}"/>
                </a:ext>
              </a:extLst>
            </p:cNvPr>
            <p:cNvGrpSpPr/>
            <p:nvPr/>
          </p:nvGrpSpPr>
          <p:grpSpPr>
            <a:xfrm>
              <a:off x="1607404" y="1413071"/>
              <a:ext cx="509307" cy="399016"/>
              <a:chOff x="2783534" y="3485472"/>
              <a:chExt cx="856975" cy="478563"/>
            </a:xfrm>
          </p:grpSpPr>
          <p:sp>
            <p:nvSpPr>
              <p:cNvPr id="148" name="Google Shape;89;p1">
                <a:extLst>
                  <a:ext uri="{FF2B5EF4-FFF2-40B4-BE49-F238E27FC236}">
                    <a16:creationId xmlns:a16="http://schemas.microsoft.com/office/drawing/2014/main" id="{20E32147-B5CE-F4C1-5A0D-2E0B4550217F}"/>
                  </a:ext>
                </a:extLst>
              </p:cNvPr>
              <p:cNvSpPr/>
              <p:nvPr/>
            </p:nvSpPr>
            <p:spPr>
              <a:xfrm>
                <a:off x="2783536" y="3485472"/>
                <a:ext cx="856973" cy="478563"/>
              </a:xfrm>
              <a:prstGeom prst="roundRect">
                <a:avLst>
                  <a:gd name="adj" fmla="val 0"/>
                </a:avLst>
              </a:prstGeom>
              <a:solidFill>
                <a:srgbClr val="C5DFEF"/>
              </a:solidFill>
              <a:ln w="3175" cap="flat" cmpd="sng">
                <a:solidFill>
                  <a:schemeClr val="tx1"/>
                </a:solidFill>
                <a:prstDash val="solid"/>
                <a:miter lim="800000"/>
                <a:headEnd type="none" w="sm" len="sm"/>
                <a:tailEnd type="none" w="sm" len="sm"/>
              </a:ln>
            </p:spPr>
            <p:txBody>
              <a:bodyPr spcFirstLastPara="1" wrap="square" lIns="221148" tIns="110544" rIns="221148" bIns="110544" anchor="ctr" anchorCtr="0">
                <a:noAutofit/>
              </a:bodyPr>
              <a:lstStyle/>
              <a:p>
                <a:pPr algn="ctr">
                  <a:spcBef>
                    <a:spcPts val="0"/>
                  </a:spcBef>
                  <a:spcAft>
                    <a:spcPts val="0"/>
                  </a:spcAft>
                </a:pPr>
                <a:endParaRPr sz="1693" dirty="0">
                  <a:solidFill>
                    <a:schemeClr val="lt1"/>
                  </a:solidFill>
                  <a:latin typeface="Garamond" panose="02020404030301010803" pitchFamily="18" charset="0"/>
                  <a:ea typeface="Calibri"/>
                  <a:cs typeface="Arial" panose="020B0604020202020204" pitchFamily="34" charset="0"/>
                  <a:sym typeface="Calibri"/>
                </a:endParaRPr>
              </a:p>
            </p:txBody>
          </p:sp>
          <p:sp>
            <p:nvSpPr>
              <p:cNvPr id="149" name="Google Shape;96;p1">
                <a:extLst>
                  <a:ext uri="{FF2B5EF4-FFF2-40B4-BE49-F238E27FC236}">
                    <a16:creationId xmlns:a16="http://schemas.microsoft.com/office/drawing/2014/main" id="{ABB62741-955A-FC5B-7A54-BF193E8428A1}"/>
                  </a:ext>
                </a:extLst>
              </p:cNvPr>
              <p:cNvSpPr txBox="1"/>
              <p:nvPr/>
            </p:nvSpPr>
            <p:spPr>
              <a:xfrm>
                <a:off x="2783534" y="3586808"/>
                <a:ext cx="856973" cy="252773"/>
              </a:xfrm>
              <a:prstGeom prst="rect">
                <a:avLst/>
              </a:prstGeom>
              <a:noFill/>
              <a:ln>
                <a:noFill/>
              </a:ln>
            </p:spPr>
            <p:txBody>
              <a:bodyPr spcFirstLastPara="1" wrap="square" lIns="221148" tIns="110544" rIns="221148" bIns="110544" anchor="t" anchorCtr="0">
                <a:spAutoFit/>
              </a:bodyPr>
              <a:lstStyle/>
              <a:p>
                <a:pPr algn="ctr">
                  <a:spcBef>
                    <a:spcPts val="0"/>
                  </a:spcBef>
                  <a:spcAft>
                    <a:spcPts val="0"/>
                  </a:spcAft>
                </a:pPr>
                <a:r>
                  <a:rPr lang="en-CA" sz="1693">
                    <a:solidFill>
                      <a:schemeClr val="dk1"/>
                    </a:solidFill>
                    <a:latin typeface="Garamond" panose="02020404030301010803" pitchFamily="18" charset="0"/>
                    <a:ea typeface="Quattrocento Sans"/>
                    <a:cs typeface="Arial" panose="020B0604020202020204" pitchFamily="34" charset="0"/>
                    <a:sym typeface="Quattrocento Sans"/>
                  </a:rPr>
                  <a:t>3 ×2=6</a:t>
                </a:r>
                <a:endParaRPr sz="1693">
                  <a:solidFill>
                    <a:schemeClr val="dk1"/>
                  </a:solidFill>
                  <a:latin typeface="Garamond" panose="02020404030301010803" pitchFamily="18" charset="0"/>
                  <a:ea typeface="Quattrocento Sans"/>
                  <a:cs typeface="Arial" panose="020B0604020202020204" pitchFamily="34" charset="0"/>
                  <a:sym typeface="Quattrocento Sans"/>
                </a:endParaRPr>
              </a:p>
            </p:txBody>
          </p:sp>
        </p:grpSp>
        <p:grpSp>
          <p:nvGrpSpPr>
            <p:cNvPr id="142" name="Group 141">
              <a:extLst>
                <a:ext uri="{FF2B5EF4-FFF2-40B4-BE49-F238E27FC236}">
                  <a16:creationId xmlns:a16="http://schemas.microsoft.com/office/drawing/2014/main" id="{0B11AB25-EDC4-1B79-53CA-009D7B707905}"/>
                </a:ext>
              </a:extLst>
            </p:cNvPr>
            <p:cNvGrpSpPr/>
            <p:nvPr/>
          </p:nvGrpSpPr>
          <p:grpSpPr>
            <a:xfrm>
              <a:off x="863808" y="1407862"/>
              <a:ext cx="707893" cy="399016"/>
              <a:chOff x="1595668" y="3486685"/>
              <a:chExt cx="1113350" cy="478563"/>
            </a:xfrm>
          </p:grpSpPr>
          <p:sp>
            <p:nvSpPr>
              <p:cNvPr id="146" name="Google Shape;88;p1">
                <a:extLst>
                  <a:ext uri="{FF2B5EF4-FFF2-40B4-BE49-F238E27FC236}">
                    <a16:creationId xmlns:a16="http://schemas.microsoft.com/office/drawing/2014/main" id="{86B040CC-BE1D-4C20-BDC3-89CD840DF936}"/>
                  </a:ext>
                </a:extLst>
              </p:cNvPr>
              <p:cNvSpPr/>
              <p:nvPr/>
            </p:nvSpPr>
            <p:spPr>
              <a:xfrm>
                <a:off x="1595670" y="3486685"/>
                <a:ext cx="1113348" cy="478563"/>
              </a:xfrm>
              <a:prstGeom prst="roundRect">
                <a:avLst>
                  <a:gd name="adj" fmla="val 0"/>
                </a:avLst>
              </a:prstGeom>
              <a:solidFill>
                <a:srgbClr val="C5DFEF"/>
              </a:solidFill>
              <a:ln w="3175" cap="flat" cmpd="sng">
                <a:solidFill>
                  <a:schemeClr val="tx1"/>
                </a:solidFill>
                <a:prstDash val="solid"/>
                <a:miter lim="800000"/>
                <a:headEnd type="none" w="sm" len="sm"/>
                <a:tailEnd type="none" w="sm" len="sm"/>
              </a:ln>
            </p:spPr>
            <p:txBody>
              <a:bodyPr spcFirstLastPara="1" wrap="square" lIns="221148" tIns="110544" rIns="221148" bIns="110544" anchor="ctr" anchorCtr="0">
                <a:noAutofit/>
              </a:bodyPr>
              <a:lstStyle/>
              <a:p>
                <a:pPr algn="ctr">
                  <a:spcBef>
                    <a:spcPts val="0"/>
                  </a:spcBef>
                  <a:spcAft>
                    <a:spcPts val="0"/>
                  </a:spcAft>
                </a:pPr>
                <a:endParaRPr sz="1693" dirty="0">
                  <a:solidFill>
                    <a:schemeClr val="lt1"/>
                  </a:solidFill>
                  <a:latin typeface="Garamond" panose="02020404030301010803" pitchFamily="18" charset="0"/>
                  <a:ea typeface="Calibri"/>
                  <a:cs typeface="Arial" panose="020B0604020202020204" pitchFamily="34" charset="0"/>
                  <a:sym typeface="Calibri"/>
                </a:endParaRPr>
              </a:p>
            </p:txBody>
          </p:sp>
          <p:sp>
            <p:nvSpPr>
              <p:cNvPr id="147" name="Google Shape;95;p1">
                <a:extLst>
                  <a:ext uri="{FF2B5EF4-FFF2-40B4-BE49-F238E27FC236}">
                    <a16:creationId xmlns:a16="http://schemas.microsoft.com/office/drawing/2014/main" id="{D7227437-3850-A109-7AF2-BCC460D15897}"/>
                  </a:ext>
                </a:extLst>
              </p:cNvPr>
              <p:cNvSpPr txBox="1"/>
              <p:nvPr/>
            </p:nvSpPr>
            <p:spPr>
              <a:xfrm>
                <a:off x="1595668" y="3586809"/>
                <a:ext cx="1113350" cy="252773"/>
              </a:xfrm>
              <a:prstGeom prst="rect">
                <a:avLst/>
              </a:prstGeom>
              <a:noFill/>
              <a:ln>
                <a:noFill/>
              </a:ln>
            </p:spPr>
            <p:txBody>
              <a:bodyPr spcFirstLastPara="1" wrap="square" lIns="221148" tIns="110544" rIns="221148" bIns="110544" anchor="t" anchorCtr="0">
                <a:spAutoFit/>
              </a:bodyPr>
              <a:lstStyle/>
              <a:p>
                <a:pPr algn="ctr">
                  <a:spcBef>
                    <a:spcPts val="0"/>
                  </a:spcBef>
                  <a:spcAft>
                    <a:spcPts val="0"/>
                  </a:spcAft>
                </a:pPr>
                <a:r>
                  <a:rPr lang="en-CA" sz="1693">
                    <a:solidFill>
                      <a:schemeClr val="dk1"/>
                    </a:solidFill>
                    <a:latin typeface="Garamond" panose="02020404030301010803" pitchFamily="18" charset="0"/>
                    <a:ea typeface="Quattrocento Sans"/>
                    <a:cs typeface="Arial" panose="020B0604020202020204" pitchFamily="34" charset="0"/>
                    <a:sym typeface="Quattrocento Sans"/>
                  </a:rPr>
                  <a:t>4 ×2=8</a:t>
                </a:r>
                <a:endParaRPr sz="1693">
                  <a:solidFill>
                    <a:schemeClr val="dk1"/>
                  </a:solidFill>
                  <a:latin typeface="Garamond" panose="02020404030301010803" pitchFamily="18" charset="0"/>
                  <a:ea typeface="Quattrocento Sans"/>
                  <a:cs typeface="Arial" panose="020B0604020202020204" pitchFamily="34" charset="0"/>
                  <a:sym typeface="Quattrocento Sans"/>
                </a:endParaRPr>
              </a:p>
            </p:txBody>
          </p:sp>
        </p:grpSp>
        <p:grpSp>
          <p:nvGrpSpPr>
            <p:cNvPr id="143" name="Group 142">
              <a:extLst>
                <a:ext uri="{FF2B5EF4-FFF2-40B4-BE49-F238E27FC236}">
                  <a16:creationId xmlns:a16="http://schemas.microsoft.com/office/drawing/2014/main" id="{2DCAF83C-5948-E98C-6580-4F920F7AE6BC}"/>
                </a:ext>
              </a:extLst>
            </p:cNvPr>
            <p:cNvGrpSpPr/>
            <p:nvPr/>
          </p:nvGrpSpPr>
          <p:grpSpPr>
            <a:xfrm>
              <a:off x="852687" y="1189759"/>
              <a:ext cx="1092169" cy="220662"/>
              <a:chOff x="1595668" y="3102124"/>
              <a:chExt cx="1309902" cy="371292"/>
            </a:xfrm>
            <a:solidFill>
              <a:srgbClr val="C5DFEF"/>
            </a:solidFill>
          </p:grpSpPr>
          <p:sp>
            <p:nvSpPr>
              <p:cNvPr id="144" name="Google Shape;87;p1">
                <a:extLst>
                  <a:ext uri="{FF2B5EF4-FFF2-40B4-BE49-F238E27FC236}">
                    <a16:creationId xmlns:a16="http://schemas.microsoft.com/office/drawing/2014/main" id="{2D419289-9A86-3C8F-A09C-AB24A5383272}"/>
                  </a:ext>
                </a:extLst>
              </p:cNvPr>
              <p:cNvSpPr/>
              <p:nvPr/>
            </p:nvSpPr>
            <p:spPr>
              <a:xfrm>
                <a:off x="1595669" y="3102124"/>
                <a:ext cx="1309901" cy="307649"/>
              </a:xfrm>
              <a:prstGeom prst="roundRect">
                <a:avLst>
                  <a:gd name="adj" fmla="val 0"/>
                </a:avLst>
              </a:prstGeom>
              <a:grpFill/>
              <a:ln w="3175" cap="flat" cmpd="sng">
                <a:solidFill>
                  <a:schemeClr val="tx1"/>
                </a:solidFill>
                <a:prstDash val="solid"/>
                <a:miter lim="800000"/>
                <a:headEnd type="none" w="sm" len="sm"/>
                <a:tailEnd type="none" w="sm" len="sm"/>
              </a:ln>
            </p:spPr>
            <p:txBody>
              <a:bodyPr spcFirstLastPara="1" wrap="square" lIns="221148" tIns="110544" rIns="221148" bIns="110544" anchor="ctr" anchorCtr="0">
                <a:noAutofit/>
              </a:bodyPr>
              <a:lstStyle/>
              <a:p>
                <a:pPr algn="ctr">
                  <a:spcBef>
                    <a:spcPts val="0"/>
                  </a:spcBef>
                  <a:spcAft>
                    <a:spcPts val="0"/>
                  </a:spcAft>
                </a:pPr>
                <a:endParaRPr sz="1693">
                  <a:solidFill>
                    <a:schemeClr val="lt1"/>
                  </a:solidFill>
                  <a:latin typeface="Garamond" panose="02020404030301010803" pitchFamily="18" charset="0"/>
                  <a:ea typeface="Calibri"/>
                  <a:cs typeface="Arial" panose="020B0604020202020204" pitchFamily="34" charset="0"/>
                  <a:sym typeface="Calibri"/>
                </a:endParaRPr>
              </a:p>
            </p:txBody>
          </p:sp>
          <p:sp>
            <p:nvSpPr>
              <p:cNvPr id="145" name="Google Shape;94;p1">
                <a:extLst>
                  <a:ext uri="{FF2B5EF4-FFF2-40B4-BE49-F238E27FC236}">
                    <a16:creationId xmlns:a16="http://schemas.microsoft.com/office/drawing/2014/main" id="{AB103414-DF18-09C1-6DFD-F7968DD4E64E}"/>
                  </a:ext>
                </a:extLst>
              </p:cNvPr>
              <p:cNvSpPr txBox="1"/>
              <p:nvPr/>
            </p:nvSpPr>
            <p:spPr>
              <a:xfrm>
                <a:off x="1595668" y="3118790"/>
                <a:ext cx="1309901" cy="354626"/>
              </a:xfrm>
              <a:prstGeom prst="rect">
                <a:avLst/>
              </a:prstGeom>
              <a:noFill/>
              <a:ln>
                <a:noFill/>
              </a:ln>
            </p:spPr>
            <p:txBody>
              <a:bodyPr spcFirstLastPara="1" wrap="square" lIns="221148" tIns="110544" rIns="221148" bIns="110544" anchor="t" anchorCtr="0">
                <a:spAutoFit/>
              </a:bodyPr>
              <a:lstStyle/>
              <a:p>
                <a:pPr algn="ctr">
                  <a:spcBef>
                    <a:spcPts val="0"/>
                  </a:spcBef>
                  <a:spcAft>
                    <a:spcPts val="0"/>
                  </a:spcAft>
                </a:pPr>
                <a:r>
                  <a:rPr lang="en-CA" sz="1693" dirty="0">
                    <a:solidFill>
                      <a:schemeClr val="dk1"/>
                    </a:solidFill>
                    <a:latin typeface="Garamond" panose="02020404030301010803" pitchFamily="18" charset="0"/>
                    <a:ea typeface="Quattrocento Sans"/>
                    <a:cs typeface="Arial" panose="020B0604020202020204" pitchFamily="34" charset="0"/>
                    <a:sym typeface="Quattrocento Sans"/>
                  </a:rPr>
                  <a:t>5 ×1=5</a:t>
                </a:r>
                <a:endParaRPr sz="1693" dirty="0">
                  <a:solidFill>
                    <a:schemeClr val="dk1"/>
                  </a:solidFill>
                  <a:latin typeface="Garamond" panose="02020404030301010803" pitchFamily="18" charset="0"/>
                  <a:ea typeface="Quattrocento Sans"/>
                  <a:cs typeface="Arial" panose="020B0604020202020204" pitchFamily="34" charset="0"/>
                  <a:sym typeface="Quattrocento Sans"/>
                </a:endParaRPr>
              </a:p>
            </p:txBody>
          </p:sp>
        </p:grpSp>
      </p:grpSp>
      <p:grpSp>
        <p:nvGrpSpPr>
          <p:cNvPr id="136" name="Group 135">
            <a:extLst>
              <a:ext uri="{FF2B5EF4-FFF2-40B4-BE49-F238E27FC236}">
                <a16:creationId xmlns:a16="http://schemas.microsoft.com/office/drawing/2014/main" id="{142F1D26-CFC6-91A8-331F-FBE40B6D6970}"/>
              </a:ext>
            </a:extLst>
          </p:cNvPr>
          <p:cNvGrpSpPr/>
          <p:nvPr/>
        </p:nvGrpSpPr>
        <p:grpSpPr>
          <a:xfrm>
            <a:off x="4735927" y="1091931"/>
            <a:ext cx="1678393" cy="4803887"/>
            <a:chOff x="2661761" y="-175274"/>
            <a:chExt cx="693867" cy="1985982"/>
          </a:xfrm>
        </p:grpSpPr>
        <p:sp>
          <p:nvSpPr>
            <p:cNvPr id="137" name="Google Shape;84;p1">
              <a:extLst>
                <a:ext uri="{FF2B5EF4-FFF2-40B4-BE49-F238E27FC236}">
                  <a16:creationId xmlns:a16="http://schemas.microsoft.com/office/drawing/2014/main" id="{9BBB4C15-CFB9-59E0-FA83-B448486843E9}"/>
                </a:ext>
              </a:extLst>
            </p:cNvPr>
            <p:cNvSpPr/>
            <p:nvPr/>
          </p:nvSpPr>
          <p:spPr>
            <a:xfrm>
              <a:off x="2661761" y="-87166"/>
              <a:ext cx="693867" cy="1751029"/>
            </a:xfrm>
            <a:prstGeom prst="roundRect">
              <a:avLst>
                <a:gd name="adj" fmla="val 0"/>
              </a:avLst>
            </a:prstGeom>
            <a:solidFill>
              <a:srgbClr val="FEFAD5"/>
            </a:solidFill>
            <a:ln w="3175" cap="flat" cmpd="sng">
              <a:solidFill>
                <a:schemeClr val="tx1"/>
              </a:solidFill>
              <a:prstDash val="solid"/>
              <a:miter lim="800000"/>
              <a:headEnd type="none" w="sm" len="sm"/>
              <a:tailEnd type="none" w="sm" len="sm"/>
            </a:ln>
          </p:spPr>
          <p:txBody>
            <a:bodyPr spcFirstLastPara="1" wrap="square" lIns="221148" tIns="110544" rIns="221148" bIns="110544" anchor="ctr" anchorCtr="0">
              <a:noAutofit/>
            </a:bodyPr>
            <a:lstStyle/>
            <a:p>
              <a:pPr algn="ctr">
                <a:spcBef>
                  <a:spcPts val="0"/>
                </a:spcBef>
                <a:spcAft>
                  <a:spcPts val="0"/>
                </a:spcAft>
              </a:pPr>
              <a:endParaRPr sz="1693">
                <a:solidFill>
                  <a:schemeClr val="lt1"/>
                </a:solidFill>
                <a:latin typeface="Garamond" panose="02020404030301010803" pitchFamily="18" charset="0"/>
                <a:ea typeface="Calibri"/>
                <a:cs typeface="Arial" panose="020B0604020202020204" pitchFamily="34" charset="0"/>
                <a:sym typeface="Calibri"/>
              </a:endParaRPr>
            </a:p>
          </p:txBody>
        </p:sp>
        <p:sp>
          <p:nvSpPr>
            <p:cNvPr id="138" name="TextBox 137">
              <a:extLst>
                <a:ext uri="{FF2B5EF4-FFF2-40B4-BE49-F238E27FC236}">
                  <a16:creationId xmlns:a16="http://schemas.microsoft.com/office/drawing/2014/main" id="{4BA120A6-E5FC-E6DB-3F35-F39305F24566}"/>
                </a:ext>
              </a:extLst>
            </p:cNvPr>
            <p:cNvSpPr txBox="1"/>
            <p:nvPr/>
          </p:nvSpPr>
          <p:spPr>
            <a:xfrm rot="17675000">
              <a:off x="2010210" y="734004"/>
              <a:ext cx="1985982" cy="167425"/>
            </a:xfrm>
            <a:prstGeom prst="rect">
              <a:avLst/>
            </a:prstGeom>
            <a:noFill/>
          </p:spPr>
          <p:txBody>
            <a:bodyPr wrap="square" rtlCol="0">
              <a:spAutoFit/>
            </a:bodyPr>
            <a:lstStyle/>
            <a:p>
              <a:pPr algn="ctr">
                <a:lnSpc>
                  <a:spcPct val="120000"/>
                </a:lnSpc>
              </a:pPr>
              <a:r>
                <a:rPr lang="en-CA" sz="1693" dirty="0">
                  <a:latin typeface="Garamond" panose="02020404030301010803" pitchFamily="18" charset="0"/>
                  <a:cs typeface="Arial" panose="020B0604020202020204" pitchFamily="34" charset="0"/>
                </a:rPr>
                <a:t>Bin Packing Problem</a:t>
              </a:r>
            </a:p>
          </p:txBody>
        </p:sp>
      </p:grpSp>
      <p:sp>
        <p:nvSpPr>
          <p:cNvPr id="3" name="TextBox 2">
            <a:extLst>
              <a:ext uri="{FF2B5EF4-FFF2-40B4-BE49-F238E27FC236}">
                <a16:creationId xmlns:a16="http://schemas.microsoft.com/office/drawing/2014/main" id="{62834AE2-E406-BC64-54B7-F7B5570970CC}"/>
              </a:ext>
            </a:extLst>
          </p:cNvPr>
          <p:cNvSpPr txBox="1"/>
          <p:nvPr/>
        </p:nvSpPr>
        <p:spPr>
          <a:xfrm>
            <a:off x="0" y="6584698"/>
            <a:ext cx="8315577" cy="287899"/>
          </a:xfrm>
          <a:prstGeom prst="rect">
            <a:avLst/>
          </a:prstGeom>
          <a:noFill/>
        </p:spPr>
        <p:txBody>
          <a:bodyPr wrap="square">
            <a:spAutoFit/>
          </a:bodyPr>
          <a:lstStyle/>
          <a:p>
            <a:r>
              <a:rPr lang="en-CA" sz="1200" dirty="0">
                <a:latin typeface="Garamond" panose="02020404030301010803" pitchFamily="18" charset="0"/>
              </a:rPr>
              <a:t>Code: </a:t>
            </a:r>
            <a:r>
              <a:rPr lang="en-CA" sz="1200" dirty="0">
                <a:latin typeface="Garamond" panose="02020404030301010803" pitchFamily="18" charset="0"/>
                <a:hlinkClick r:id="rId3"/>
              </a:rPr>
              <a:t>https://github.com/Optimization-Algorithms-Book/Code-Listings/blob/main/Chapter%202/Listing%202.7_BinPacking.ipynb</a:t>
            </a:r>
            <a:r>
              <a:rPr lang="en-CA" sz="1200" dirty="0">
                <a:latin typeface="Garamond" panose="02020404030301010803" pitchFamily="18" charset="0"/>
              </a:rPr>
              <a:t>  </a:t>
            </a:r>
          </a:p>
        </p:txBody>
      </p:sp>
    </p:spTree>
    <p:extLst>
      <p:ext uri="{BB962C8B-B14F-4D97-AF65-F5344CB8AC3E}">
        <p14:creationId xmlns:p14="http://schemas.microsoft.com/office/powerpoint/2010/main" val="3717451567"/>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30"/>
                                        </p:tgtEl>
                                        <p:attrNameLst>
                                          <p:attrName>style.visibility</p:attrName>
                                        </p:attrNameLst>
                                      </p:cBhvr>
                                      <p:to>
                                        <p:strVal val="visible"/>
                                      </p:to>
                                    </p:set>
                                    <p:animEffect transition="in" filter="wipe(left)">
                                      <p:cBhvr>
                                        <p:cTn id="7" dur="250"/>
                                        <p:tgtEl>
                                          <p:spTgt spid="130"/>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32"/>
                                        </p:tgtEl>
                                        <p:attrNameLst>
                                          <p:attrName>style.visibility</p:attrName>
                                        </p:attrNameLst>
                                      </p:cBhvr>
                                      <p:to>
                                        <p:strVal val="visible"/>
                                      </p:to>
                                    </p:set>
                                    <p:animEffect transition="in" filter="wipe(left)">
                                      <p:cBhvr>
                                        <p:cTn id="10" dur="250"/>
                                        <p:tgtEl>
                                          <p:spTgt spid="132"/>
                                        </p:tgtEl>
                                      </p:cBhvr>
                                    </p:animEffect>
                                  </p:childTnLst>
                                </p:cTn>
                              </p:par>
                              <p:par>
                                <p:cTn id="11" presetID="22" presetClass="entr" presetSubtype="8" fill="hold" nodeType="withEffect">
                                  <p:stCondLst>
                                    <p:cond delay="0"/>
                                  </p:stCondLst>
                                  <p:childTnLst>
                                    <p:set>
                                      <p:cBhvr>
                                        <p:cTn id="12" dur="1" fill="hold">
                                          <p:stCondLst>
                                            <p:cond delay="0"/>
                                          </p:stCondLst>
                                        </p:cTn>
                                        <p:tgtEl>
                                          <p:spTgt spid="134"/>
                                        </p:tgtEl>
                                        <p:attrNameLst>
                                          <p:attrName>style.visibility</p:attrName>
                                        </p:attrNameLst>
                                      </p:cBhvr>
                                      <p:to>
                                        <p:strVal val="visible"/>
                                      </p:to>
                                    </p:set>
                                    <p:animEffect transition="in" filter="wipe(left)">
                                      <p:cBhvr>
                                        <p:cTn id="13" dur="250"/>
                                        <p:tgtEl>
                                          <p:spTgt spid="134"/>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131"/>
                                        </p:tgtEl>
                                        <p:attrNameLst>
                                          <p:attrName>style.visibility</p:attrName>
                                        </p:attrNameLst>
                                      </p:cBhvr>
                                      <p:to>
                                        <p:strVal val="visible"/>
                                      </p:to>
                                    </p:set>
                                    <p:animEffect transition="in" filter="wipe(left)">
                                      <p:cBhvr>
                                        <p:cTn id="18" dur="250"/>
                                        <p:tgtEl>
                                          <p:spTgt spid="131"/>
                                        </p:tgtEl>
                                      </p:cBhvr>
                                    </p:animEffect>
                                  </p:childTnLst>
                                </p:cTn>
                              </p:par>
                              <p:par>
                                <p:cTn id="19" presetID="22" presetClass="entr" presetSubtype="8" fill="hold" nodeType="withEffect">
                                  <p:stCondLst>
                                    <p:cond delay="0"/>
                                  </p:stCondLst>
                                  <p:childTnLst>
                                    <p:set>
                                      <p:cBhvr>
                                        <p:cTn id="20" dur="1" fill="hold">
                                          <p:stCondLst>
                                            <p:cond delay="0"/>
                                          </p:stCondLst>
                                        </p:cTn>
                                        <p:tgtEl>
                                          <p:spTgt spid="133"/>
                                        </p:tgtEl>
                                        <p:attrNameLst>
                                          <p:attrName>style.visibility</p:attrName>
                                        </p:attrNameLst>
                                      </p:cBhvr>
                                      <p:to>
                                        <p:strVal val="visible"/>
                                      </p:to>
                                    </p:set>
                                    <p:animEffect transition="in" filter="wipe(left)">
                                      <p:cBhvr>
                                        <p:cTn id="21" dur="250"/>
                                        <p:tgtEl>
                                          <p:spTgt spid="1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0" grpId="0"/>
      <p:bldP spid="131" grpId="0"/>
      <p:bldP spid="132"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11B934-B0C4-831F-53C6-BC3A798F8F36}"/>
            </a:ext>
          </a:extLst>
        </p:cNvPr>
        <p:cNvGrpSpPr/>
        <p:nvPr/>
      </p:nvGrpSpPr>
      <p:grpSpPr>
        <a:xfrm>
          <a:off x="0" y="0"/>
          <a:ext cx="0" cy="0"/>
          <a:chOff x="0" y="0"/>
          <a:chExt cx="0" cy="0"/>
        </a:xfrm>
      </p:grpSpPr>
      <p:sp>
        <p:nvSpPr>
          <p:cNvPr id="7" name="Rectangle 2">
            <a:extLst>
              <a:ext uri="{FF2B5EF4-FFF2-40B4-BE49-F238E27FC236}">
                <a16:creationId xmlns:a16="http://schemas.microsoft.com/office/drawing/2014/main" id="{F6A7A4A9-0C88-C40B-3F4F-5D3C71D61D73}"/>
              </a:ext>
            </a:extLst>
          </p:cNvPr>
          <p:cNvSpPr txBox="1">
            <a:spLocks/>
          </p:cNvSpPr>
          <p:nvPr/>
        </p:nvSpPr>
        <p:spPr>
          <a:xfrm>
            <a:off x="0" y="22779"/>
            <a:ext cx="10861675" cy="603488"/>
          </a:xfrm>
          <a:prstGeom prst="rect">
            <a:avLst/>
          </a:prstGeom>
          <a:solidFill>
            <a:srgbClr val="2DA2B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indent="85725" algn="l"/>
            <a:r>
              <a:rPr lang="en-US" sz="3600" b="1" dirty="0">
                <a:solidFill>
                  <a:schemeClr val="tx1"/>
                </a:solidFill>
                <a:latin typeface="Garamond" panose="02020404030301010803" pitchFamily="18" charset="0"/>
              </a:rPr>
              <a:t>Outline</a:t>
            </a:r>
          </a:p>
        </p:txBody>
      </p:sp>
      <p:sp>
        <p:nvSpPr>
          <p:cNvPr id="6" name="Text Box 12">
            <a:extLst>
              <a:ext uri="{FF2B5EF4-FFF2-40B4-BE49-F238E27FC236}">
                <a16:creationId xmlns:a16="http://schemas.microsoft.com/office/drawing/2014/main" id="{95AD1C12-C54E-4F14-3651-4D0E4B5D1A71}"/>
              </a:ext>
            </a:extLst>
          </p:cNvPr>
          <p:cNvSpPr txBox="1">
            <a:spLocks noChangeArrowheads="1"/>
          </p:cNvSpPr>
          <p:nvPr/>
        </p:nvSpPr>
        <p:spPr bwMode="auto">
          <a:xfrm>
            <a:off x="0" y="649330"/>
            <a:ext cx="12192000" cy="3272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sz="2400">
                <a:solidFill>
                  <a:schemeClr val="tx1"/>
                </a:solidFill>
                <a:latin typeface="Georgia" pitchFamily="18" charset="0"/>
              </a:defRPr>
            </a:lvl1pPr>
            <a:lvl2pPr marL="742950" indent="-285750">
              <a:defRPr sz="2400">
                <a:solidFill>
                  <a:schemeClr val="tx1"/>
                </a:solidFill>
                <a:latin typeface="Georgia" pitchFamily="18" charset="0"/>
              </a:defRPr>
            </a:lvl2pPr>
            <a:lvl3pPr marL="1143000" indent="-228600">
              <a:defRPr sz="2400">
                <a:solidFill>
                  <a:schemeClr val="tx1"/>
                </a:solidFill>
                <a:latin typeface="Georgia" pitchFamily="18" charset="0"/>
              </a:defRPr>
            </a:lvl3pPr>
            <a:lvl4pPr marL="1600200" indent="-228600">
              <a:defRPr sz="2400">
                <a:solidFill>
                  <a:schemeClr val="tx1"/>
                </a:solidFill>
                <a:latin typeface="Georgia" pitchFamily="18" charset="0"/>
              </a:defRPr>
            </a:lvl4pPr>
            <a:lvl5pPr marL="2057400" indent="-228600">
              <a:defRPr sz="2400">
                <a:solidFill>
                  <a:schemeClr val="tx1"/>
                </a:solidFill>
                <a:latin typeface="Georgia" pitchFamily="18" charset="0"/>
              </a:defRPr>
            </a:lvl5pPr>
            <a:lvl6pPr marL="2514600" indent="-228600"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eaLnBrk="0" fontAlgn="base" hangingPunct="0">
              <a:lnSpc>
                <a:spcPct val="110000"/>
              </a:lnSpc>
              <a:spcBef>
                <a:spcPct val="10000"/>
              </a:spcBef>
              <a:spcAft>
                <a:spcPct val="10000"/>
              </a:spcAft>
              <a:defRPr sz="2400">
                <a:solidFill>
                  <a:schemeClr val="tx1"/>
                </a:solidFill>
                <a:latin typeface="Georgia" pitchFamily="18" charset="0"/>
              </a:defRPr>
            </a:lvl9pPr>
          </a:lstStyle>
          <a:p>
            <a:pPr eaLnBrk="1" hangingPunct="1">
              <a:lnSpc>
                <a:spcPct val="130000"/>
              </a:lnSpc>
              <a:spcBef>
                <a:spcPts val="600"/>
              </a:spcBef>
              <a:spcAft>
                <a:spcPts val="600"/>
              </a:spcAft>
              <a:buFontTx/>
              <a:buChar char="•"/>
            </a:pPr>
            <a:r>
              <a:rPr lang="en-US" sz="2600" dirty="0">
                <a:solidFill>
                  <a:schemeClr val="bg1">
                    <a:lumMod val="50000"/>
                  </a:schemeClr>
                </a:solidFill>
                <a:latin typeface="Garamond" panose="02020404030301010803" pitchFamily="18" charset="0"/>
                <a:cs typeface="Times New Roman" pitchFamily="18" charset="0"/>
              </a:rPr>
              <a:t>Basic Ingredients of Optimization Problems</a:t>
            </a:r>
          </a:p>
          <a:p>
            <a:pPr eaLnBrk="1" hangingPunct="1">
              <a:lnSpc>
                <a:spcPct val="130000"/>
              </a:lnSpc>
              <a:spcBef>
                <a:spcPts val="600"/>
              </a:spcBef>
              <a:spcAft>
                <a:spcPts val="600"/>
              </a:spcAft>
              <a:buFontTx/>
              <a:buChar char="•"/>
            </a:pPr>
            <a:r>
              <a:rPr lang="en-US" sz="2600" dirty="0">
                <a:solidFill>
                  <a:schemeClr val="bg1">
                    <a:lumMod val="50000"/>
                  </a:schemeClr>
                </a:solidFill>
                <a:latin typeface="Garamond" panose="02020404030301010803" pitchFamily="18" charset="0"/>
                <a:cs typeface="Times New Roman" pitchFamily="18" charset="0"/>
              </a:rPr>
              <a:t>Classifying Optimization Problems</a:t>
            </a:r>
          </a:p>
          <a:p>
            <a:pPr eaLnBrk="1" hangingPunct="1">
              <a:lnSpc>
                <a:spcPct val="130000"/>
              </a:lnSpc>
              <a:spcBef>
                <a:spcPts val="600"/>
              </a:spcBef>
              <a:spcAft>
                <a:spcPts val="600"/>
              </a:spcAft>
              <a:buFontTx/>
              <a:buChar char="•"/>
            </a:pPr>
            <a:r>
              <a:rPr lang="en-US" sz="2600" dirty="0">
                <a:solidFill>
                  <a:schemeClr val="bg1">
                    <a:lumMod val="50000"/>
                  </a:schemeClr>
                </a:solidFill>
                <a:latin typeface="Garamond" panose="02020404030301010803" pitchFamily="18" charset="0"/>
                <a:cs typeface="Times New Roman" pitchFamily="18" charset="0"/>
              </a:rPr>
              <a:t>Classifying Search and Optimization Algorithms</a:t>
            </a:r>
          </a:p>
          <a:p>
            <a:pPr eaLnBrk="1" hangingPunct="1">
              <a:lnSpc>
                <a:spcPct val="130000"/>
              </a:lnSpc>
              <a:spcBef>
                <a:spcPts val="600"/>
              </a:spcBef>
              <a:spcAft>
                <a:spcPts val="600"/>
              </a:spcAft>
              <a:buFontTx/>
              <a:buChar char="•"/>
            </a:pPr>
            <a:r>
              <a:rPr lang="en-US" sz="2600" dirty="0">
                <a:solidFill>
                  <a:schemeClr val="bg1">
                    <a:lumMod val="50000"/>
                  </a:schemeClr>
                </a:solidFill>
                <a:latin typeface="Garamond" panose="02020404030301010803" pitchFamily="18" charset="0"/>
                <a:cs typeface="Times New Roman" pitchFamily="18" charset="0"/>
              </a:rPr>
              <a:t>Heuristics and Metaheuristics</a:t>
            </a:r>
          </a:p>
          <a:p>
            <a:pPr eaLnBrk="1" hangingPunct="1">
              <a:lnSpc>
                <a:spcPct val="130000"/>
              </a:lnSpc>
              <a:spcBef>
                <a:spcPts val="600"/>
              </a:spcBef>
              <a:spcAft>
                <a:spcPts val="600"/>
              </a:spcAft>
              <a:buFontTx/>
              <a:buChar char="•"/>
            </a:pPr>
            <a:r>
              <a:rPr lang="en-US" sz="2600" b="1" u="sng" dirty="0">
                <a:latin typeface="Garamond" panose="02020404030301010803" pitchFamily="18" charset="0"/>
                <a:cs typeface="Times New Roman" pitchFamily="18" charset="0"/>
              </a:rPr>
              <a:t>The Search Dilemma</a:t>
            </a:r>
            <a:endParaRPr lang="en-CA" sz="2600" b="1" u="sng" dirty="0">
              <a:latin typeface="Garamond" panose="02020404030301010803" pitchFamily="18" charset="0"/>
              <a:cs typeface="Times New Roman" pitchFamily="18" charset="0"/>
            </a:endParaRPr>
          </a:p>
        </p:txBody>
      </p:sp>
    </p:spTree>
    <p:extLst>
      <p:ext uri="{BB962C8B-B14F-4D97-AF65-F5344CB8AC3E}">
        <p14:creationId xmlns:p14="http://schemas.microsoft.com/office/powerpoint/2010/main" val="343995194"/>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B1EC2C-D5F6-2178-5A51-BF450BF2AD32}"/>
            </a:ext>
          </a:extLst>
        </p:cNvPr>
        <p:cNvGrpSpPr/>
        <p:nvPr/>
      </p:nvGrpSpPr>
      <p:grpSpPr>
        <a:xfrm>
          <a:off x="0" y="0"/>
          <a:ext cx="0" cy="0"/>
          <a:chOff x="0" y="0"/>
          <a:chExt cx="0" cy="0"/>
        </a:xfrm>
      </p:grpSpPr>
      <p:sp>
        <p:nvSpPr>
          <p:cNvPr id="12" name="Rectangle 2">
            <a:extLst>
              <a:ext uri="{FF2B5EF4-FFF2-40B4-BE49-F238E27FC236}">
                <a16:creationId xmlns:a16="http://schemas.microsoft.com/office/drawing/2014/main" id="{B5D22FC9-9029-1928-817C-8CD51AA47960}"/>
              </a:ext>
            </a:extLst>
          </p:cNvPr>
          <p:cNvSpPr txBox="1">
            <a:spLocks/>
          </p:cNvSpPr>
          <p:nvPr/>
        </p:nvSpPr>
        <p:spPr>
          <a:xfrm>
            <a:off x="0" y="734"/>
            <a:ext cx="10668000" cy="651363"/>
          </a:xfrm>
          <a:prstGeom prst="rect">
            <a:avLst/>
          </a:prstGeom>
          <a:no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algn="l"/>
            <a:r>
              <a:rPr lang="en-US" sz="3600" b="1" dirty="0">
                <a:solidFill>
                  <a:schemeClr val="tx1"/>
                </a:solidFill>
                <a:latin typeface="Garamond" panose="02020404030301010803" pitchFamily="18" charset="0"/>
              </a:rPr>
              <a:t>The Search Dilemma</a:t>
            </a:r>
          </a:p>
        </p:txBody>
      </p:sp>
      <p:pic>
        <p:nvPicPr>
          <p:cNvPr id="2" name="Picture 1">
            <a:extLst>
              <a:ext uri="{FF2B5EF4-FFF2-40B4-BE49-F238E27FC236}">
                <a16:creationId xmlns:a16="http://schemas.microsoft.com/office/drawing/2014/main" id="{7BF31313-CCE6-83F4-A05F-EEEDEF82CC8B}"/>
              </a:ext>
            </a:extLst>
          </p:cNvPr>
          <p:cNvPicPr>
            <a:picLocks noChangeAspect="1"/>
          </p:cNvPicPr>
          <p:nvPr/>
        </p:nvPicPr>
        <p:blipFill>
          <a:blip r:embed="rId3">
            <a:extLst>
              <a:ext uri="{28A0092B-C50C-407E-A947-70E740481C1C}">
                <a14:useLocalDpi xmlns:a14="http://schemas.microsoft.com/office/drawing/2010/main" val="0"/>
              </a:ext>
            </a:extLst>
          </a:blip>
          <a:srcRect t="1643"/>
          <a:stretch/>
        </p:blipFill>
        <p:spPr>
          <a:xfrm>
            <a:off x="1752600" y="723899"/>
            <a:ext cx="8305800" cy="6124557"/>
          </a:xfrm>
          <a:prstGeom prst="rect">
            <a:avLst/>
          </a:prstGeom>
        </p:spPr>
      </p:pic>
    </p:spTree>
    <p:extLst>
      <p:ext uri="{BB962C8B-B14F-4D97-AF65-F5344CB8AC3E}">
        <p14:creationId xmlns:p14="http://schemas.microsoft.com/office/powerpoint/2010/main" val="2307129792"/>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A volcano erupting from a boat&#10;&#10;Description automatically generated">
            <a:extLst>
              <a:ext uri="{FF2B5EF4-FFF2-40B4-BE49-F238E27FC236}">
                <a16:creationId xmlns:a16="http://schemas.microsoft.com/office/drawing/2014/main" id="{4AF2D765-9C45-1253-64D2-C659C318D172}"/>
              </a:ext>
            </a:extLst>
          </p:cNvPr>
          <p:cNvPicPr>
            <a:picLocks noChangeAspect="1"/>
          </p:cNvPicPr>
          <p:nvPr/>
        </p:nvPicPr>
        <p:blipFill>
          <a:blip r:embed="rId3" cstate="print">
            <a:extLst>
              <a:ext uri="{28A0092B-C50C-407E-A947-70E740481C1C}">
                <a14:useLocalDpi xmlns:a14="http://schemas.microsoft.com/office/drawing/2010/main" val="0"/>
              </a:ext>
            </a:extLst>
          </a:blip>
          <a:srcRect l="680" t="13333" r="1362"/>
          <a:stretch/>
        </p:blipFill>
        <p:spPr>
          <a:xfrm>
            <a:off x="3792244" y="1295400"/>
            <a:ext cx="8382000" cy="4602173"/>
          </a:xfrm>
          <a:prstGeom prst="rect">
            <a:avLst/>
          </a:prstGeom>
          <a:ln>
            <a:noFill/>
          </a:ln>
          <a:effectLst>
            <a:softEdge rad="112500"/>
          </a:effectLst>
        </p:spPr>
      </p:pic>
      <p:sp>
        <p:nvSpPr>
          <p:cNvPr id="17" name="Rectangle 2"/>
          <p:cNvSpPr txBox="1">
            <a:spLocks/>
          </p:cNvSpPr>
          <p:nvPr/>
        </p:nvSpPr>
        <p:spPr>
          <a:xfrm>
            <a:off x="0" y="734"/>
            <a:ext cx="10668000" cy="651363"/>
          </a:xfrm>
          <a:prstGeom prst="rect">
            <a:avLst/>
          </a:prstGeom>
          <a:no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algn="l"/>
            <a:r>
              <a:rPr lang="en-US" sz="3600" b="1" dirty="0">
                <a:solidFill>
                  <a:schemeClr val="tx1"/>
                </a:solidFill>
                <a:latin typeface="Garamond" panose="02020404030301010803" pitchFamily="18" charset="0"/>
              </a:rPr>
              <a:t>Basic Ingredients of Optimization Problems</a:t>
            </a:r>
          </a:p>
        </p:txBody>
      </p:sp>
      <p:sp>
        <p:nvSpPr>
          <p:cNvPr id="34" name="TextBox 33">
            <a:extLst>
              <a:ext uri="{FF2B5EF4-FFF2-40B4-BE49-F238E27FC236}">
                <a16:creationId xmlns:a16="http://schemas.microsoft.com/office/drawing/2014/main" id="{5777778B-D2C1-4113-873E-B7E286427A5A}"/>
              </a:ext>
            </a:extLst>
          </p:cNvPr>
          <p:cNvSpPr txBox="1"/>
          <p:nvPr/>
        </p:nvSpPr>
        <p:spPr>
          <a:xfrm>
            <a:off x="11310" y="657467"/>
            <a:ext cx="12180690" cy="461665"/>
          </a:xfrm>
          <a:prstGeom prst="rect">
            <a:avLst/>
          </a:prstGeom>
          <a:noFill/>
        </p:spPr>
        <p:txBody>
          <a:bodyPr wrap="square">
            <a:spAutoFit/>
          </a:bodyPr>
          <a:lstStyle/>
          <a:p>
            <a:pPr marL="342900" indent="-342900" eaLnBrk="1" hangingPunct="1">
              <a:lnSpc>
                <a:spcPct val="100000"/>
              </a:lnSpc>
              <a:spcBef>
                <a:spcPts val="600"/>
              </a:spcBef>
              <a:spcAft>
                <a:spcPts val="600"/>
              </a:spcAft>
              <a:buFont typeface="Arial" panose="020B0604020202020204" pitchFamily="34" charset="0"/>
              <a:buChar char="•"/>
            </a:pPr>
            <a:r>
              <a:rPr lang="en-CA" b="1" dirty="0">
                <a:latin typeface="Garamond" panose="02020404030301010803" pitchFamily="18" charset="0"/>
                <a:ea typeface="Calibri" panose="020F0502020204030204" pitchFamily="34" charset="0"/>
                <a:cs typeface="Arial" panose="020B0604020202020204" pitchFamily="34" charset="0"/>
              </a:rPr>
              <a:t>Optimization as a Search Process</a:t>
            </a:r>
            <a:endParaRPr lang="en-US" b="1" dirty="0">
              <a:latin typeface="Garamond" panose="02020404030301010803" pitchFamily="18" charset="0"/>
              <a:ea typeface="Calibri" panose="020F050202020403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FEB730DA-1D7C-4B9A-B5F2-CD816993FB81}"/>
              </a:ext>
            </a:extLst>
          </p:cNvPr>
          <p:cNvSpPr>
            <a:spLocks noChangeArrowheads="1"/>
          </p:cNvSpPr>
          <p:nvPr/>
        </p:nvSpPr>
        <p:spPr bwMode="auto">
          <a:xfrm>
            <a:off x="349190" y="1030352"/>
            <a:ext cx="3429000" cy="49430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20000"/>
              </a:lnSpc>
            </a:pPr>
            <a:r>
              <a:rPr lang="en-US" altLang="zh-CN" dirty="0">
                <a:latin typeface="Garamond" panose="02020404030301010803" pitchFamily="18" charset="0"/>
                <a:ea typeface="SimSun" pitchFamily="2" charset="-122"/>
              </a:rPr>
              <a:t>Optimization refers to the practice of </a:t>
            </a:r>
            <a:r>
              <a:rPr lang="en-US" altLang="zh-CN" b="1" dirty="0">
                <a:latin typeface="Garamond" panose="02020404030301010803" pitchFamily="18" charset="0"/>
                <a:ea typeface="SimSun" pitchFamily="2" charset="-122"/>
              </a:rPr>
              <a:t>finding the “best” solutions to a given problem</a:t>
            </a:r>
            <a:r>
              <a:rPr lang="en-US" altLang="zh-CN" dirty="0">
                <a:latin typeface="Garamond" panose="02020404030301010803" pitchFamily="18" charset="0"/>
                <a:ea typeface="SimSun" pitchFamily="2" charset="-122"/>
              </a:rPr>
              <a:t>, where “best” usually means satisfactory or acceptable, possibly subject to a given set of constraints. The solutions can be classified into feasible, optimal, and near-optimal solutions.</a:t>
            </a:r>
          </a:p>
        </p:txBody>
      </p:sp>
      <p:sp>
        <p:nvSpPr>
          <p:cNvPr id="13" name="TextBox 12">
            <a:extLst>
              <a:ext uri="{FF2B5EF4-FFF2-40B4-BE49-F238E27FC236}">
                <a16:creationId xmlns:a16="http://schemas.microsoft.com/office/drawing/2014/main" id="{71E0B44F-CDDE-FF6E-7B18-342A0A36011D}"/>
              </a:ext>
            </a:extLst>
          </p:cNvPr>
          <p:cNvSpPr txBox="1"/>
          <p:nvPr/>
        </p:nvSpPr>
        <p:spPr>
          <a:xfrm>
            <a:off x="10407252" y="3157475"/>
            <a:ext cx="269626" cy="311624"/>
          </a:xfrm>
          <a:prstGeom prst="rect">
            <a:avLst/>
          </a:prstGeom>
          <a:noFill/>
        </p:spPr>
        <p:txBody>
          <a:bodyPr wrap="none" rtlCol="0">
            <a:spAutoFit/>
          </a:bodyPr>
          <a:lstStyle/>
          <a:p>
            <a:r>
              <a:rPr lang="en-US" sz="1400" dirty="0">
                <a:solidFill>
                  <a:schemeClr val="bg1"/>
                </a:solidFill>
              </a:rPr>
              <a:t>*</a:t>
            </a:r>
          </a:p>
        </p:txBody>
      </p:sp>
      <p:sp>
        <p:nvSpPr>
          <p:cNvPr id="3" name="TextBox 2">
            <a:extLst>
              <a:ext uri="{FF2B5EF4-FFF2-40B4-BE49-F238E27FC236}">
                <a16:creationId xmlns:a16="http://schemas.microsoft.com/office/drawing/2014/main" id="{8836ECEC-5E6D-E93E-CCCC-4BAE2CB72409}"/>
              </a:ext>
            </a:extLst>
          </p:cNvPr>
          <p:cNvSpPr txBox="1"/>
          <p:nvPr/>
        </p:nvSpPr>
        <p:spPr>
          <a:xfrm>
            <a:off x="304800" y="5922390"/>
            <a:ext cx="11887200" cy="954300"/>
          </a:xfrm>
          <a:prstGeom prst="rect">
            <a:avLst/>
          </a:prstGeom>
          <a:noFill/>
        </p:spPr>
        <p:txBody>
          <a:bodyPr wrap="square">
            <a:spAutoFit/>
          </a:bodyPr>
          <a:lstStyle/>
          <a:p>
            <a:pPr>
              <a:lnSpc>
                <a:spcPct val="120000"/>
              </a:lnSpc>
            </a:pPr>
            <a:r>
              <a:rPr lang="en-US" altLang="zh-CN" dirty="0">
                <a:latin typeface="Garamond" panose="02020404030301010803" pitchFamily="18" charset="0"/>
                <a:ea typeface="SimSun" pitchFamily="2" charset="-122"/>
              </a:rPr>
              <a:t>The search for an optimal solution in a given search space can be likened to a </a:t>
            </a:r>
            <a:r>
              <a:rPr lang="en-US" altLang="zh-CN" b="1" dirty="0">
                <a:latin typeface="Garamond" panose="02020404030301010803" pitchFamily="18" charset="0"/>
                <a:ea typeface="SimSun" pitchFamily="2" charset="-122"/>
              </a:rPr>
              <a:t>treasure-hunting mission</a:t>
            </a:r>
            <a:r>
              <a:rPr lang="en-US" altLang="zh-CN" dirty="0">
                <a:latin typeface="Garamond" panose="02020404030301010803" pitchFamily="18" charset="0"/>
                <a:ea typeface="SimSun" pitchFamily="2" charset="-122"/>
              </a:rPr>
              <a:t>. </a:t>
            </a:r>
          </a:p>
        </p:txBody>
      </p:sp>
    </p:spTree>
    <p:extLst>
      <p:ext uri="{BB962C8B-B14F-4D97-AF65-F5344CB8AC3E}">
        <p14:creationId xmlns:p14="http://schemas.microsoft.com/office/powerpoint/2010/main" val="3640704924"/>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A74DF1-47AA-10EB-5D3F-8DF57A443BE4}"/>
            </a:ext>
          </a:extLst>
        </p:cNvPr>
        <p:cNvGrpSpPr/>
        <p:nvPr/>
      </p:nvGrpSpPr>
      <p:grpSpPr>
        <a:xfrm>
          <a:off x="0" y="0"/>
          <a:ext cx="0" cy="0"/>
          <a:chOff x="0" y="0"/>
          <a:chExt cx="0" cy="0"/>
        </a:xfrm>
      </p:grpSpPr>
      <p:sp>
        <p:nvSpPr>
          <p:cNvPr id="17" name="Rectangle 2">
            <a:extLst>
              <a:ext uri="{FF2B5EF4-FFF2-40B4-BE49-F238E27FC236}">
                <a16:creationId xmlns:a16="http://schemas.microsoft.com/office/drawing/2014/main" id="{4F45B359-6143-0C20-807F-5390C96E7682}"/>
              </a:ext>
            </a:extLst>
          </p:cNvPr>
          <p:cNvSpPr txBox="1">
            <a:spLocks/>
          </p:cNvSpPr>
          <p:nvPr/>
        </p:nvSpPr>
        <p:spPr>
          <a:xfrm>
            <a:off x="0" y="734"/>
            <a:ext cx="10668000" cy="651363"/>
          </a:xfrm>
          <a:prstGeom prst="rect">
            <a:avLst/>
          </a:prstGeom>
          <a:no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algn="l"/>
            <a:r>
              <a:rPr lang="en-US" sz="3600" b="1" dirty="0">
                <a:solidFill>
                  <a:schemeClr val="tx1"/>
                </a:solidFill>
                <a:latin typeface="Garamond" panose="02020404030301010803" pitchFamily="18" charset="0"/>
              </a:rPr>
              <a:t>Basic Ingredients of Optimization Problems</a:t>
            </a:r>
          </a:p>
        </p:txBody>
      </p:sp>
      <p:sp>
        <p:nvSpPr>
          <p:cNvPr id="34" name="TextBox 33">
            <a:extLst>
              <a:ext uri="{FF2B5EF4-FFF2-40B4-BE49-F238E27FC236}">
                <a16:creationId xmlns:a16="http://schemas.microsoft.com/office/drawing/2014/main" id="{A8583146-162F-4F9F-6A4B-53E4DEC9FE48}"/>
              </a:ext>
            </a:extLst>
          </p:cNvPr>
          <p:cNvSpPr txBox="1"/>
          <p:nvPr/>
        </p:nvSpPr>
        <p:spPr>
          <a:xfrm>
            <a:off x="11310" y="657467"/>
            <a:ext cx="12180690" cy="461665"/>
          </a:xfrm>
          <a:prstGeom prst="rect">
            <a:avLst/>
          </a:prstGeom>
          <a:noFill/>
        </p:spPr>
        <p:txBody>
          <a:bodyPr wrap="square">
            <a:spAutoFit/>
          </a:bodyPr>
          <a:lstStyle/>
          <a:p>
            <a:pPr marL="342900" indent="-342900" eaLnBrk="1" hangingPunct="1">
              <a:lnSpc>
                <a:spcPct val="100000"/>
              </a:lnSpc>
              <a:spcBef>
                <a:spcPts val="600"/>
              </a:spcBef>
              <a:spcAft>
                <a:spcPts val="600"/>
              </a:spcAft>
              <a:buFont typeface="Arial" panose="020B0604020202020204" pitchFamily="34" charset="0"/>
              <a:buChar char="•"/>
            </a:pPr>
            <a:r>
              <a:rPr lang="en-CA" b="1" dirty="0">
                <a:latin typeface="Garamond" panose="02020404030301010803" pitchFamily="18" charset="0"/>
                <a:ea typeface="Calibri" panose="020F0502020204030204" pitchFamily="34" charset="0"/>
                <a:cs typeface="Arial" panose="020B0604020202020204" pitchFamily="34" charset="0"/>
              </a:rPr>
              <a:t>Optimization as a Search Process</a:t>
            </a:r>
            <a:endParaRPr lang="en-US" b="1" dirty="0">
              <a:latin typeface="Garamond" panose="02020404030301010803" pitchFamily="18" charset="0"/>
              <a:ea typeface="Calibri" panose="020F050202020403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7A2A5ECC-57A2-8CFA-F735-110279E079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86400" y="838200"/>
            <a:ext cx="6629400" cy="5968583"/>
          </a:xfrm>
          <a:prstGeom prst="rect">
            <a:avLst/>
          </a:prstGeom>
        </p:spPr>
      </p:pic>
      <p:sp>
        <p:nvSpPr>
          <p:cNvPr id="4" name="Rectangle 3">
            <a:extLst>
              <a:ext uri="{FF2B5EF4-FFF2-40B4-BE49-F238E27FC236}">
                <a16:creationId xmlns:a16="http://schemas.microsoft.com/office/drawing/2014/main" id="{0D0F7032-A721-E8CA-AD1D-37AB6BBDFF63}"/>
              </a:ext>
            </a:extLst>
          </p:cNvPr>
          <p:cNvSpPr>
            <a:spLocks noChangeArrowheads="1"/>
          </p:cNvSpPr>
          <p:nvPr/>
        </p:nvSpPr>
        <p:spPr bwMode="auto">
          <a:xfrm>
            <a:off x="381000" y="1119132"/>
            <a:ext cx="5181600" cy="57350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231775" indent="-231775">
              <a:lnSpc>
                <a:spcPct val="120000"/>
              </a:lnSpc>
              <a:buFont typeface="Wingdings" panose="05000000000000000000" pitchFamily="2" charset="2"/>
              <a:buChar char="§"/>
            </a:pPr>
            <a:r>
              <a:rPr lang="en-US" altLang="zh-CN" sz="2000" dirty="0">
                <a:latin typeface="Garamond" panose="02020404030301010803" pitchFamily="18" charset="0"/>
                <a:ea typeface="SimSun" pitchFamily="2" charset="-122"/>
              </a:rPr>
              <a:t>A </a:t>
            </a:r>
            <a:r>
              <a:rPr lang="en-US" altLang="zh-CN" sz="2000" b="1" dirty="0">
                <a:latin typeface="Garamond" panose="02020404030301010803" pitchFamily="18" charset="0"/>
                <a:ea typeface="SimSun" pitchFamily="2" charset="-122"/>
              </a:rPr>
              <a:t>global optimum </a:t>
            </a:r>
            <a:r>
              <a:rPr lang="en-US" altLang="zh-CN" sz="2000" dirty="0">
                <a:latin typeface="Garamond" panose="02020404030301010803" pitchFamily="18" charset="0"/>
                <a:ea typeface="SimSun" pitchFamily="2" charset="-122"/>
              </a:rPr>
              <a:t>(or a global minimum in the case of minimization problems) is the best of a set of candidate solutions (i.e., the lowest point of the entire feasible search space). </a:t>
            </a:r>
          </a:p>
          <a:p>
            <a:pPr marL="231775" indent="-231775">
              <a:lnSpc>
                <a:spcPct val="120000"/>
              </a:lnSpc>
              <a:buFont typeface="Wingdings" panose="05000000000000000000" pitchFamily="2" charset="2"/>
              <a:buChar char="§"/>
            </a:pPr>
            <a:r>
              <a:rPr lang="en-US" altLang="zh-CN" sz="2000" dirty="0">
                <a:latin typeface="Garamond" panose="02020404030301010803" pitchFamily="18" charset="0"/>
                <a:ea typeface="SimSun" pitchFamily="2" charset="-122"/>
              </a:rPr>
              <a:t>A </a:t>
            </a:r>
            <a:r>
              <a:rPr lang="en-US" altLang="zh-CN" sz="2000" b="1" dirty="0">
                <a:latin typeface="Garamond" panose="02020404030301010803" pitchFamily="18" charset="0"/>
                <a:ea typeface="SimSun" pitchFamily="2" charset="-122"/>
              </a:rPr>
              <a:t>strong local minimum </a:t>
            </a:r>
            <a:r>
              <a:rPr lang="en-US" altLang="zh-CN" sz="2000" dirty="0">
                <a:latin typeface="Garamond" panose="02020404030301010803" pitchFamily="18" charset="0"/>
                <a:ea typeface="SimSun" pitchFamily="2" charset="-122"/>
              </a:rPr>
              <a:t>is a point where the function’s value is less than (or equal to) the values of the function in a neighborhood around that point but is higher than the global minimum. </a:t>
            </a:r>
          </a:p>
          <a:p>
            <a:pPr marL="231775" indent="-231775">
              <a:lnSpc>
                <a:spcPct val="120000"/>
              </a:lnSpc>
              <a:buFont typeface="Wingdings" panose="05000000000000000000" pitchFamily="2" charset="2"/>
              <a:buChar char="§"/>
            </a:pPr>
            <a:r>
              <a:rPr lang="en-US" altLang="zh-CN" sz="2000" dirty="0">
                <a:latin typeface="Garamond" panose="02020404030301010803" pitchFamily="18" charset="0"/>
                <a:ea typeface="SimSun" pitchFamily="2" charset="-122"/>
              </a:rPr>
              <a:t>A </a:t>
            </a:r>
            <a:r>
              <a:rPr lang="en-US" altLang="zh-CN" sz="2000" b="1" dirty="0">
                <a:latin typeface="Garamond" panose="02020404030301010803" pitchFamily="18" charset="0"/>
                <a:ea typeface="SimSun" pitchFamily="2" charset="-122"/>
              </a:rPr>
              <a:t>weak local minimum </a:t>
            </a:r>
            <a:r>
              <a:rPr lang="en-US" altLang="zh-CN" sz="2000" dirty="0">
                <a:latin typeface="Garamond" panose="02020404030301010803" pitchFamily="18" charset="0"/>
                <a:ea typeface="SimSun" pitchFamily="2" charset="-122"/>
              </a:rPr>
              <a:t>is a point where the function’s value is less than or equal to the function’s values at neighboring points, but there are sequences of points converging to this point for which the function’s values strictly decrease. </a:t>
            </a:r>
            <a:endParaRPr lang="en-US" sz="2000" dirty="0">
              <a:latin typeface="Garamond" panose="02020404030301010803" pitchFamily="18" charset="0"/>
            </a:endParaRPr>
          </a:p>
        </p:txBody>
      </p:sp>
    </p:spTree>
    <p:extLst>
      <p:ext uri="{BB962C8B-B14F-4D97-AF65-F5344CB8AC3E}">
        <p14:creationId xmlns:p14="http://schemas.microsoft.com/office/powerpoint/2010/main" val="2308345403"/>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DDAE64A-62F3-B05B-4FFE-5D9F44BF17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24400" y="1119132"/>
            <a:ext cx="7380090" cy="5532837"/>
          </a:xfrm>
          <a:prstGeom prst="rect">
            <a:avLst/>
          </a:prstGeom>
        </p:spPr>
      </p:pic>
      <p:sp>
        <p:nvSpPr>
          <p:cNvPr id="17" name="Rectangle 2"/>
          <p:cNvSpPr txBox="1">
            <a:spLocks/>
          </p:cNvSpPr>
          <p:nvPr/>
        </p:nvSpPr>
        <p:spPr>
          <a:xfrm>
            <a:off x="0" y="734"/>
            <a:ext cx="10668000" cy="651363"/>
          </a:xfrm>
          <a:prstGeom prst="rect">
            <a:avLst/>
          </a:prstGeom>
          <a:no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algn="l"/>
            <a:r>
              <a:rPr lang="en-CA" sz="3600" b="1" dirty="0">
                <a:solidFill>
                  <a:schemeClr val="tx1"/>
                </a:solidFill>
                <a:latin typeface="Garamond" panose="02020404030301010803" pitchFamily="18" charset="0"/>
              </a:rPr>
              <a:t>Introduction to Search and Optimization </a:t>
            </a:r>
            <a:endParaRPr lang="en-US" sz="3600" b="1" dirty="0">
              <a:solidFill>
                <a:schemeClr val="tx1"/>
              </a:solidFill>
              <a:latin typeface="Garamond" panose="02020404030301010803" pitchFamily="18" charset="0"/>
            </a:endParaRPr>
          </a:p>
        </p:txBody>
      </p:sp>
      <p:sp>
        <p:nvSpPr>
          <p:cNvPr id="20" name="TextBox 19">
            <a:extLst>
              <a:ext uri="{FF2B5EF4-FFF2-40B4-BE49-F238E27FC236}">
                <a16:creationId xmlns:a16="http://schemas.microsoft.com/office/drawing/2014/main" id="{5777778B-D2C1-4113-873E-B7E286427A5A}"/>
              </a:ext>
            </a:extLst>
          </p:cNvPr>
          <p:cNvSpPr txBox="1"/>
          <p:nvPr/>
        </p:nvSpPr>
        <p:spPr>
          <a:xfrm>
            <a:off x="11310" y="657467"/>
            <a:ext cx="12180690" cy="461665"/>
          </a:xfrm>
          <a:prstGeom prst="rect">
            <a:avLst/>
          </a:prstGeom>
          <a:noFill/>
        </p:spPr>
        <p:txBody>
          <a:bodyPr wrap="square">
            <a:spAutoFit/>
          </a:bodyPr>
          <a:lstStyle/>
          <a:p>
            <a:pPr marL="342900" indent="-342900" eaLnBrk="1" hangingPunct="1">
              <a:lnSpc>
                <a:spcPct val="100000"/>
              </a:lnSpc>
              <a:spcBef>
                <a:spcPts val="600"/>
              </a:spcBef>
              <a:spcAft>
                <a:spcPts val="600"/>
              </a:spcAft>
              <a:buFont typeface="Arial" panose="020B0604020202020204" pitchFamily="34" charset="0"/>
              <a:buChar char="•"/>
            </a:pPr>
            <a:r>
              <a:rPr lang="en-CA" b="1" dirty="0">
                <a:latin typeface="Garamond" panose="02020404030301010803" pitchFamily="18" charset="0"/>
                <a:ea typeface="Calibri" panose="020F0502020204030204" pitchFamily="34" charset="0"/>
                <a:cs typeface="Arial" panose="020B0604020202020204" pitchFamily="34" charset="0"/>
              </a:rPr>
              <a:t>Optimization as a Search Process</a:t>
            </a:r>
            <a:endParaRPr lang="en-US" b="1" dirty="0">
              <a:latin typeface="Garamond" panose="02020404030301010803" pitchFamily="18" charset="0"/>
              <a:ea typeface="Calibri" panose="020F0502020204030204" pitchFamily="34" charset="0"/>
              <a:cs typeface="Arial" panose="020B0604020202020204" pitchFamily="34" charset="0"/>
            </a:endParaRPr>
          </a:p>
        </p:txBody>
      </p:sp>
      <p:sp>
        <p:nvSpPr>
          <p:cNvPr id="4" name="Rectangle 16"/>
          <p:cNvSpPr>
            <a:spLocks noChangeArrowheads="1"/>
          </p:cNvSpPr>
          <p:nvPr/>
        </p:nvSpPr>
        <p:spPr bwMode="auto">
          <a:xfrm>
            <a:off x="399286" y="4341386"/>
            <a:ext cx="6153914" cy="2437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20000"/>
              </a:lnSpc>
              <a:spcBef>
                <a:spcPts val="600"/>
              </a:spcBef>
              <a:spcAft>
                <a:spcPts val="600"/>
              </a:spcAft>
            </a:pPr>
            <a:r>
              <a:rPr lang="en-US" dirty="0">
                <a:latin typeface="Garamond" panose="02020404030301010803" pitchFamily="18" charset="0"/>
              </a:rPr>
              <a:t>To achieve this goal, the optimization algorithm </a:t>
            </a:r>
            <a:r>
              <a:rPr lang="en-US" b="1" dirty="0">
                <a:latin typeface="Garamond" panose="02020404030301010803" pitchFamily="18" charset="0"/>
              </a:rPr>
              <a:t>searches for a solution </a:t>
            </a:r>
            <a:r>
              <a:rPr lang="en-US" dirty="0">
                <a:latin typeface="Garamond" panose="02020404030301010803" pitchFamily="18" charset="0"/>
              </a:rPr>
              <a:t>in a search/design space, </a:t>
            </a:r>
            <a:r>
              <a:rPr lang="en-US" b="1" i="1" dirty="0">
                <a:latin typeface="Garamond" panose="02020404030301010803" pitchFamily="18" charset="0"/>
              </a:rPr>
              <a:t>S</a:t>
            </a:r>
            <a:r>
              <a:rPr lang="en-US" dirty="0">
                <a:latin typeface="Garamond" panose="02020404030301010803" pitchFamily="18" charset="0"/>
              </a:rPr>
              <a:t>, of candidate solutions. </a:t>
            </a:r>
          </a:p>
          <a:p>
            <a:pPr>
              <a:lnSpc>
                <a:spcPct val="120000"/>
              </a:lnSpc>
              <a:spcBef>
                <a:spcPts val="600"/>
              </a:spcBef>
              <a:spcAft>
                <a:spcPts val="600"/>
              </a:spcAft>
            </a:pPr>
            <a:r>
              <a:rPr lang="en-US" dirty="0">
                <a:latin typeface="Garamond" panose="02020404030301010803" pitchFamily="18" charset="0"/>
              </a:rPr>
              <a:t>In the case of </a:t>
            </a:r>
            <a:r>
              <a:rPr lang="en-US" b="1" dirty="0">
                <a:latin typeface="Garamond" panose="02020404030301010803" pitchFamily="18" charset="0"/>
              </a:rPr>
              <a:t>constrained problems</a:t>
            </a:r>
            <a:r>
              <a:rPr lang="en-US" dirty="0">
                <a:latin typeface="Garamond" panose="02020404030301010803" pitchFamily="18" charset="0"/>
              </a:rPr>
              <a:t>, a solution is found in the </a:t>
            </a:r>
            <a:r>
              <a:rPr lang="en-US" b="1" dirty="0">
                <a:latin typeface="Garamond" panose="02020404030301010803" pitchFamily="18" charset="0"/>
              </a:rPr>
              <a:t>feasible space</a:t>
            </a:r>
            <a:r>
              <a:rPr lang="en-US" dirty="0">
                <a:latin typeface="Garamond" panose="02020404030301010803" pitchFamily="18" charset="0"/>
              </a:rPr>
              <a:t>:</a:t>
            </a:r>
          </a:p>
        </p:txBody>
      </p:sp>
      <p:graphicFrame>
        <p:nvGraphicFramePr>
          <p:cNvPr id="5" name="Object 2"/>
          <p:cNvGraphicFramePr>
            <a:graphicFrameLocks noChangeAspect="1"/>
          </p:cNvGraphicFramePr>
          <p:nvPr/>
        </p:nvGraphicFramePr>
        <p:xfrm>
          <a:off x="4297417" y="6332535"/>
          <a:ext cx="838200" cy="449262"/>
        </p:xfrm>
        <a:graphic>
          <a:graphicData uri="http://schemas.openxmlformats.org/presentationml/2006/ole">
            <mc:AlternateContent xmlns:mc="http://schemas.openxmlformats.org/markup-compatibility/2006">
              <mc:Choice xmlns:v="urn:schemas-microsoft-com:vml" Requires="v">
                <p:oleObj name="Equation" r:id="rId4" imgW="431640" imgH="190440" progId="Equation.3">
                  <p:embed/>
                </p:oleObj>
              </mc:Choice>
              <mc:Fallback>
                <p:oleObj name="Equation" r:id="rId4" imgW="431640" imgH="190440" progId="Equation.3">
                  <p:embed/>
                  <p:pic>
                    <p:nvPicPr>
                      <p:cNvPr id="5"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97417" y="6332535"/>
                        <a:ext cx="838200" cy="4492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Rectangle 8"/>
          <p:cNvSpPr>
            <a:spLocks noChangeArrowheads="1"/>
          </p:cNvSpPr>
          <p:nvPr/>
        </p:nvSpPr>
        <p:spPr bwMode="auto">
          <a:xfrm>
            <a:off x="8013681" y="1238543"/>
            <a:ext cx="288861" cy="3530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sz="1600" b="1" i="1" dirty="0">
                <a:latin typeface="Garamond" panose="02020404030301010803" pitchFamily="18" charset="0"/>
              </a:rPr>
              <a:t>S</a:t>
            </a:r>
          </a:p>
        </p:txBody>
      </p:sp>
      <p:sp>
        <p:nvSpPr>
          <p:cNvPr id="9" name="Rectangle 16">
            <a:extLst>
              <a:ext uri="{FF2B5EF4-FFF2-40B4-BE49-F238E27FC236}">
                <a16:creationId xmlns:a16="http://schemas.microsoft.com/office/drawing/2014/main" id="{C055FB42-B434-502F-1CDE-1CE49CA4977D}"/>
              </a:ext>
            </a:extLst>
          </p:cNvPr>
          <p:cNvSpPr>
            <a:spLocks noChangeArrowheads="1"/>
          </p:cNvSpPr>
          <p:nvPr/>
        </p:nvSpPr>
        <p:spPr bwMode="auto">
          <a:xfrm>
            <a:off x="425562" y="1127965"/>
            <a:ext cx="4298838" cy="3170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20000"/>
              </a:lnSpc>
              <a:spcBef>
                <a:spcPts val="600"/>
              </a:spcBef>
              <a:spcAft>
                <a:spcPts val="600"/>
              </a:spcAft>
            </a:pPr>
            <a:r>
              <a:rPr lang="en-US" dirty="0">
                <a:latin typeface="Garamond" panose="02020404030301010803" pitchFamily="18" charset="0"/>
              </a:rPr>
              <a:t>The goal of an optimization/ search method is then to assign values, from the </a:t>
            </a:r>
            <a:r>
              <a:rPr lang="en-US" b="1" dirty="0">
                <a:latin typeface="Garamond" panose="02020404030301010803" pitchFamily="18" charset="0"/>
              </a:rPr>
              <a:t>allowed domain</a:t>
            </a:r>
            <a:r>
              <a:rPr lang="en-US" dirty="0">
                <a:latin typeface="Garamond" panose="02020404030301010803" pitchFamily="18" charset="0"/>
              </a:rPr>
              <a:t>, to the </a:t>
            </a:r>
            <a:r>
              <a:rPr lang="en-US" b="1" dirty="0">
                <a:latin typeface="Garamond" panose="02020404030301010803" pitchFamily="18" charset="0"/>
              </a:rPr>
              <a:t>design vector/unknowns </a:t>
            </a:r>
            <a:r>
              <a:rPr lang="en-US" dirty="0">
                <a:latin typeface="Garamond" panose="02020404030301010803" pitchFamily="18" charset="0"/>
              </a:rPr>
              <a:t>such that the </a:t>
            </a:r>
            <a:r>
              <a:rPr lang="en-US" b="1" dirty="0">
                <a:latin typeface="Garamond" panose="02020404030301010803" pitchFamily="18" charset="0"/>
              </a:rPr>
              <a:t>objective function is optimized, and all constraints are satisfied</a:t>
            </a:r>
            <a:r>
              <a:rPr lang="en-US" dirty="0">
                <a:latin typeface="Garamond" panose="02020404030301010803" pitchFamily="18" charset="0"/>
              </a:rPr>
              <a:t>.</a:t>
            </a:r>
          </a:p>
        </p:txBody>
      </p:sp>
      <p:sp>
        <p:nvSpPr>
          <p:cNvPr id="11" name="TextBox 10">
            <a:extLst>
              <a:ext uri="{FF2B5EF4-FFF2-40B4-BE49-F238E27FC236}">
                <a16:creationId xmlns:a16="http://schemas.microsoft.com/office/drawing/2014/main" id="{35671854-BC4D-B36C-8B3B-B8E973DBBAC1}"/>
              </a:ext>
            </a:extLst>
          </p:cNvPr>
          <p:cNvSpPr txBox="1"/>
          <p:nvPr/>
        </p:nvSpPr>
        <p:spPr>
          <a:xfrm>
            <a:off x="7966318" y="1572914"/>
            <a:ext cx="367862" cy="353045"/>
          </a:xfrm>
          <a:prstGeom prst="rect">
            <a:avLst/>
          </a:prstGeom>
          <a:noFill/>
        </p:spPr>
        <p:txBody>
          <a:bodyPr wrap="square">
            <a:spAutoFit/>
          </a:bodyPr>
          <a:lstStyle/>
          <a:p>
            <a:pPr algn="ctr">
              <a:defRPr/>
            </a:pPr>
            <a:r>
              <a:rPr lang="en-US" sz="1600" b="1" i="1" dirty="0">
                <a:solidFill>
                  <a:schemeClr val="tx1"/>
                </a:solidFill>
                <a:latin typeface="Garamond" panose="02020404030301010803" pitchFamily="18" charset="0"/>
              </a:rPr>
              <a:t>F</a:t>
            </a:r>
          </a:p>
        </p:txBody>
      </p:sp>
    </p:spTree>
    <p:extLst>
      <p:ext uri="{BB962C8B-B14F-4D97-AF65-F5344CB8AC3E}">
        <p14:creationId xmlns:p14="http://schemas.microsoft.com/office/powerpoint/2010/main" val="3746388924"/>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2"/>
          <p:cNvSpPr txBox="1">
            <a:spLocks/>
          </p:cNvSpPr>
          <p:nvPr/>
        </p:nvSpPr>
        <p:spPr>
          <a:xfrm>
            <a:off x="0" y="734"/>
            <a:ext cx="10668000" cy="651363"/>
          </a:xfrm>
          <a:prstGeom prst="rect">
            <a:avLst/>
          </a:prstGeom>
          <a:no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algn="l"/>
            <a:r>
              <a:rPr lang="en-US" sz="3600" b="1" dirty="0">
                <a:solidFill>
                  <a:schemeClr val="tx1"/>
                </a:solidFill>
                <a:latin typeface="Garamond" panose="02020404030301010803" pitchFamily="18" charset="0"/>
              </a:rPr>
              <a:t>Basic Ingredients of Optimization Problems</a:t>
            </a:r>
          </a:p>
        </p:txBody>
      </p:sp>
      <p:sp>
        <p:nvSpPr>
          <p:cNvPr id="20" name="TextBox 19">
            <a:extLst>
              <a:ext uri="{FF2B5EF4-FFF2-40B4-BE49-F238E27FC236}">
                <a16:creationId xmlns:a16="http://schemas.microsoft.com/office/drawing/2014/main" id="{5777778B-D2C1-4113-873E-B7E286427A5A}"/>
              </a:ext>
            </a:extLst>
          </p:cNvPr>
          <p:cNvSpPr txBox="1"/>
          <p:nvPr/>
        </p:nvSpPr>
        <p:spPr>
          <a:xfrm>
            <a:off x="11310" y="657467"/>
            <a:ext cx="12180690" cy="461665"/>
          </a:xfrm>
          <a:prstGeom prst="rect">
            <a:avLst/>
          </a:prstGeom>
          <a:noFill/>
        </p:spPr>
        <p:txBody>
          <a:bodyPr wrap="square">
            <a:spAutoFit/>
          </a:bodyPr>
          <a:lstStyle/>
          <a:p>
            <a:pPr marL="342900" indent="-342900" eaLnBrk="1" hangingPunct="1">
              <a:lnSpc>
                <a:spcPct val="100000"/>
              </a:lnSpc>
              <a:spcBef>
                <a:spcPts val="600"/>
              </a:spcBef>
              <a:spcAft>
                <a:spcPts val="600"/>
              </a:spcAft>
              <a:buFont typeface="Arial" panose="020B0604020202020204" pitchFamily="34" charset="0"/>
              <a:buChar char="•"/>
            </a:pPr>
            <a:r>
              <a:rPr lang="en-CA" b="1" dirty="0">
                <a:latin typeface="Garamond" panose="02020404030301010803" pitchFamily="18" charset="0"/>
                <a:ea typeface="Calibri" panose="020F0502020204030204" pitchFamily="34" charset="0"/>
                <a:cs typeface="Arial" panose="020B0604020202020204" pitchFamily="34" charset="0"/>
              </a:rPr>
              <a:t>Optimization Problem</a:t>
            </a:r>
            <a:endParaRPr lang="en-US" b="1" dirty="0">
              <a:latin typeface="Garamond" panose="02020404030301010803" pitchFamily="18" charset="0"/>
              <a:ea typeface="Calibri" panose="020F0502020204030204" pitchFamily="34" charset="0"/>
              <a:cs typeface="Arial" panose="020B0604020202020204" pitchFamily="34" charset="0"/>
            </a:endParaRPr>
          </a:p>
        </p:txBody>
      </p:sp>
      <p:sp>
        <p:nvSpPr>
          <p:cNvPr id="9" name="Rectangle 8"/>
          <p:cNvSpPr>
            <a:spLocks noChangeArrowheads="1"/>
          </p:cNvSpPr>
          <p:nvPr/>
        </p:nvSpPr>
        <p:spPr bwMode="auto">
          <a:xfrm>
            <a:off x="5257800" y="3337817"/>
            <a:ext cx="1752600" cy="904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zh-CN" b="1" dirty="0">
                <a:latin typeface="Garamond" panose="02020404030301010803" pitchFamily="18" charset="0"/>
                <a:ea typeface="SimSun" pitchFamily="2" charset="-122"/>
              </a:rPr>
              <a:t>Objective Functions</a:t>
            </a:r>
            <a:endParaRPr lang="en-US" b="1" dirty="0">
              <a:latin typeface="Garamond" panose="02020404030301010803" pitchFamily="18" charset="0"/>
            </a:endParaRPr>
          </a:p>
        </p:txBody>
      </p:sp>
      <p:sp>
        <p:nvSpPr>
          <p:cNvPr id="10" name="Rectangle 9"/>
          <p:cNvSpPr>
            <a:spLocks noChangeArrowheads="1"/>
          </p:cNvSpPr>
          <p:nvPr/>
        </p:nvSpPr>
        <p:spPr bwMode="auto">
          <a:xfrm>
            <a:off x="215460" y="3334642"/>
            <a:ext cx="3823993" cy="8896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en-US" altLang="zh-CN" b="1" dirty="0">
                <a:latin typeface="Garamond" panose="02020404030301010803" pitchFamily="18" charset="0"/>
                <a:ea typeface="SimSun" pitchFamily="2" charset="-122"/>
              </a:rPr>
              <a:t>Decision variables (Set of unknowns or design vector</a:t>
            </a:r>
            <a:r>
              <a:rPr lang="en-US" b="1" dirty="0">
                <a:latin typeface="Garamond" panose="02020404030301010803" pitchFamily="18" charset="0"/>
              </a:rPr>
              <a:t>)</a:t>
            </a:r>
          </a:p>
        </p:txBody>
      </p:sp>
      <p:sp>
        <p:nvSpPr>
          <p:cNvPr id="11" name="Rectangle 11"/>
          <p:cNvSpPr>
            <a:spLocks noChangeArrowheads="1"/>
          </p:cNvSpPr>
          <p:nvPr/>
        </p:nvSpPr>
        <p:spPr bwMode="auto">
          <a:xfrm>
            <a:off x="4575654" y="1447800"/>
            <a:ext cx="3120546" cy="49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r"/>
            <a:r>
              <a:rPr lang="en-US" altLang="zh-CN" b="1" dirty="0">
                <a:latin typeface="Garamond" panose="02020404030301010803" pitchFamily="18" charset="0"/>
                <a:ea typeface="SimSun" pitchFamily="2" charset="-122"/>
              </a:rPr>
              <a:t>Optimization Problem</a:t>
            </a:r>
            <a:endParaRPr lang="en-US" b="1" dirty="0">
              <a:latin typeface="Garamond" panose="02020404030301010803" pitchFamily="18" charset="0"/>
            </a:endParaRPr>
          </a:p>
        </p:txBody>
      </p:sp>
      <p:cxnSp>
        <p:nvCxnSpPr>
          <p:cNvPr id="12" name="Curved Connector 11"/>
          <p:cNvCxnSpPr>
            <a:stCxn id="11" idx="2"/>
            <a:endCxn id="9" idx="0"/>
          </p:cNvCxnSpPr>
          <p:nvPr/>
        </p:nvCxnSpPr>
        <p:spPr>
          <a:xfrm rot="5400000">
            <a:off x="5439243" y="2641133"/>
            <a:ext cx="1391542" cy="1827"/>
          </a:xfrm>
          <a:prstGeom prst="curvedConnector3">
            <a:avLst>
              <a:gd name="adj1" fmla="val 50000"/>
            </a:avLst>
          </a:prstGeom>
          <a:ln w="19050">
            <a:solidFill>
              <a:srgbClr val="C00000"/>
            </a:solidFill>
            <a:tailEnd type="stealth"/>
          </a:ln>
        </p:spPr>
        <p:style>
          <a:lnRef idx="1">
            <a:schemeClr val="accent1"/>
          </a:lnRef>
          <a:fillRef idx="0">
            <a:schemeClr val="accent1"/>
          </a:fillRef>
          <a:effectRef idx="0">
            <a:schemeClr val="accent1"/>
          </a:effectRef>
          <a:fontRef idx="minor">
            <a:schemeClr val="tx1"/>
          </a:fontRef>
        </p:style>
      </p:cxnSp>
      <p:cxnSp>
        <p:nvCxnSpPr>
          <p:cNvPr id="13" name="Curved Connector 12"/>
          <p:cNvCxnSpPr>
            <a:stCxn id="11" idx="2"/>
            <a:endCxn id="10" idx="0"/>
          </p:cNvCxnSpPr>
          <p:nvPr/>
        </p:nvCxnSpPr>
        <p:spPr>
          <a:xfrm rot="5400000">
            <a:off x="3437509" y="636223"/>
            <a:ext cx="1388367" cy="4008470"/>
          </a:xfrm>
          <a:prstGeom prst="curvedConnector3">
            <a:avLst>
              <a:gd name="adj1" fmla="val 50000"/>
            </a:avLst>
          </a:prstGeom>
          <a:ln w="19050">
            <a:solidFill>
              <a:srgbClr val="C00000"/>
            </a:solidFill>
            <a:tailEnd type="stealth"/>
          </a:ln>
        </p:spPr>
        <p:style>
          <a:lnRef idx="1">
            <a:schemeClr val="accent1"/>
          </a:lnRef>
          <a:fillRef idx="0">
            <a:schemeClr val="accent1"/>
          </a:fillRef>
          <a:effectRef idx="0">
            <a:schemeClr val="accent1"/>
          </a:effectRef>
          <a:fontRef idx="minor">
            <a:schemeClr val="tx1"/>
          </a:fontRef>
        </p:style>
      </p:cxnSp>
      <p:sp>
        <p:nvSpPr>
          <p:cNvPr id="14" name="Rectangle 13"/>
          <p:cNvSpPr>
            <a:spLocks noChangeArrowheads="1"/>
          </p:cNvSpPr>
          <p:nvPr/>
        </p:nvSpPr>
        <p:spPr bwMode="auto">
          <a:xfrm>
            <a:off x="8458200" y="3342580"/>
            <a:ext cx="3514725" cy="1311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en-US" altLang="zh-CN" b="1" dirty="0">
                <a:latin typeface="Garamond" panose="02020404030301010803" pitchFamily="18" charset="0"/>
                <a:ea typeface="SimSun" pitchFamily="2" charset="-122"/>
              </a:rPr>
              <a:t>Set of constraints (inequality, equality, boundary, hard/soft)</a:t>
            </a:r>
            <a:endParaRPr lang="en-US" b="1" dirty="0">
              <a:latin typeface="Garamond" panose="02020404030301010803" pitchFamily="18" charset="0"/>
            </a:endParaRPr>
          </a:p>
        </p:txBody>
      </p:sp>
      <p:sp>
        <p:nvSpPr>
          <p:cNvPr id="15" name="Rectangle 14"/>
          <p:cNvSpPr>
            <a:spLocks noChangeArrowheads="1"/>
          </p:cNvSpPr>
          <p:nvPr/>
        </p:nvSpPr>
        <p:spPr bwMode="auto">
          <a:xfrm>
            <a:off x="4181475" y="3556892"/>
            <a:ext cx="609600" cy="49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zh-CN" b="1" dirty="0">
                <a:latin typeface="Garamond" panose="02020404030301010803" pitchFamily="18" charset="0"/>
                <a:ea typeface="SimSun" pitchFamily="2" charset="-122"/>
              </a:rPr>
              <a:t>+</a:t>
            </a:r>
            <a:endParaRPr lang="en-US" b="1" dirty="0">
              <a:latin typeface="Garamond" panose="02020404030301010803" pitchFamily="18" charset="0"/>
            </a:endParaRPr>
          </a:p>
        </p:txBody>
      </p:sp>
      <p:cxnSp>
        <p:nvCxnSpPr>
          <p:cNvPr id="16" name="Curved Connector 15"/>
          <p:cNvCxnSpPr>
            <a:stCxn id="11" idx="2"/>
            <a:endCxn id="14" idx="0"/>
          </p:cNvCxnSpPr>
          <p:nvPr/>
        </p:nvCxnSpPr>
        <p:spPr>
          <a:xfrm rot="16200000" flipH="1">
            <a:off x="7477593" y="604609"/>
            <a:ext cx="1396305" cy="4079636"/>
          </a:xfrm>
          <a:prstGeom prst="curvedConnector3">
            <a:avLst>
              <a:gd name="adj1" fmla="val 50000"/>
            </a:avLst>
          </a:prstGeom>
          <a:ln w="19050">
            <a:solidFill>
              <a:srgbClr val="C00000"/>
            </a:solidFill>
            <a:tailEnd type="stealth"/>
          </a:ln>
        </p:spPr>
        <p:style>
          <a:lnRef idx="1">
            <a:schemeClr val="accent1"/>
          </a:lnRef>
          <a:fillRef idx="0">
            <a:schemeClr val="accent1"/>
          </a:fillRef>
          <a:effectRef idx="0">
            <a:schemeClr val="accent1"/>
          </a:effectRef>
          <a:fontRef idx="minor">
            <a:schemeClr val="tx1"/>
          </a:fontRef>
        </p:style>
      </p:cxnSp>
      <p:sp>
        <p:nvSpPr>
          <p:cNvPr id="18" name="Rectangle 17"/>
          <p:cNvSpPr>
            <a:spLocks noChangeArrowheads="1"/>
          </p:cNvSpPr>
          <p:nvPr/>
        </p:nvSpPr>
        <p:spPr bwMode="auto">
          <a:xfrm>
            <a:off x="7543800" y="3566417"/>
            <a:ext cx="609600" cy="49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zh-CN" b="1" dirty="0">
                <a:latin typeface="Garamond" panose="02020404030301010803" pitchFamily="18" charset="0"/>
                <a:ea typeface="SimSun" pitchFamily="2" charset="-122"/>
              </a:rPr>
              <a:t>+</a:t>
            </a:r>
            <a:endParaRPr lang="en-US" b="1" dirty="0">
              <a:latin typeface="Garamond" panose="02020404030301010803" pitchFamily="18" charset="0"/>
            </a:endParaRPr>
          </a:p>
        </p:txBody>
      </p:sp>
      <p:sp>
        <p:nvSpPr>
          <p:cNvPr id="19" name="Rectangle 11"/>
          <p:cNvSpPr>
            <a:spLocks noChangeArrowheads="1"/>
          </p:cNvSpPr>
          <p:nvPr/>
        </p:nvSpPr>
        <p:spPr bwMode="auto">
          <a:xfrm>
            <a:off x="5897562" y="4290796"/>
            <a:ext cx="643125" cy="498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i="1" dirty="0">
                <a:latin typeface="Garamond" panose="02020404030301010803" pitchFamily="18" charset="0"/>
              </a:rPr>
              <a:t>f</a:t>
            </a:r>
            <a:r>
              <a:rPr lang="en-US" dirty="0">
                <a:latin typeface="Garamond" panose="02020404030301010803" pitchFamily="18" charset="0"/>
              </a:rPr>
              <a:t>(</a:t>
            </a:r>
            <a:r>
              <a:rPr lang="en-US" b="1" dirty="0">
                <a:latin typeface="Garamond" panose="02020404030301010803" pitchFamily="18" charset="0"/>
              </a:rPr>
              <a:t>X</a:t>
            </a:r>
            <a:r>
              <a:rPr lang="en-US" dirty="0">
                <a:latin typeface="Garamond" panose="02020404030301010803" pitchFamily="18" charset="0"/>
              </a:rPr>
              <a:t>)</a:t>
            </a:r>
          </a:p>
        </p:txBody>
      </p:sp>
      <p:graphicFrame>
        <p:nvGraphicFramePr>
          <p:cNvPr id="21" name="Object 2"/>
          <p:cNvGraphicFramePr>
            <a:graphicFrameLocks noChangeAspect="1"/>
          </p:cNvGraphicFramePr>
          <p:nvPr>
            <p:extLst>
              <p:ext uri="{D42A27DB-BD31-4B8C-83A1-F6EECF244321}">
                <p14:modId xmlns:p14="http://schemas.microsoft.com/office/powerpoint/2010/main" val="3022122743"/>
              </p:ext>
            </p:extLst>
          </p:nvPr>
        </p:nvGraphicFramePr>
        <p:xfrm>
          <a:off x="358775" y="4290796"/>
          <a:ext cx="3467100" cy="533400"/>
        </p:xfrm>
        <a:graphic>
          <a:graphicData uri="http://schemas.openxmlformats.org/presentationml/2006/ole">
            <mc:AlternateContent xmlns:mc="http://schemas.openxmlformats.org/markup-compatibility/2006">
              <mc:Choice xmlns:v="urn:schemas-microsoft-com:vml" Requires="v">
                <p:oleObj name="Equation" r:id="rId3" imgW="1650960" imgH="253800" progId="Equation.3">
                  <p:embed/>
                </p:oleObj>
              </mc:Choice>
              <mc:Fallback>
                <p:oleObj name="Equation" r:id="rId3" imgW="1650960" imgH="253800" progId="Equation.3">
                  <p:embed/>
                  <p:pic>
                    <p:nvPicPr>
                      <p:cNvPr id="21"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8775" y="4290796"/>
                        <a:ext cx="3467100" cy="53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2" name="Object 3"/>
          <p:cNvGraphicFramePr>
            <a:graphicFrameLocks noChangeAspect="1"/>
          </p:cNvGraphicFramePr>
          <p:nvPr>
            <p:extLst>
              <p:ext uri="{D42A27DB-BD31-4B8C-83A1-F6EECF244321}">
                <p14:modId xmlns:p14="http://schemas.microsoft.com/office/powerpoint/2010/main" val="1233865393"/>
              </p:ext>
            </p:extLst>
          </p:nvPr>
        </p:nvGraphicFramePr>
        <p:xfrm>
          <a:off x="9589979" y="4621901"/>
          <a:ext cx="1524000" cy="431800"/>
        </p:xfrm>
        <a:graphic>
          <a:graphicData uri="http://schemas.openxmlformats.org/presentationml/2006/ole">
            <mc:AlternateContent xmlns:mc="http://schemas.openxmlformats.org/markup-compatibility/2006">
              <mc:Choice xmlns:v="urn:schemas-microsoft-com:vml" Requires="v">
                <p:oleObj name="Equation" r:id="rId5" imgW="850680" imgH="241200" progId="Equation.3">
                  <p:embed/>
                </p:oleObj>
              </mc:Choice>
              <mc:Fallback>
                <p:oleObj name="Equation" r:id="rId5" imgW="850680" imgH="241200" progId="Equation.3">
                  <p:embed/>
                  <p:pic>
                    <p:nvPicPr>
                      <p:cNvPr id="22"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589979" y="4621901"/>
                        <a:ext cx="1524000"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3" name="Rectangle 38"/>
          <p:cNvSpPr>
            <a:spLocks noChangeArrowheads="1"/>
          </p:cNvSpPr>
          <p:nvPr/>
        </p:nvSpPr>
        <p:spPr bwMode="auto">
          <a:xfrm>
            <a:off x="8747016" y="5217841"/>
            <a:ext cx="3209925" cy="11757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en-US" sz="1600" b="1" i="1" dirty="0">
                <a:latin typeface="Garamond" panose="02020404030301010803" pitchFamily="18" charset="0"/>
              </a:rPr>
              <a:t>Note: </a:t>
            </a:r>
            <a:r>
              <a:rPr lang="en-US" sz="1600" dirty="0">
                <a:latin typeface="Garamond" panose="02020404030301010803" pitchFamily="18" charset="0"/>
              </a:rPr>
              <a:t>Some optimization problems do not involve any constraints. Such problems are called unconstrained optimization problems.</a:t>
            </a:r>
          </a:p>
        </p:txBody>
      </p:sp>
      <p:sp>
        <p:nvSpPr>
          <p:cNvPr id="24" name="Rectangle 38"/>
          <p:cNvSpPr>
            <a:spLocks noChangeArrowheads="1"/>
          </p:cNvSpPr>
          <p:nvPr/>
        </p:nvSpPr>
        <p:spPr bwMode="auto">
          <a:xfrm>
            <a:off x="4724400" y="4946997"/>
            <a:ext cx="2965450" cy="144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en-US" sz="1600" b="1" i="1" dirty="0">
                <a:latin typeface="Garamond" panose="02020404030301010803" pitchFamily="18" charset="0"/>
              </a:rPr>
              <a:t>Note: </a:t>
            </a:r>
            <a:r>
              <a:rPr lang="en-US" sz="1600" dirty="0">
                <a:latin typeface="Garamond" panose="02020404030301010803" pitchFamily="18" charset="0"/>
              </a:rPr>
              <a:t>Some optimization problems do not involve any explicit objective functions. Such problems are called constraint satisfaction problems (CSP).</a:t>
            </a:r>
          </a:p>
        </p:txBody>
      </p:sp>
      <p:sp>
        <p:nvSpPr>
          <p:cNvPr id="25" name="Rectangle 38"/>
          <p:cNvSpPr>
            <a:spLocks noChangeArrowheads="1"/>
          </p:cNvSpPr>
          <p:nvPr/>
        </p:nvSpPr>
        <p:spPr bwMode="auto">
          <a:xfrm>
            <a:off x="283051" y="4957149"/>
            <a:ext cx="3563844" cy="6238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en-US" sz="1600" dirty="0">
                <a:latin typeface="Garamond" panose="02020404030301010803" pitchFamily="18" charset="0"/>
              </a:rPr>
              <a:t>Parameters that are not part of the design vector are called pre-defined parameters</a:t>
            </a:r>
          </a:p>
        </p:txBody>
      </p:sp>
    </p:spTree>
    <p:extLst>
      <p:ext uri="{BB962C8B-B14F-4D97-AF65-F5344CB8AC3E}">
        <p14:creationId xmlns:p14="http://schemas.microsoft.com/office/powerpoint/2010/main" val="3494514573"/>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89862B-7E2B-484B-EA98-E3368DF287BB}"/>
            </a:ext>
          </a:extLst>
        </p:cNvPr>
        <p:cNvGrpSpPr/>
        <p:nvPr/>
      </p:nvGrpSpPr>
      <p:grpSpPr>
        <a:xfrm>
          <a:off x="0" y="0"/>
          <a:ext cx="0" cy="0"/>
          <a:chOff x="0" y="0"/>
          <a:chExt cx="0" cy="0"/>
        </a:xfrm>
      </p:grpSpPr>
      <p:sp>
        <p:nvSpPr>
          <p:cNvPr id="17" name="Rectangle 2">
            <a:extLst>
              <a:ext uri="{FF2B5EF4-FFF2-40B4-BE49-F238E27FC236}">
                <a16:creationId xmlns:a16="http://schemas.microsoft.com/office/drawing/2014/main" id="{478B5CE9-763C-3B90-A3AE-CCF14778A737}"/>
              </a:ext>
            </a:extLst>
          </p:cNvPr>
          <p:cNvSpPr txBox="1">
            <a:spLocks/>
          </p:cNvSpPr>
          <p:nvPr/>
        </p:nvSpPr>
        <p:spPr>
          <a:xfrm>
            <a:off x="0" y="734"/>
            <a:ext cx="10668000" cy="651363"/>
          </a:xfrm>
          <a:prstGeom prst="rect">
            <a:avLst/>
          </a:prstGeom>
          <a:no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algn="l"/>
            <a:r>
              <a:rPr lang="en-US" sz="3600" b="1" dirty="0">
                <a:solidFill>
                  <a:schemeClr val="tx1"/>
                </a:solidFill>
                <a:latin typeface="Garamond" panose="02020404030301010803" pitchFamily="18" charset="0"/>
              </a:rPr>
              <a:t>Basic Ingredients of Optimization Problems</a:t>
            </a:r>
          </a:p>
        </p:txBody>
      </p:sp>
      <p:sp>
        <p:nvSpPr>
          <p:cNvPr id="20" name="TextBox 19">
            <a:extLst>
              <a:ext uri="{FF2B5EF4-FFF2-40B4-BE49-F238E27FC236}">
                <a16:creationId xmlns:a16="http://schemas.microsoft.com/office/drawing/2014/main" id="{EE13DF05-D619-8C7F-E863-2EDC2B95C629}"/>
              </a:ext>
            </a:extLst>
          </p:cNvPr>
          <p:cNvSpPr txBox="1"/>
          <p:nvPr/>
        </p:nvSpPr>
        <p:spPr>
          <a:xfrm>
            <a:off x="11310" y="657467"/>
            <a:ext cx="12180690" cy="461665"/>
          </a:xfrm>
          <a:prstGeom prst="rect">
            <a:avLst/>
          </a:prstGeom>
          <a:noFill/>
        </p:spPr>
        <p:txBody>
          <a:bodyPr wrap="square">
            <a:spAutoFit/>
          </a:bodyPr>
          <a:lstStyle/>
          <a:p>
            <a:pPr marL="342900" indent="-342900" eaLnBrk="1" hangingPunct="1">
              <a:lnSpc>
                <a:spcPct val="100000"/>
              </a:lnSpc>
              <a:spcBef>
                <a:spcPts val="600"/>
              </a:spcBef>
              <a:spcAft>
                <a:spcPts val="600"/>
              </a:spcAft>
              <a:buFont typeface="Arial" panose="020B0604020202020204" pitchFamily="34" charset="0"/>
              <a:buChar char="•"/>
            </a:pPr>
            <a:r>
              <a:rPr lang="en-CA" b="1" dirty="0">
                <a:latin typeface="Garamond" panose="02020404030301010803" pitchFamily="18" charset="0"/>
                <a:ea typeface="Calibri" panose="020F0502020204030204" pitchFamily="34" charset="0"/>
                <a:cs typeface="Arial" panose="020B0604020202020204" pitchFamily="34" charset="0"/>
              </a:rPr>
              <a:t>Optimization Problem: Decision Variables</a:t>
            </a:r>
            <a:endParaRPr lang="en-US" b="1" dirty="0">
              <a:latin typeface="Garamond" panose="02020404030301010803" pitchFamily="18" charset="0"/>
              <a:ea typeface="Calibri" panose="020F050202020403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6DEA3773-C3F0-BB13-9EB5-22F259DE6FC6}"/>
                  </a:ext>
                </a:extLst>
              </p:cNvPr>
              <p:cNvSpPr txBox="1"/>
              <p:nvPr/>
            </p:nvSpPr>
            <p:spPr>
              <a:xfrm>
                <a:off x="381000" y="1119132"/>
                <a:ext cx="11799690" cy="4210576"/>
              </a:xfrm>
              <a:prstGeom prst="rect">
                <a:avLst/>
              </a:prstGeom>
              <a:noFill/>
            </p:spPr>
            <p:txBody>
              <a:bodyPr wrap="square">
                <a:spAutoFit/>
              </a:bodyPr>
              <a:lstStyle/>
              <a:p>
                <a:pPr>
                  <a:lnSpc>
                    <a:spcPct val="120000"/>
                  </a:lnSpc>
                  <a:spcBef>
                    <a:spcPts val="600"/>
                  </a:spcBef>
                  <a:spcAft>
                    <a:spcPts val="600"/>
                  </a:spcAft>
                </a:pPr>
                <a:r>
                  <a:rPr lang="en-US" dirty="0">
                    <a:latin typeface="Garamond" panose="02020404030301010803" pitchFamily="18" charset="0"/>
                  </a:rPr>
                  <a:t>Decision variables represent a set of unknowns or variables that affect the objective function’s value. These are the variables that define the possible solutions to an optimization problem. If </a:t>
                </a:r>
                <a14:m>
                  <m:oMath xmlns:m="http://schemas.openxmlformats.org/officeDocument/2006/math">
                    <m:r>
                      <a:rPr lang="en-US" i="1" dirty="0" smtClean="0">
                        <a:latin typeface="Cambria Math" panose="02040503050406030204" pitchFamily="18" charset="0"/>
                      </a:rPr>
                      <m:t>𝑋</m:t>
                    </m:r>
                  </m:oMath>
                </a14:m>
                <a:r>
                  <a:rPr lang="en-US" dirty="0">
                    <a:latin typeface="Garamond" panose="02020404030301010803" pitchFamily="18" charset="0"/>
                  </a:rPr>
                  <a:t> represents the unknowns, also referred to as the independent variables, then </a:t>
                </a:r>
                <a14:m>
                  <m:oMath xmlns:m="http://schemas.openxmlformats.org/officeDocument/2006/math">
                    <m:r>
                      <a:rPr lang="en-US" i="1" dirty="0" smtClean="0">
                        <a:latin typeface="Cambria Math" panose="02040503050406030204" pitchFamily="18" charset="0"/>
                      </a:rPr>
                      <m:t>𝑓</m:t>
                    </m:r>
                    <m:r>
                      <a:rPr lang="en-US" i="1" dirty="0" smtClean="0">
                        <a:latin typeface="Cambria Math" panose="02040503050406030204" pitchFamily="18" charset="0"/>
                      </a:rPr>
                      <m:t>(</m:t>
                    </m:r>
                    <m:r>
                      <a:rPr lang="en-US" i="1" dirty="0" smtClean="0">
                        <a:latin typeface="Cambria Math" panose="02040503050406030204" pitchFamily="18" charset="0"/>
                      </a:rPr>
                      <m:t>𝑋</m:t>
                    </m:r>
                    <m:r>
                      <a:rPr lang="en-US" i="1" dirty="0" smtClean="0">
                        <a:latin typeface="Cambria Math" panose="02040503050406030204" pitchFamily="18" charset="0"/>
                      </a:rPr>
                      <m:t>)</m:t>
                    </m:r>
                  </m:oMath>
                </a14:m>
                <a:r>
                  <a:rPr lang="en-US" dirty="0">
                    <a:latin typeface="Garamond" panose="02020404030301010803" pitchFamily="18" charset="0"/>
                  </a:rPr>
                  <a:t> quantifies the quality of the candidate solution or feasible solution.</a:t>
                </a:r>
              </a:p>
              <a:p>
                <a:pPr>
                  <a:lnSpc>
                    <a:spcPct val="120000"/>
                  </a:lnSpc>
                  <a:spcBef>
                    <a:spcPts val="600"/>
                  </a:spcBef>
                  <a:spcAft>
                    <a:spcPts val="600"/>
                  </a:spcAft>
                </a:pPr>
                <a:r>
                  <a:rPr lang="en-US" b="1" i="1" dirty="0">
                    <a:latin typeface="Garamond" panose="02020404030301010803" pitchFamily="18" charset="0"/>
                  </a:rPr>
                  <a:t>Example: </a:t>
                </a:r>
                <a:r>
                  <a:rPr lang="en-US" dirty="0">
                    <a:latin typeface="Garamond" panose="02020404030301010803" pitchFamily="18" charset="0"/>
                  </a:rPr>
                  <a:t>assume that an event organizer is planning a conference on search and optimization algorithms. The organizer plans to pay a for fixed costs (the venue rental, security, and guest speaking fees) and b for variable costs (pamphlets, lanyards, ID badges, and a catered lunch), which depend on the number of participants. Based on past conferences, the organizer predicts that demand for tickets will be as follows:</a:t>
                </a:r>
              </a:p>
            </p:txBody>
          </p:sp>
        </mc:Choice>
        <mc:Fallback xmlns="">
          <p:sp>
            <p:nvSpPr>
              <p:cNvPr id="3" name="TextBox 2">
                <a:extLst>
                  <a:ext uri="{FF2B5EF4-FFF2-40B4-BE49-F238E27FC236}">
                    <a16:creationId xmlns:a16="http://schemas.microsoft.com/office/drawing/2014/main" id="{6DEA3773-C3F0-BB13-9EB5-22F259DE6FC6}"/>
                  </a:ext>
                </a:extLst>
              </p:cNvPr>
              <p:cNvSpPr txBox="1">
                <a:spLocks noRot="1" noChangeAspect="1" noMove="1" noResize="1" noEditPoints="1" noAdjustHandles="1" noChangeArrowheads="1" noChangeShapeType="1" noTextEdit="1"/>
              </p:cNvSpPr>
              <p:nvPr/>
            </p:nvSpPr>
            <p:spPr>
              <a:xfrm>
                <a:off x="381000" y="1119132"/>
                <a:ext cx="11799690" cy="4210576"/>
              </a:xfrm>
              <a:prstGeom prst="rect">
                <a:avLst/>
              </a:prstGeom>
              <a:blipFill>
                <a:blip r:embed="rId3"/>
                <a:stretch>
                  <a:fillRect l="-827" b="-246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E6A0F3BF-F284-BB5C-6C17-6B56511EA10F}"/>
                  </a:ext>
                </a:extLst>
              </p:cNvPr>
              <p:cNvSpPr txBox="1"/>
              <p:nvPr/>
            </p:nvSpPr>
            <p:spPr>
              <a:xfrm>
                <a:off x="4572000" y="5467916"/>
                <a:ext cx="2249718" cy="443198"/>
              </a:xfrm>
              <a:prstGeom prst="rect">
                <a:avLst/>
              </a:prstGeom>
              <a:solidFill>
                <a:schemeClr val="bg1">
                  <a:lumMod val="85000"/>
                </a:schemeClr>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𝑄</m:t>
                      </m:r>
                      <m:r>
                        <a:rPr lang="en-US" b="0" i="1" smtClean="0">
                          <a:latin typeface="Cambria Math" panose="02040503050406030204" pitchFamily="18" charset="0"/>
                        </a:rPr>
                        <m:t>=5000−20</m:t>
                      </m:r>
                      <m:r>
                        <a:rPr lang="en-US" b="0" i="1" smtClean="0">
                          <a:latin typeface="Cambria Math" panose="02040503050406030204" pitchFamily="18" charset="0"/>
                        </a:rPr>
                        <m:t>𝑥</m:t>
                      </m:r>
                    </m:oMath>
                  </m:oMathPara>
                </a14:m>
                <a:endParaRPr lang="en-US" dirty="0"/>
              </a:p>
            </p:txBody>
          </p:sp>
        </mc:Choice>
        <mc:Fallback xmlns="">
          <p:sp>
            <p:nvSpPr>
              <p:cNvPr id="4" name="TextBox 3">
                <a:extLst>
                  <a:ext uri="{FF2B5EF4-FFF2-40B4-BE49-F238E27FC236}">
                    <a16:creationId xmlns:a16="http://schemas.microsoft.com/office/drawing/2014/main" id="{E6A0F3BF-F284-BB5C-6C17-6B56511EA10F}"/>
                  </a:ext>
                </a:extLst>
              </p:cNvPr>
              <p:cNvSpPr txBox="1">
                <a:spLocks noRot="1" noChangeAspect="1" noMove="1" noResize="1" noEditPoints="1" noAdjustHandles="1" noChangeArrowheads="1" noChangeShapeType="1" noTextEdit="1"/>
              </p:cNvSpPr>
              <p:nvPr/>
            </p:nvSpPr>
            <p:spPr>
              <a:xfrm>
                <a:off x="4572000" y="5467916"/>
                <a:ext cx="2249718" cy="443198"/>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95F7503-9884-C1FF-35CA-B1B0909B7A8E}"/>
                  </a:ext>
                </a:extLst>
              </p:cNvPr>
              <p:cNvSpPr txBox="1"/>
              <p:nvPr/>
            </p:nvSpPr>
            <p:spPr>
              <a:xfrm>
                <a:off x="381000" y="6049322"/>
                <a:ext cx="11822310" cy="511102"/>
              </a:xfrm>
              <a:prstGeom prst="rect">
                <a:avLst/>
              </a:prstGeom>
              <a:noFill/>
            </p:spPr>
            <p:txBody>
              <a:bodyPr wrap="square">
                <a:spAutoFit/>
              </a:bodyPr>
              <a:lstStyle/>
              <a:p>
                <a:pPr>
                  <a:lnSpc>
                    <a:spcPct val="120000"/>
                  </a:lnSpc>
                  <a:spcBef>
                    <a:spcPts val="600"/>
                  </a:spcBef>
                  <a:spcAft>
                    <a:spcPts val="600"/>
                  </a:spcAft>
                </a:pPr>
                <a:r>
                  <a:rPr lang="en-US" dirty="0">
                    <a:latin typeface="Garamond" panose="02020404030301010803" pitchFamily="18" charset="0"/>
                  </a:rPr>
                  <a:t>where </a:t>
                </a:r>
                <a14:m>
                  <m:oMath xmlns:m="http://schemas.openxmlformats.org/officeDocument/2006/math">
                    <m:r>
                      <a:rPr lang="en-US" i="1" dirty="0" smtClean="0">
                        <a:latin typeface="Cambria Math" panose="02040503050406030204" pitchFamily="18" charset="0"/>
                      </a:rPr>
                      <m:t>𝑥</m:t>
                    </m:r>
                  </m:oMath>
                </a14:m>
                <a:r>
                  <a:rPr lang="en-US" dirty="0">
                    <a:latin typeface="Garamond" panose="02020404030301010803" pitchFamily="18" charset="0"/>
                  </a:rPr>
                  <a:t> is the ticket price and </a:t>
                </a:r>
                <a14:m>
                  <m:oMath xmlns:m="http://schemas.openxmlformats.org/officeDocument/2006/math">
                    <m:r>
                      <a:rPr lang="en-US" i="1" dirty="0" smtClean="0">
                        <a:latin typeface="Cambria Math" panose="02040503050406030204" pitchFamily="18" charset="0"/>
                      </a:rPr>
                      <m:t>𝑄</m:t>
                    </m:r>
                    <m:r>
                      <a:rPr lang="en-US" i="1" dirty="0" smtClean="0">
                        <a:latin typeface="Cambria Math" panose="02040503050406030204" pitchFamily="18" charset="0"/>
                      </a:rPr>
                      <m:t> </m:t>
                    </m:r>
                  </m:oMath>
                </a14:m>
                <a:r>
                  <a:rPr lang="en-US" dirty="0">
                    <a:latin typeface="Garamond" panose="02020404030301010803" pitchFamily="18" charset="0"/>
                  </a:rPr>
                  <a:t>is the expected number of tickets to be sold.</a:t>
                </a:r>
              </a:p>
            </p:txBody>
          </p:sp>
        </mc:Choice>
        <mc:Fallback xmlns="">
          <p:sp>
            <p:nvSpPr>
              <p:cNvPr id="6" name="TextBox 5">
                <a:extLst>
                  <a:ext uri="{FF2B5EF4-FFF2-40B4-BE49-F238E27FC236}">
                    <a16:creationId xmlns:a16="http://schemas.microsoft.com/office/drawing/2014/main" id="{995F7503-9884-C1FF-35CA-B1B0909B7A8E}"/>
                  </a:ext>
                </a:extLst>
              </p:cNvPr>
              <p:cNvSpPr txBox="1">
                <a:spLocks noRot="1" noChangeAspect="1" noMove="1" noResize="1" noEditPoints="1" noAdjustHandles="1" noChangeArrowheads="1" noChangeShapeType="1" noTextEdit="1"/>
              </p:cNvSpPr>
              <p:nvPr/>
            </p:nvSpPr>
            <p:spPr>
              <a:xfrm>
                <a:off x="381000" y="6049322"/>
                <a:ext cx="11822310" cy="511102"/>
              </a:xfrm>
              <a:prstGeom prst="rect">
                <a:avLst/>
              </a:prstGeom>
              <a:blipFill>
                <a:blip r:embed="rId5"/>
                <a:stretch>
                  <a:fillRect l="-825" b="-26190"/>
                </a:stretch>
              </a:blipFill>
            </p:spPr>
            <p:txBody>
              <a:bodyPr/>
              <a:lstStyle/>
              <a:p>
                <a:r>
                  <a:rPr lang="en-US">
                    <a:noFill/>
                  </a:rPr>
                  <a:t> </a:t>
                </a:r>
              </a:p>
            </p:txBody>
          </p:sp>
        </mc:Fallback>
      </mc:AlternateContent>
    </p:spTree>
    <p:extLst>
      <p:ext uri="{BB962C8B-B14F-4D97-AF65-F5344CB8AC3E}">
        <p14:creationId xmlns:p14="http://schemas.microsoft.com/office/powerpoint/2010/main" val="1631765362"/>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theme/theme1.xml><?xml version="1.0" encoding="utf-8"?>
<a:theme xmlns:a="http://schemas.openxmlformats.org/drawingml/2006/main" name="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Custom 1">
      <a:majorFont>
        <a:latin typeface="Garamond"/>
        <a:ea typeface=""/>
        <a:cs typeface=""/>
      </a:majorFont>
      <a:minorFont>
        <a:latin typeface="Garamond"/>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90559</TotalTime>
  <Words>5044</Words>
  <Application>Microsoft Office PowerPoint</Application>
  <PresentationFormat>Widescreen</PresentationFormat>
  <Paragraphs>501</Paragraphs>
  <Slides>47</Slides>
  <Notes>47</Notes>
  <HiddenSlides>0</HiddenSlides>
  <MMClips>1</MMClips>
  <ScaleCrop>false</ScaleCrop>
  <HeadingPairs>
    <vt:vector size="8" baseType="variant">
      <vt:variant>
        <vt:lpstr>Fonts Used</vt:lpstr>
      </vt:variant>
      <vt:variant>
        <vt:i4>12</vt:i4>
      </vt:variant>
      <vt:variant>
        <vt:lpstr>Theme</vt:lpstr>
      </vt:variant>
      <vt:variant>
        <vt:i4>1</vt:i4>
      </vt:variant>
      <vt:variant>
        <vt:lpstr>Embedded OLE Servers</vt:lpstr>
      </vt:variant>
      <vt:variant>
        <vt:i4>1</vt:i4>
      </vt:variant>
      <vt:variant>
        <vt:lpstr>Slide Titles</vt:lpstr>
      </vt:variant>
      <vt:variant>
        <vt:i4>47</vt:i4>
      </vt:variant>
    </vt:vector>
  </HeadingPairs>
  <TitlesOfParts>
    <vt:vector size="61" baseType="lpstr">
      <vt:lpstr>Arial</vt:lpstr>
      <vt:lpstr>Cambria Math</vt:lpstr>
      <vt:lpstr>Courier New</vt:lpstr>
      <vt:lpstr>FranklinGothic-Book</vt:lpstr>
      <vt:lpstr>Garamond</vt:lpstr>
      <vt:lpstr>Georgia</vt:lpstr>
      <vt:lpstr>Google Sans</vt:lpstr>
      <vt:lpstr>NewBaskervilleStd-Italic</vt:lpstr>
      <vt:lpstr>NewBaskervilleStd-Roman</vt:lpstr>
      <vt:lpstr>Shantell Sans</vt:lpstr>
      <vt:lpstr>Times New Roman</vt:lpstr>
      <vt:lpstr>Wingdings</vt:lpstr>
      <vt:lpstr>Default Design</vt:lpstr>
      <vt:lpstr>Equation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University of Waterloo</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akhamis</dc:creator>
  <cp:lastModifiedBy>Alaa Khamis</cp:lastModifiedBy>
  <cp:revision>3229</cp:revision>
  <dcterms:created xsi:type="dcterms:W3CDTF">2008-10-10T01:21:18Z</dcterms:created>
  <dcterms:modified xsi:type="dcterms:W3CDTF">2025-03-19T22:18:49Z</dcterms:modified>
</cp:coreProperties>
</file>